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4" r:id="rId4"/>
    <p:sldId id="265" r:id="rId5"/>
    <p:sldId id="258" r:id="rId6"/>
    <p:sldId id="259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5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79FB5-B43A-4F60-8C21-F8C6848D973D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4A6EA-FF30-4AFF-8C8D-B26C7083B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3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4A6EA-FF30-4AFF-8C8D-B26C7083B3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1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56DF553-9024-4C24-BC0D-B884EF3E1C5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6413CF8-DCC2-4CFB-83A2-B3C59E940A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Part II</a:t>
            </a:r>
            <a:br>
              <a:rPr lang="en-US" dirty="0" smtClean="0"/>
            </a:br>
            <a:r>
              <a:rPr lang="en-US" dirty="0" smtClean="0"/>
              <a:t>The U.S. Congress: Congressional Conflict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1828800"/>
            <a:ext cx="6400800" cy="3352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Show horses: Those law-makers who make a lot of publicity.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Work </a:t>
            </a:r>
            <a:r>
              <a:rPr lang="en-US" dirty="0" smtClean="0">
                <a:solidFill>
                  <a:srgbClr val="C00000"/>
                </a:solidFill>
              </a:rPr>
              <a:t>horses: Those law-makers who work behind scene.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Apprenticeship: Newly elected law-makers must respect the senior members of the U.S. Congress. 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Bipartisanship: Both parties must work together.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Johnson </a:t>
            </a:r>
            <a:r>
              <a:rPr lang="en-US" dirty="0" smtClean="0">
                <a:solidFill>
                  <a:srgbClr val="C00000"/>
                </a:solidFill>
              </a:rPr>
              <a:t>Treatment: It is referring to the political behavior of President Lyndon Johnson.  He was sending gifts to members of the U.S. Congress.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49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U.S. Congress Leaderships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6968"/>
            <a:ext cx="8229600" cy="43666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U.S. House                                                                                                               The U.S. Senate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Speaker                                                                                                                            Vice President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Majority Leader                                                                                                              President Protempore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Majority Whip                                                                                                                 Majority Leader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Minority Leader                                                                                                              Majority Whip 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                                                                    Minority Whip                                                                                                                 Minority Leader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Standing Comm. Chair                                                                                                  Minority Whip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Senior Members                                                                                                            Standing Committee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Chair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Senior Members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57053" y="4061832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914400" y="2118732"/>
            <a:ext cx="0" cy="416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99532" y="2535044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86832" y="2971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53285" y="3352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833864" y="3759194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858000" y="1625237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871240" y="2118732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871240" y="2423532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8580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859964" y="3570862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858000" y="2883821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884803" y="3352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872446" y="4953000"/>
            <a:ext cx="11151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71964" y="4138032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74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772400" cy="147002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U.S. Congress Leaderships,              (</a:t>
            </a:r>
            <a:r>
              <a:rPr lang="en-US" dirty="0" smtClean="0"/>
              <a:t>2018)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962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        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u="sng" dirty="0" smtClean="0"/>
              <a:t>The U.S. Senate Leaders in </a:t>
            </a:r>
            <a:r>
              <a:rPr lang="en-US" u="sng" dirty="0" smtClean="0"/>
              <a:t>2018: </a:t>
            </a:r>
            <a:endParaRPr lang="en-US" u="sng" dirty="0" smtClean="0"/>
          </a:p>
          <a:p>
            <a:r>
              <a:rPr lang="en-US" dirty="0" smtClean="0"/>
              <a:t>President Pro-Tempore: Orrin Hatch ( R) Utah</a:t>
            </a:r>
          </a:p>
          <a:p>
            <a:r>
              <a:rPr lang="en-US" dirty="0" smtClean="0"/>
              <a:t>Majority  Leader: Mitch McConnell (Kentucky, R)</a:t>
            </a:r>
          </a:p>
          <a:p>
            <a:r>
              <a:rPr lang="en-US" dirty="0" smtClean="0"/>
              <a:t>Minority Leader: Chuck Schumer (New York</a:t>
            </a:r>
            <a:r>
              <a:rPr lang="en-US" dirty="0" smtClean="0"/>
              <a:t>, D</a:t>
            </a:r>
            <a:r>
              <a:rPr lang="en-US" dirty="0" smtClean="0"/>
              <a:t>)</a:t>
            </a:r>
          </a:p>
          <a:p>
            <a:r>
              <a:rPr lang="en-US" u="sng" dirty="0" smtClean="0"/>
              <a:t>House Leaders:</a:t>
            </a:r>
          </a:p>
          <a:p>
            <a:r>
              <a:rPr lang="en-US" dirty="0" smtClean="0"/>
              <a:t>Speaker: Paul Ryan (Wisconsin, R) </a:t>
            </a:r>
          </a:p>
          <a:p>
            <a:r>
              <a:rPr lang="en-US" dirty="0" smtClean="0"/>
              <a:t>Majority Leader: Kevin McCarthy (California, R) </a:t>
            </a:r>
          </a:p>
          <a:p>
            <a:r>
              <a:rPr lang="en-US" dirty="0" smtClean="0"/>
              <a:t>Minority Leader: Nancy Pelosi (California, D) </a:t>
            </a:r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057400"/>
            <a:ext cx="19812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36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Salaries of Members of the U.S. Congress </a:t>
            </a:r>
            <a:r>
              <a:rPr lang="en-US" smtClean="0"/>
              <a:t>(2017)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965607"/>
              </p:ext>
            </p:extLst>
          </p:nvPr>
        </p:nvGraphicFramePr>
        <p:xfrm>
          <a:off x="1978470" y="2324100"/>
          <a:ext cx="4906072" cy="3508374"/>
        </p:xfrm>
        <a:graphic>
          <a:graphicData uri="http://schemas.openxmlformats.org/drawingml/2006/table">
            <a:tbl>
              <a:tblPr/>
              <a:tblGrid>
                <a:gridCol w="2453036"/>
                <a:gridCol w="2453036"/>
              </a:tblGrid>
              <a:tr h="264783">
                <a:tc>
                  <a:txBody>
                    <a:bodyPr/>
                    <a:lstStyle/>
                    <a:p>
                      <a:r>
                        <a:rPr lang="en-US" sz="1300" dirty="0"/>
                        <a:t>Position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Salary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64783">
                <a:tc>
                  <a:txBody>
                    <a:bodyPr/>
                    <a:lstStyle/>
                    <a:p>
                      <a:r>
                        <a:rPr lang="en-US" sz="1300" dirty="0"/>
                        <a:t>Vice President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$230,700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463370">
                <a:tc>
                  <a:txBody>
                    <a:bodyPr/>
                    <a:lstStyle/>
                    <a:p>
                      <a:r>
                        <a:rPr lang="en-US" sz="1300" dirty="0"/>
                        <a:t>Delegates to the House of Representatives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$174,000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463370">
                <a:tc>
                  <a:txBody>
                    <a:bodyPr/>
                    <a:lstStyle/>
                    <a:p>
                      <a:r>
                        <a:rPr lang="en-US" sz="1300" dirty="0"/>
                        <a:t>Resident Commissioner from Puerto Rico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$174,000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463370">
                <a:tc>
                  <a:txBody>
                    <a:bodyPr/>
                    <a:lstStyle/>
                    <a:p>
                      <a:r>
                        <a:rPr lang="en-US" sz="1300" dirty="0"/>
                        <a:t>President pro tempore of the Senate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$193,400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463370">
                <a:tc>
                  <a:txBody>
                    <a:bodyPr/>
                    <a:lstStyle/>
                    <a:p>
                      <a:r>
                        <a:rPr lang="en-US" sz="1300"/>
                        <a:t>Majority leader and minority leader of the Senate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$193,400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661958">
                <a:tc>
                  <a:txBody>
                    <a:bodyPr/>
                    <a:lstStyle/>
                    <a:p>
                      <a:r>
                        <a:rPr lang="en-US" sz="1300"/>
                        <a:t>Majority leader and minority leader of the House of Representatives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$193,400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463370">
                <a:tc>
                  <a:txBody>
                    <a:bodyPr/>
                    <a:lstStyle/>
                    <a:p>
                      <a:r>
                        <a:rPr lang="en-US" sz="1300"/>
                        <a:t>Speaker of the House of Representatives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$223,500</a:t>
                      </a:r>
                    </a:p>
                  </a:txBody>
                  <a:tcPr marL="66196" marR="66196" marT="33098" marB="330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6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 Comparison between the U.S House of Representatives and the U.S. Senate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The U. S. House of Rep.                The U.S. Senate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19600" y="1828800"/>
            <a:ext cx="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3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 Comparison between the </a:t>
            </a:r>
            <a:r>
              <a:rPr lang="en-US" err="1" smtClean="0"/>
              <a:t>U.S</a:t>
            </a:r>
            <a:r>
              <a:rPr lang="en-US" smtClean="0"/>
              <a:t>. Congress </a:t>
            </a:r>
            <a:r>
              <a:rPr lang="en-US" dirty="0" smtClean="0"/>
              <a:t>and the British Parliament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/>
              <a:t>The U.S. Congress              The British Parliament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0000" y="1676400"/>
            <a:ext cx="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6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Suggested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Balanced Budget Amendment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Term Limit</a:t>
            </a:r>
          </a:p>
          <a:p>
            <a:pPr marL="514350" indent="-514350">
              <a:buAutoNum type="arabicPeriod"/>
            </a:pPr>
            <a:r>
              <a:rPr lang="en-US" dirty="0" smtClean="0"/>
              <a:t>No Outside Income</a:t>
            </a:r>
          </a:p>
          <a:p>
            <a:pPr marL="514350" indent="-514350">
              <a:buAutoNum type="arabicPeriod"/>
            </a:pPr>
            <a:r>
              <a:rPr lang="en-US" dirty="0" smtClean="0"/>
              <a:t>Restrain Lobbyist</a:t>
            </a:r>
          </a:p>
          <a:p>
            <a:pPr marL="514350" indent="-514350">
              <a:buAutoNum type="arabicPeriod"/>
            </a:pPr>
            <a:r>
              <a:rPr lang="en-US" dirty="0" smtClean="0"/>
              <a:t>Sunset Laws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1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678</TotalTime>
  <Words>339</Words>
  <Application>Microsoft Office PowerPoint</Application>
  <PresentationFormat>On-screen Show (4:3)</PresentationFormat>
  <Paragraphs>72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Wingdings 2</vt:lpstr>
      <vt:lpstr>Austin</vt:lpstr>
      <vt:lpstr>Part II The U.S. Congress: Congressional Conflict</vt:lpstr>
      <vt:lpstr>The U.S. Congress Leaderships</vt:lpstr>
      <vt:lpstr>The U.S. Congress Leaderships,              (2018)</vt:lpstr>
      <vt:lpstr>Salaries of Members of the U.S. Congress (2017)</vt:lpstr>
      <vt:lpstr>A Comparison between the U.S House of Representatives and the U.S. Senate</vt:lpstr>
      <vt:lpstr>A Comparison between the U.S. Congress and the British Parliament</vt:lpstr>
      <vt:lpstr>Suggested Reforms</vt:lpstr>
    </vt:vector>
  </TitlesOfParts>
  <Company>SMCCCD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U.S. Congress: (Part II) Congressional Conflict</dc:title>
  <dc:creator>smccd</dc:creator>
  <cp:lastModifiedBy>Noori, Azatullah</cp:lastModifiedBy>
  <cp:revision>41</cp:revision>
  <dcterms:created xsi:type="dcterms:W3CDTF">2012-03-01T04:49:34Z</dcterms:created>
  <dcterms:modified xsi:type="dcterms:W3CDTF">2018-03-07T17:04:21Z</dcterms:modified>
</cp:coreProperties>
</file>