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63" r:id="rId5"/>
    <p:sldId id="264" r:id="rId6"/>
    <p:sldId id="261" r:id="rId7"/>
    <p:sldId id="265" r:id="rId8"/>
    <p:sldId id="269" r:id="rId9"/>
    <p:sldId id="270" r:id="rId10"/>
    <p:sldId id="271" r:id="rId11"/>
    <p:sldId id="260" r:id="rId12"/>
    <p:sldId id="272"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6/4/2020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6/4/2020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6/4/2020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6/4/2020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85C61-8681-45B2-B4A5-5A8E930FE322}"/>
              </a:ext>
            </a:extLst>
          </p:cNvPr>
          <p:cNvSpPr>
            <a:spLocks noGrp="1"/>
          </p:cNvSpPr>
          <p:nvPr>
            <p:ph type="ctrTitle"/>
          </p:nvPr>
        </p:nvSpPr>
        <p:spPr/>
        <p:txBody>
          <a:bodyPr/>
          <a:lstStyle/>
          <a:p>
            <a:r>
              <a:rPr lang="en-CA" dirty="0"/>
              <a:t>Marrow Thieves</a:t>
            </a:r>
          </a:p>
        </p:txBody>
      </p:sp>
      <p:sp>
        <p:nvSpPr>
          <p:cNvPr id="3" name="Subtitle 2">
            <a:extLst>
              <a:ext uri="{FF2B5EF4-FFF2-40B4-BE49-F238E27FC236}">
                <a16:creationId xmlns:a16="http://schemas.microsoft.com/office/drawing/2014/main" id="{B2EF0D42-1F2E-43ED-AAA6-18ECEF1365C1}"/>
              </a:ext>
            </a:extLst>
          </p:cNvPr>
          <p:cNvSpPr>
            <a:spLocks noGrp="1"/>
          </p:cNvSpPr>
          <p:nvPr>
            <p:ph type="subTitle" idx="1"/>
          </p:nvPr>
        </p:nvSpPr>
        <p:spPr/>
        <p:txBody>
          <a:bodyPr>
            <a:normAutofit/>
          </a:bodyPr>
          <a:lstStyle/>
          <a:p>
            <a:r>
              <a:rPr lang="en-CA" sz="3200" dirty="0"/>
              <a:t>Colonialism and Children’s Literature</a:t>
            </a:r>
          </a:p>
        </p:txBody>
      </p:sp>
    </p:spTree>
    <p:extLst>
      <p:ext uri="{BB962C8B-B14F-4D97-AF65-F5344CB8AC3E}">
        <p14:creationId xmlns:p14="http://schemas.microsoft.com/office/powerpoint/2010/main" val="39176675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91DA9-B81A-494F-8D23-59B4FBEB708C}"/>
              </a:ext>
            </a:extLst>
          </p:cNvPr>
          <p:cNvSpPr>
            <a:spLocks noGrp="1"/>
          </p:cNvSpPr>
          <p:nvPr>
            <p:ph type="title"/>
          </p:nvPr>
        </p:nvSpPr>
        <p:spPr/>
        <p:txBody>
          <a:bodyPr/>
          <a:lstStyle/>
          <a:p>
            <a:r>
              <a:rPr lang="en-CA" dirty="0"/>
              <a:t>Stories as rebellion</a:t>
            </a:r>
          </a:p>
        </p:txBody>
      </p:sp>
      <p:sp>
        <p:nvSpPr>
          <p:cNvPr id="3" name="Content Placeholder 2">
            <a:extLst>
              <a:ext uri="{FF2B5EF4-FFF2-40B4-BE49-F238E27FC236}">
                <a16:creationId xmlns:a16="http://schemas.microsoft.com/office/drawing/2014/main" id="{B0AAE6E7-C5D2-4351-AB40-CC2819F529D4}"/>
              </a:ext>
            </a:extLst>
          </p:cNvPr>
          <p:cNvSpPr>
            <a:spLocks noGrp="1"/>
          </p:cNvSpPr>
          <p:nvPr>
            <p:ph idx="1"/>
          </p:nvPr>
        </p:nvSpPr>
        <p:spPr/>
        <p:txBody>
          <a:bodyPr>
            <a:normAutofit/>
          </a:bodyPr>
          <a:lstStyle/>
          <a:p>
            <a:r>
              <a:rPr lang="en-CA" sz="2400" dirty="0"/>
              <a:t>Writing against discovery narratives</a:t>
            </a:r>
          </a:p>
          <a:p>
            <a:r>
              <a:rPr lang="en-CA" sz="2400" dirty="0"/>
              <a:t>Not just writing a positivist history of the oppressed, but changing how the story itself is told (form and structure)</a:t>
            </a:r>
          </a:p>
          <a:p>
            <a:r>
              <a:rPr lang="en-CA" sz="2400" dirty="0"/>
              <a:t>Different storytelling tradition: flexibly constructed stories, applying spatial, temporal (as well as structural) strategies inherent in traditional storytelling</a:t>
            </a:r>
          </a:p>
          <a:p>
            <a:r>
              <a:rPr lang="en-CA" sz="2400" dirty="0"/>
              <a:t>Foregrounds the opposition between oral and written authority, undermining the latter but yet inscribing the oral within textuality (hybrid)</a:t>
            </a:r>
          </a:p>
          <a:p>
            <a:endParaRPr lang="en-CA" dirty="0"/>
          </a:p>
          <a:p>
            <a:endParaRPr lang="en-CA" dirty="0"/>
          </a:p>
        </p:txBody>
      </p:sp>
    </p:spTree>
    <p:extLst>
      <p:ext uri="{BB962C8B-B14F-4D97-AF65-F5344CB8AC3E}">
        <p14:creationId xmlns:p14="http://schemas.microsoft.com/office/powerpoint/2010/main" val="18146563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FFDA1-4DB6-4297-A61E-2EC7CE57DDD6}"/>
              </a:ext>
            </a:extLst>
          </p:cNvPr>
          <p:cNvSpPr>
            <a:spLocks noGrp="1"/>
          </p:cNvSpPr>
          <p:nvPr>
            <p:ph type="title"/>
          </p:nvPr>
        </p:nvSpPr>
        <p:spPr/>
        <p:txBody>
          <a:bodyPr/>
          <a:lstStyle/>
          <a:p>
            <a:r>
              <a:rPr lang="en-CA" dirty="0"/>
              <a:t>The Truth About Stories</a:t>
            </a:r>
          </a:p>
        </p:txBody>
      </p:sp>
      <p:sp>
        <p:nvSpPr>
          <p:cNvPr id="3" name="Content Placeholder 2">
            <a:extLst>
              <a:ext uri="{FF2B5EF4-FFF2-40B4-BE49-F238E27FC236}">
                <a16:creationId xmlns:a16="http://schemas.microsoft.com/office/drawing/2014/main" id="{3D2329FC-6BB2-461E-A59E-915486ADB101}"/>
              </a:ext>
            </a:extLst>
          </p:cNvPr>
          <p:cNvSpPr>
            <a:spLocks noGrp="1"/>
          </p:cNvSpPr>
          <p:nvPr>
            <p:ph idx="1"/>
          </p:nvPr>
        </p:nvSpPr>
        <p:spPr/>
        <p:txBody>
          <a:bodyPr/>
          <a:lstStyle/>
          <a:p>
            <a:r>
              <a:rPr lang="en-CA" sz="2000" dirty="0"/>
              <a:t>Thomas King: “It would be reasonable to expect Native writers to want to revisit and reconstruct the literary and historical past, but…with few exceptions contemporary Native writers have shown little interest in using the past as setting, preferring instead to place their fictions in the present.… What Native writers discovered, I believe, was that the North American past, the one that had been created in novels and histories, the one that had been heard on radio and seen on theatre screens and on television, the one that had been part of every school curriculum for the last two hundred years, that past was unusable, for it had not only trapped Native people in a time warp, it also insisted that our past was all we had”</a:t>
            </a:r>
          </a:p>
          <a:p>
            <a:endParaRPr lang="en-CA" dirty="0"/>
          </a:p>
        </p:txBody>
      </p:sp>
    </p:spTree>
    <p:extLst>
      <p:ext uri="{BB962C8B-B14F-4D97-AF65-F5344CB8AC3E}">
        <p14:creationId xmlns:p14="http://schemas.microsoft.com/office/powerpoint/2010/main" val="12192201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C466F4-9BA0-4D4E-ACF6-E446189560BC}"/>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246A83E7-794F-4E1E-9FEF-F1A03E3586AD}"/>
              </a:ext>
            </a:extLst>
          </p:cNvPr>
          <p:cNvSpPr>
            <a:spLocks noGrp="1"/>
          </p:cNvSpPr>
          <p:nvPr>
            <p:ph idx="1"/>
          </p:nvPr>
        </p:nvSpPr>
        <p:spPr/>
        <p:txBody>
          <a:bodyPr/>
          <a:lstStyle/>
          <a:p>
            <a:r>
              <a:rPr lang="en-CA" sz="2800" dirty="0"/>
              <a:t>How does the non-chronological order affect the reader?</a:t>
            </a:r>
          </a:p>
          <a:p>
            <a:r>
              <a:rPr lang="en-CA" sz="2800" dirty="0"/>
              <a:t>How does intergenerational trauma play into the novel?</a:t>
            </a:r>
          </a:p>
          <a:p>
            <a:r>
              <a:rPr lang="en-CA" sz="2800" dirty="0"/>
              <a:t>Who are other marginalized groups depicted in this novel?</a:t>
            </a:r>
          </a:p>
          <a:p>
            <a:r>
              <a:rPr lang="en-CA" sz="2800" dirty="0"/>
              <a:t>What’s the significance of language?</a:t>
            </a:r>
          </a:p>
          <a:p>
            <a:endParaRPr lang="en-CA" dirty="0"/>
          </a:p>
        </p:txBody>
      </p:sp>
    </p:spTree>
    <p:extLst>
      <p:ext uri="{BB962C8B-B14F-4D97-AF65-F5344CB8AC3E}">
        <p14:creationId xmlns:p14="http://schemas.microsoft.com/office/powerpoint/2010/main" val="3098459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89BEA-F40C-4039-A2EC-289F1A61EF6E}"/>
              </a:ext>
            </a:extLst>
          </p:cNvPr>
          <p:cNvSpPr>
            <a:spLocks noGrp="1"/>
          </p:cNvSpPr>
          <p:nvPr>
            <p:ph type="title"/>
          </p:nvPr>
        </p:nvSpPr>
        <p:spPr/>
        <p:txBody>
          <a:bodyPr/>
          <a:lstStyle/>
          <a:p>
            <a:r>
              <a:rPr lang="en-CA" dirty="0"/>
              <a:t>Colonialism as our shared past</a:t>
            </a:r>
          </a:p>
        </p:txBody>
      </p:sp>
      <p:sp>
        <p:nvSpPr>
          <p:cNvPr id="3" name="Content Placeholder 2">
            <a:extLst>
              <a:ext uri="{FF2B5EF4-FFF2-40B4-BE49-F238E27FC236}">
                <a16:creationId xmlns:a16="http://schemas.microsoft.com/office/drawing/2014/main" id="{DB0BA844-D035-471A-97FC-DEFEDC01EDC1}"/>
              </a:ext>
            </a:extLst>
          </p:cNvPr>
          <p:cNvSpPr>
            <a:spLocks noGrp="1"/>
          </p:cNvSpPr>
          <p:nvPr>
            <p:ph idx="1"/>
          </p:nvPr>
        </p:nvSpPr>
        <p:spPr/>
        <p:txBody>
          <a:bodyPr>
            <a:normAutofit fontScale="92500"/>
          </a:bodyPr>
          <a:lstStyle/>
          <a:p>
            <a:r>
              <a:rPr lang="en-CA" sz="2400" dirty="0"/>
              <a:t>Children’s texts reinvoke and rehearse colonialism in a variety of ways:</a:t>
            </a:r>
          </a:p>
          <a:p>
            <a:r>
              <a:rPr lang="en-CA" sz="2400" dirty="0"/>
              <a:t>1. Through narratives that engage with history in realistic or fantastic modes</a:t>
            </a:r>
          </a:p>
          <a:p>
            <a:r>
              <a:rPr lang="en-CA" sz="2400" dirty="0"/>
              <a:t>2. Through sequences involving encounters between Indigenous and non-Indigenous characters</a:t>
            </a:r>
          </a:p>
          <a:p>
            <a:r>
              <a:rPr lang="en-CA" sz="2400" dirty="0"/>
              <a:t>3. Through representations of characters of mixed ancestry</a:t>
            </a:r>
          </a:p>
          <a:p>
            <a:r>
              <a:rPr lang="en-CA" sz="2400" dirty="0"/>
              <a:t>4. Through metaphorical and symbolic treatments of colonization</a:t>
            </a:r>
          </a:p>
          <a:p>
            <a:endParaRPr lang="en-CA" dirty="0"/>
          </a:p>
        </p:txBody>
      </p:sp>
    </p:spTree>
    <p:extLst>
      <p:ext uri="{BB962C8B-B14F-4D97-AF65-F5344CB8AC3E}">
        <p14:creationId xmlns:p14="http://schemas.microsoft.com/office/powerpoint/2010/main" val="5004832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2ED92-BDC4-4986-8E56-4553F48CD79F}"/>
              </a:ext>
            </a:extLst>
          </p:cNvPr>
          <p:cNvSpPr>
            <a:spLocks noGrp="1"/>
          </p:cNvSpPr>
          <p:nvPr>
            <p:ph type="title"/>
          </p:nvPr>
        </p:nvSpPr>
        <p:spPr/>
        <p:txBody>
          <a:bodyPr/>
          <a:lstStyle/>
          <a:p>
            <a:r>
              <a:rPr lang="en-CA" dirty="0"/>
              <a:t>“The Imaginary Indian” vs Own Voices</a:t>
            </a:r>
          </a:p>
        </p:txBody>
      </p:sp>
      <p:sp>
        <p:nvSpPr>
          <p:cNvPr id="3" name="Content Placeholder 2">
            <a:extLst>
              <a:ext uri="{FF2B5EF4-FFF2-40B4-BE49-F238E27FC236}">
                <a16:creationId xmlns:a16="http://schemas.microsoft.com/office/drawing/2014/main" id="{5BBC88A2-0067-471C-B2A5-B46EDF862656}"/>
              </a:ext>
            </a:extLst>
          </p:cNvPr>
          <p:cNvSpPr>
            <a:spLocks noGrp="1"/>
          </p:cNvSpPr>
          <p:nvPr>
            <p:ph idx="1"/>
          </p:nvPr>
        </p:nvSpPr>
        <p:spPr/>
        <p:txBody>
          <a:bodyPr>
            <a:normAutofit/>
          </a:bodyPr>
          <a:lstStyle/>
          <a:p>
            <a:r>
              <a:rPr lang="en-CA" sz="2400" dirty="0"/>
              <a:t>Daniel Francis’s study: “The ‘Indian’ began as a White man’s mistake, and became a White man’s fantasy. Through the prism of White hopes, fears and prejudices, indigenous Americans would be seen to have lost contact with reality and to have become ‘Indians’; that is, anything non-Natives wanted them to be”</a:t>
            </a:r>
          </a:p>
          <a:p>
            <a:endParaRPr lang="en-CA" dirty="0"/>
          </a:p>
        </p:txBody>
      </p:sp>
    </p:spTree>
    <p:extLst>
      <p:ext uri="{BB962C8B-B14F-4D97-AF65-F5344CB8AC3E}">
        <p14:creationId xmlns:p14="http://schemas.microsoft.com/office/powerpoint/2010/main" val="3966257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611C9-948D-4F11-A3FB-3FB277E55040}"/>
              </a:ext>
            </a:extLst>
          </p:cNvPr>
          <p:cNvSpPr>
            <a:spLocks noGrp="1"/>
          </p:cNvSpPr>
          <p:nvPr>
            <p:ph type="title"/>
          </p:nvPr>
        </p:nvSpPr>
        <p:spPr/>
        <p:txBody>
          <a:bodyPr/>
          <a:lstStyle/>
          <a:p>
            <a:r>
              <a:rPr lang="en-CA" dirty="0"/>
              <a:t>“The Representation of the Indigene” </a:t>
            </a:r>
          </a:p>
        </p:txBody>
      </p:sp>
      <p:sp>
        <p:nvSpPr>
          <p:cNvPr id="3" name="Content Placeholder 2">
            <a:extLst>
              <a:ext uri="{FF2B5EF4-FFF2-40B4-BE49-F238E27FC236}">
                <a16:creationId xmlns:a16="http://schemas.microsoft.com/office/drawing/2014/main" id="{E9528B92-EE61-484B-9140-09243322EB51}"/>
              </a:ext>
            </a:extLst>
          </p:cNvPr>
          <p:cNvSpPr>
            <a:spLocks noGrp="1"/>
          </p:cNvSpPr>
          <p:nvPr>
            <p:ph idx="1"/>
          </p:nvPr>
        </p:nvSpPr>
        <p:spPr/>
        <p:txBody>
          <a:bodyPr>
            <a:normAutofit lnSpcReduction="10000"/>
          </a:bodyPr>
          <a:lstStyle/>
          <a:p>
            <a:pPr lvl="0"/>
            <a:r>
              <a:rPr lang="en-CA" dirty="0"/>
              <a:t>Goldie: Non-Indigenous Canadians look at an Indigenous Canadian and see someone who is Other and therefore alien to themselves. But the Indigenous is indigenous and cannot be alien. So the non-Indigenous Canadian must be alien. But how can the Canadian be alien within Canada?</a:t>
            </a:r>
          </a:p>
          <a:p>
            <a:pPr lvl="0"/>
            <a:r>
              <a:rPr lang="en-CA" dirty="0"/>
              <a:t>One: non-Indigenous culture attempts to incorporate the Other, superficially through appropriation of Indigenous dress, jewellery, or names like Oneida Camp or Pontiac car. Two: through fiction.</a:t>
            </a:r>
          </a:p>
          <a:p>
            <a:pPr lvl="0"/>
            <a:r>
              <a:rPr lang="en-CA" dirty="0"/>
              <a:t>“However, the Aboriginal Canadian character constructed by these non-Native writers has become in literary circles a part of the Canadian imagination, rather than a representation of a contemporary or even a plausible historical Aboriginal. Instead, the literary Aboriginal is the sort of wise person who might persuade a non-Aboriginal Canadian to look to the First Nations for personal role models”</a:t>
            </a:r>
          </a:p>
          <a:p>
            <a:endParaRPr lang="en-CA" dirty="0"/>
          </a:p>
        </p:txBody>
      </p:sp>
    </p:spTree>
    <p:extLst>
      <p:ext uri="{BB962C8B-B14F-4D97-AF65-F5344CB8AC3E}">
        <p14:creationId xmlns:p14="http://schemas.microsoft.com/office/powerpoint/2010/main" val="3932075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6BB4D-9D73-4D4C-B45E-A2DE8CE30CB4}"/>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44E0A4DC-32F8-4179-BCD9-3E4700952892}"/>
              </a:ext>
            </a:extLst>
          </p:cNvPr>
          <p:cNvSpPr>
            <a:spLocks noGrp="1"/>
          </p:cNvSpPr>
          <p:nvPr>
            <p:ph idx="1"/>
          </p:nvPr>
        </p:nvSpPr>
        <p:spPr/>
        <p:txBody>
          <a:bodyPr/>
          <a:lstStyle/>
          <a:p>
            <a:r>
              <a:rPr lang="en-CA" sz="2400" dirty="0"/>
              <a:t>“Indian” image mythologized by popular Canadian culture since 1850, propagating stereotypes that exist to this day: paintings and photographs of the 19th century to the Mounted Police sagas and the spectacle of Buffalo Bill's Wild West Show; from the performances of Pauline Johnson, Grey Owl, and Buffalo Long Lance to the media images of Oka and the Vancouver Winter Olympics</a:t>
            </a:r>
          </a:p>
          <a:p>
            <a:r>
              <a:rPr lang="en-CA" sz="2400" dirty="0"/>
              <a:t>Contradictory stories non-Natives tell about Imaginary Indians are really stories about themselves and the uncertainties that make up their cultural heritage</a:t>
            </a:r>
          </a:p>
          <a:p>
            <a:endParaRPr lang="en-CA" dirty="0"/>
          </a:p>
        </p:txBody>
      </p:sp>
    </p:spTree>
    <p:extLst>
      <p:ext uri="{BB962C8B-B14F-4D97-AF65-F5344CB8AC3E}">
        <p14:creationId xmlns:p14="http://schemas.microsoft.com/office/powerpoint/2010/main" val="6998929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1D4464-4788-46BA-AF17-79F040D6F557}"/>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D7B99A9B-FADB-4FEE-877E-CF8CAEF32EE2}"/>
              </a:ext>
            </a:extLst>
          </p:cNvPr>
          <p:cNvSpPr>
            <a:spLocks noGrp="1"/>
          </p:cNvSpPr>
          <p:nvPr>
            <p:ph idx="1"/>
          </p:nvPr>
        </p:nvSpPr>
        <p:spPr/>
        <p:txBody>
          <a:bodyPr>
            <a:noAutofit/>
          </a:bodyPr>
          <a:lstStyle/>
          <a:p>
            <a:r>
              <a:rPr lang="en-CA" sz="2000" dirty="0"/>
              <a:t>Most representations of Indigenous peoples and cultures in Canada produced by non-Indigenous writers and artists</a:t>
            </a:r>
          </a:p>
          <a:p>
            <a:r>
              <a:rPr lang="en-CA" sz="2000" dirty="0"/>
              <a:t>Access to publishing houses has always favored English (or French)</a:t>
            </a:r>
          </a:p>
          <a:p>
            <a:r>
              <a:rPr lang="en-CA" sz="2000" dirty="0"/>
              <a:t>Many non-Indigenous representations of Indigenous people recycle stereotypes</a:t>
            </a:r>
          </a:p>
          <a:p>
            <a:r>
              <a:rPr lang="en-CA" sz="2000" dirty="0"/>
              <a:t>Some of these may seem to be positive, such as the image of the Indigenous sage-figure who appears in many children's texts, but such representations are often ahistorical and apolitical and merely reinforce the impression that Indigenous people belong to a mythic past rather than being citizens of complex, contemporary societies</a:t>
            </a:r>
          </a:p>
        </p:txBody>
      </p:sp>
    </p:spTree>
    <p:extLst>
      <p:ext uri="{BB962C8B-B14F-4D97-AF65-F5344CB8AC3E}">
        <p14:creationId xmlns:p14="http://schemas.microsoft.com/office/powerpoint/2010/main" val="10966086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7686A-CDB6-4EC4-8501-6ED98EF3C2A4}"/>
              </a:ext>
            </a:extLst>
          </p:cNvPr>
          <p:cNvSpPr>
            <a:spLocks noGrp="1"/>
          </p:cNvSpPr>
          <p:nvPr>
            <p:ph type="title"/>
          </p:nvPr>
        </p:nvSpPr>
        <p:spPr/>
        <p:txBody>
          <a:bodyPr/>
          <a:lstStyle/>
          <a:p>
            <a:r>
              <a:rPr lang="en-CA" dirty="0"/>
              <a:t>Equating body with land</a:t>
            </a:r>
          </a:p>
        </p:txBody>
      </p:sp>
      <p:sp>
        <p:nvSpPr>
          <p:cNvPr id="3" name="Content Placeholder 2">
            <a:extLst>
              <a:ext uri="{FF2B5EF4-FFF2-40B4-BE49-F238E27FC236}">
                <a16:creationId xmlns:a16="http://schemas.microsoft.com/office/drawing/2014/main" id="{F16BEE1D-3BDD-4B99-9DF6-450957D7FED5}"/>
              </a:ext>
            </a:extLst>
          </p:cNvPr>
          <p:cNvSpPr>
            <a:spLocks noGrp="1"/>
          </p:cNvSpPr>
          <p:nvPr>
            <p:ph idx="1"/>
          </p:nvPr>
        </p:nvSpPr>
        <p:spPr/>
        <p:txBody>
          <a:bodyPr>
            <a:normAutofit/>
          </a:bodyPr>
          <a:lstStyle/>
          <a:p>
            <a:r>
              <a:rPr lang="en-CA" sz="2400" dirty="0"/>
              <a:t>British empire: Indigenous bodies have to be colonized the same way the land must be “controlled and civilized”</a:t>
            </a:r>
          </a:p>
          <a:p>
            <a:r>
              <a:rPr lang="en-CA" sz="2400" dirty="0"/>
              <a:t>Indigenous bodies themselves described as the land – primitive, savage, dark, forbidding, strong, dangerous, threatening – they are both the forest and the wolf in that forest that Europeans fear</a:t>
            </a:r>
          </a:p>
          <a:p>
            <a:r>
              <a:rPr lang="en-CA" sz="2400" dirty="0"/>
              <a:t>Contemporary essentialist racism: Pocahontas</a:t>
            </a:r>
          </a:p>
          <a:p>
            <a:endParaRPr lang="en-CA" dirty="0"/>
          </a:p>
        </p:txBody>
      </p:sp>
    </p:spTree>
    <p:extLst>
      <p:ext uri="{BB962C8B-B14F-4D97-AF65-F5344CB8AC3E}">
        <p14:creationId xmlns:p14="http://schemas.microsoft.com/office/powerpoint/2010/main" val="35342708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6CB90-82B2-4467-AFB7-59DB08962945}"/>
              </a:ext>
            </a:extLst>
          </p:cNvPr>
          <p:cNvSpPr>
            <a:spLocks noGrp="1"/>
          </p:cNvSpPr>
          <p:nvPr>
            <p:ph type="title"/>
          </p:nvPr>
        </p:nvSpPr>
        <p:spPr/>
        <p:txBody>
          <a:bodyPr/>
          <a:lstStyle/>
          <a:p>
            <a:r>
              <a:rPr lang="en-CA" dirty="0"/>
              <a:t>Early English Canadian lit and Indigenous people</a:t>
            </a:r>
          </a:p>
        </p:txBody>
      </p:sp>
      <p:sp>
        <p:nvSpPr>
          <p:cNvPr id="3" name="Content Placeholder 2">
            <a:extLst>
              <a:ext uri="{FF2B5EF4-FFF2-40B4-BE49-F238E27FC236}">
                <a16:creationId xmlns:a16="http://schemas.microsoft.com/office/drawing/2014/main" id="{80411ED9-D42A-499B-9CC0-4750FB003D1A}"/>
              </a:ext>
            </a:extLst>
          </p:cNvPr>
          <p:cNvSpPr>
            <a:spLocks noGrp="1"/>
          </p:cNvSpPr>
          <p:nvPr>
            <p:ph idx="1"/>
          </p:nvPr>
        </p:nvSpPr>
        <p:spPr/>
        <p:txBody>
          <a:bodyPr/>
          <a:lstStyle/>
          <a:p>
            <a:pPr lvl="0"/>
            <a:r>
              <a:rPr lang="en-CA" sz="2400" dirty="0"/>
              <a:t>Figures such as Tecumseh, who played a crucial role in the successful routing of the Americans in the War of 1812, were celebrated in the children’s history texts of Henry H. Miles and T.G. Marquis, and an awareness of the oral traditions of Canada’s various tribes began to develop, albeit slowly</a:t>
            </a:r>
          </a:p>
          <a:p>
            <a:pPr lvl="0"/>
            <a:r>
              <a:rPr lang="en-CA" sz="2400" dirty="0"/>
              <a:t>1896: family magazine Our Home published a series of Micmac legends, adapted from the collections compiled by Silas T. Rand</a:t>
            </a:r>
          </a:p>
          <a:p>
            <a:endParaRPr lang="en-CA" dirty="0"/>
          </a:p>
        </p:txBody>
      </p:sp>
    </p:spTree>
    <p:extLst>
      <p:ext uri="{BB962C8B-B14F-4D97-AF65-F5344CB8AC3E}">
        <p14:creationId xmlns:p14="http://schemas.microsoft.com/office/powerpoint/2010/main" val="29310353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7121F-C438-4641-B024-39F671B9A979}"/>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C62D3C9D-6891-4054-9042-344DA0B1A87C}"/>
              </a:ext>
            </a:extLst>
          </p:cNvPr>
          <p:cNvSpPr>
            <a:spLocks noGrp="1"/>
          </p:cNvSpPr>
          <p:nvPr>
            <p:ph idx="1"/>
          </p:nvPr>
        </p:nvSpPr>
        <p:spPr/>
        <p:txBody>
          <a:bodyPr/>
          <a:lstStyle/>
          <a:p>
            <a:r>
              <a:rPr lang="en-CA" sz="2000" dirty="0"/>
              <a:t>French Canadian and “Indian” staple of stories set in Canada (ambiguous - friends/foes of English-speaking Canada)</a:t>
            </a:r>
          </a:p>
          <a:p>
            <a:pPr lvl="0"/>
            <a:r>
              <a:rPr lang="en-CA" sz="2000" dirty="0"/>
              <a:t>Need to “tame” and control central to the progress of imperialism</a:t>
            </a:r>
          </a:p>
          <a:p>
            <a:pPr lvl="0"/>
            <a:r>
              <a:rPr lang="en-CA" sz="2000" dirty="0"/>
              <a:t>Said: “For the European of the late nineteenth century, an interesting range of options are offered, all premised upon the subordination and victimization of the native. One is a self-forgetting delight in the use of power—the power to observe, rule, hold, and profit from distant territories and people. . . . Another is an ideological rationale for reducing, then reconstituting the native as someone to be ruled and managed. . . . Third is the idea of Western salvation and redemption through its “civilizing mission”</a:t>
            </a:r>
          </a:p>
          <a:p>
            <a:endParaRPr lang="en-CA" dirty="0"/>
          </a:p>
        </p:txBody>
      </p:sp>
    </p:spTree>
    <p:extLst>
      <p:ext uri="{BB962C8B-B14F-4D97-AF65-F5344CB8AC3E}">
        <p14:creationId xmlns:p14="http://schemas.microsoft.com/office/powerpoint/2010/main" val="91153991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43</TotalTime>
  <Words>1012</Words>
  <Application>Microsoft Office PowerPoint</Application>
  <PresentationFormat>Widescreen</PresentationFormat>
  <Paragraphs>41</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Trebuchet MS</vt:lpstr>
      <vt:lpstr>Wingdings 3</vt:lpstr>
      <vt:lpstr>Facet</vt:lpstr>
      <vt:lpstr>Marrow Thieves</vt:lpstr>
      <vt:lpstr>Colonialism as our shared past</vt:lpstr>
      <vt:lpstr>“The Imaginary Indian” vs Own Voices</vt:lpstr>
      <vt:lpstr>“The Representation of the Indigene” </vt:lpstr>
      <vt:lpstr>PowerPoint Presentation</vt:lpstr>
      <vt:lpstr>PowerPoint Presentation</vt:lpstr>
      <vt:lpstr>Equating body with land</vt:lpstr>
      <vt:lpstr>Early English Canadian lit and Indigenous people</vt:lpstr>
      <vt:lpstr>PowerPoint Presentation</vt:lpstr>
      <vt:lpstr>Stories as rebellion</vt:lpstr>
      <vt:lpstr>The Truth About Stories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Marrow Thieves part 2</dc:title>
  <dc:creator>Jenn</dc:creator>
  <cp:lastModifiedBy>Jenn Macquarrie</cp:lastModifiedBy>
  <cp:revision>7</cp:revision>
  <dcterms:created xsi:type="dcterms:W3CDTF">2019-02-10T12:57:42Z</dcterms:created>
  <dcterms:modified xsi:type="dcterms:W3CDTF">2020-06-04T12:19:20Z</dcterms:modified>
</cp:coreProperties>
</file>