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5" r:id="rId3"/>
    <p:sldId id="276" r:id="rId4"/>
    <p:sldId id="277" r:id="rId5"/>
    <p:sldId id="278" r:id="rId6"/>
    <p:sldId id="279" r:id="rId7"/>
    <p:sldId id="280" r:id="rId8"/>
    <p:sldId id="266" r:id="rId9"/>
    <p:sldId id="267" r:id="rId10"/>
    <p:sldId id="269" r:id="rId11"/>
    <p:sldId id="274" r:id="rId12"/>
    <p:sldId id="272" r:id="rId13"/>
    <p:sldId id="258" r:id="rId14"/>
    <p:sldId id="261" r:id="rId15"/>
    <p:sldId id="263"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11/21/2019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11/21/2019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8BF77-ECF9-4AA2-8E3B-13A9D0A41D80}"/>
              </a:ext>
            </a:extLst>
          </p:cNvPr>
          <p:cNvSpPr>
            <a:spLocks noGrp="1"/>
          </p:cNvSpPr>
          <p:nvPr>
            <p:ph type="ctrTitle"/>
          </p:nvPr>
        </p:nvSpPr>
        <p:spPr/>
        <p:txBody>
          <a:bodyPr/>
          <a:lstStyle/>
          <a:p>
            <a:r>
              <a:rPr lang="en-CA" dirty="0"/>
              <a:t>Marrow Thieves</a:t>
            </a:r>
          </a:p>
        </p:txBody>
      </p:sp>
      <p:sp>
        <p:nvSpPr>
          <p:cNvPr id="3" name="Subtitle 2">
            <a:extLst>
              <a:ext uri="{FF2B5EF4-FFF2-40B4-BE49-F238E27FC236}">
                <a16:creationId xmlns:a16="http://schemas.microsoft.com/office/drawing/2014/main" id="{7AB04058-5233-4089-9E88-101FFD9AB7EC}"/>
              </a:ext>
            </a:extLst>
          </p:cNvPr>
          <p:cNvSpPr>
            <a:spLocks noGrp="1"/>
          </p:cNvSpPr>
          <p:nvPr>
            <p:ph type="subTitle" idx="1"/>
          </p:nvPr>
        </p:nvSpPr>
        <p:spPr/>
        <p:txBody>
          <a:bodyPr>
            <a:normAutofit/>
          </a:bodyPr>
          <a:lstStyle/>
          <a:p>
            <a:r>
              <a:rPr lang="en-CA" sz="2800" dirty="0"/>
              <a:t>Dystopia</a:t>
            </a:r>
          </a:p>
        </p:txBody>
      </p:sp>
    </p:spTree>
    <p:extLst>
      <p:ext uri="{BB962C8B-B14F-4D97-AF65-F5344CB8AC3E}">
        <p14:creationId xmlns:p14="http://schemas.microsoft.com/office/powerpoint/2010/main" val="2278562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6D4DA-2235-4604-BE71-3FE6C2ADE742}"/>
              </a:ext>
            </a:extLst>
          </p:cNvPr>
          <p:cNvSpPr>
            <a:spLocks noGrp="1"/>
          </p:cNvSpPr>
          <p:nvPr>
            <p:ph type="title"/>
          </p:nvPr>
        </p:nvSpPr>
        <p:spPr/>
        <p:txBody>
          <a:bodyPr/>
          <a:lstStyle/>
          <a:p>
            <a:r>
              <a:rPr lang="en-CA" dirty="0"/>
              <a:t>Early models of utopias</a:t>
            </a:r>
          </a:p>
        </p:txBody>
      </p:sp>
      <p:sp>
        <p:nvSpPr>
          <p:cNvPr id="3" name="Content Placeholder 2">
            <a:extLst>
              <a:ext uri="{FF2B5EF4-FFF2-40B4-BE49-F238E27FC236}">
                <a16:creationId xmlns:a16="http://schemas.microsoft.com/office/drawing/2014/main" id="{9D3B5761-A82C-4622-9DFE-766CB9CF9A9B}"/>
              </a:ext>
            </a:extLst>
          </p:cNvPr>
          <p:cNvSpPr>
            <a:spLocks noGrp="1"/>
          </p:cNvSpPr>
          <p:nvPr>
            <p:ph idx="1"/>
          </p:nvPr>
        </p:nvSpPr>
        <p:spPr/>
        <p:txBody>
          <a:bodyPr>
            <a:normAutofit/>
          </a:bodyPr>
          <a:lstStyle/>
          <a:p>
            <a:r>
              <a:rPr lang="en-CA" sz="2800" dirty="0"/>
              <a:t>Tommaso Campanella’s </a:t>
            </a:r>
            <a:r>
              <a:rPr lang="en-CA" sz="2800" i="1" dirty="0"/>
              <a:t>The City of the Sun</a:t>
            </a:r>
            <a:r>
              <a:rPr lang="en-CA" sz="2800" dirty="0"/>
              <a:t> (1623), sexuality restricted, purity emphasized</a:t>
            </a:r>
          </a:p>
          <a:p>
            <a:r>
              <a:rPr lang="en-CA" sz="2800" dirty="0"/>
              <a:t>Unity, order, homogeneity prevail at cost of individuality and diversity</a:t>
            </a:r>
          </a:p>
          <a:p>
            <a:r>
              <a:rPr lang="en-CA" sz="2800" dirty="0"/>
              <a:t>Difference: who decides the collective good? Who benefits? Who is excluded? </a:t>
            </a:r>
          </a:p>
        </p:txBody>
      </p:sp>
    </p:spTree>
    <p:extLst>
      <p:ext uri="{BB962C8B-B14F-4D97-AF65-F5344CB8AC3E}">
        <p14:creationId xmlns:p14="http://schemas.microsoft.com/office/powerpoint/2010/main" val="24215298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ABFAE-C3AD-4056-B537-B26ED07EBF1B}"/>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F41B7A86-8EB4-4A57-A413-DD0C09356133}"/>
              </a:ext>
            </a:extLst>
          </p:cNvPr>
          <p:cNvSpPr>
            <a:spLocks noGrp="1"/>
          </p:cNvSpPr>
          <p:nvPr>
            <p:ph idx="1"/>
          </p:nvPr>
        </p:nvSpPr>
        <p:spPr/>
        <p:txBody>
          <a:bodyPr>
            <a:normAutofit/>
          </a:bodyPr>
          <a:lstStyle/>
          <a:p>
            <a:r>
              <a:rPr lang="en-CA" sz="2400" dirty="0"/>
              <a:t>Dystopian regime: defined by extreme coercion, inequality, imprisonment, and slavery</a:t>
            </a:r>
          </a:p>
          <a:p>
            <a:r>
              <a:rPr lang="en-CA" sz="2400" dirty="0"/>
              <a:t>Often some concept of collectivism run wild: extreme devotion to common good (despotic rather than consensual)</a:t>
            </a:r>
          </a:p>
          <a:p>
            <a:r>
              <a:rPr lang="en-CA" sz="2400" dirty="0"/>
              <a:t>Obsession with enemies (determination to eliminate them while simultaneously creating them anew as a means of justifying the power of the regime)</a:t>
            </a:r>
          </a:p>
          <a:p>
            <a:endParaRPr lang="en-CA" dirty="0"/>
          </a:p>
        </p:txBody>
      </p:sp>
    </p:spTree>
    <p:extLst>
      <p:ext uri="{BB962C8B-B14F-4D97-AF65-F5344CB8AC3E}">
        <p14:creationId xmlns:p14="http://schemas.microsoft.com/office/powerpoint/2010/main" val="24365812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C6D10-77A4-4250-B3B7-64535A8E9064}"/>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03A3A697-ED84-4CEC-89DC-B011C69A0278}"/>
              </a:ext>
            </a:extLst>
          </p:cNvPr>
          <p:cNvSpPr>
            <a:spLocks noGrp="1"/>
          </p:cNvSpPr>
          <p:nvPr>
            <p:ph idx="1"/>
          </p:nvPr>
        </p:nvSpPr>
        <p:spPr/>
        <p:txBody>
          <a:bodyPr>
            <a:normAutofit fontScale="92500" lnSpcReduction="10000"/>
          </a:bodyPr>
          <a:lstStyle/>
          <a:p>
            <a:r>
              <a:rPr lang="en-CA" sz="2800" dirty="0"/>
              <a:t>Prototypes of dystopia: militarized societies, slavery, political despotism, prisons, ostracism of diseased</a:t>
            </a:r>
          </a:p>
          <a:p>
            <a:r>
              <a:rPr lang="en-CA" sz="2800" dirty="0"/>
              <a:t>Fear of groups we see as threatening wavers with fluctuations in majority sentiment across time</a:t>
            </a:r>
          </a:p>
          <a:p>
            <a:r>
              <a:rPr lang="en-CA" sz="2800" dirty="0"/>
              <a:t>A history of collective anxiety (discourses of crisis) </a:t>
            </a:r>
          </a:p>
          <a:p>
            <a:r>
              <a:rPr lang="en-CA" sz="2800" dirty="0"/>
              <a:t>Post WWII dystopias: nuclear age, environmental degradation, progress of mechanization (blurring human/machine), cultural degeneration (hedonistic consumption), war on terror</a:t>
            </a:r>
          </a:p>
          <a:p>
            <a:endParaRPr lang="en-CA" sz="2800" dirty="0"/>
          </a:p>
        </p:txBody>
      </p:sp>
    </p:spTree>
    <p:extLst>
      <p:ext uri="{BB962C8B-B14F-4D97-AF65-F5344CB8AC3E}">
        <p14:creationId xmlns:p14="http://schemas.microsoft.com/office/powerpoint/2010/main" val="40736949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60959-2A5C-4C02-9A54-32181EB0B8C5}"/>
              </a:ext>
            </a:extLst>
          </p:cNvPr>
          <p:cNvSpPr>
            <a:spLocks noGrp="1"/>
          </p:cNvSpPr>
          <p:nvPr>
            <p:ph type="title"/>
          </p:nvPr>
        </p:nvSpPr>
        <p:spPr/>
        <p:txBody>
          <a:bodyPr/>
          <a:lstStyle/>
          <a:p>
            <a:r>
              <a:rPr lang="en-CA" dirty="0"/>
              <a:t>Why dystopian YA?</a:t>
            </a:r>
          </a:p>
        </p:txBody>
      </p:sp>
      <p:sp>
        <p:nvSpPr>
          <p:cNvPr id="3" name="Content Placeholder 2">
            <a:extLst>
              <a:ext uri="{FF2B5EF4-FFF2-40B4-BE49-F238E27FC236}">
                <a16:creationId xmlns:a16="http://schemas.microsoft.com/office/drawing/2014/main" id="{AB7D444C-A4F3-4127-A2EA-B4984FA6C002}"/>
              </a:ext>
            </a:extLst>
          </p:cNvPr>
          <p:cNvSpPr>
            <a:spLocks noGrp="1"/>
          </p:cNvSpPr>
          <p:nvPr>
            <p:ph idx="1"/>
          </p:nvPr>
        </p:nvSpPr>
        <p:spPr/>
        <p:txBody>
          <a:bodyPr>
            <a:noAutofit/>
          </a:bodyPr>
          <a:lstStyle/>
          <a:p>
            <a:r>
              <a:rPr lang="en-CA" sz="2000" dirty="0"/>
              <a:t>Inherited hierarchical systems of individual identity and the larger social and political world are challenged during struggle for survival</a:t>
            </a:r>
          </a:p>
          <a:p>
            <a:r>
              <a:rPr lang="en-CA" sz="2000" dirty="0"/>
              <a:t>Construction of childhood ambiguous: symbol of hope for better, more egalitarian world/helpless victim of oppressive power dynamics of adults</a:t>
            </a:r>
          </a:p>
          <a:p>
            <a:r>
              <a:rPr lang="en-CA" sz="2000" dirty="0"/>
              <a:t>Ideal world that by its example urges us to improve ourselves vs ominous nightmare scenario warning us of repressive futures that seem all too possible</a:t>
            </a:r>
          </a:p>
          <a:p>
            <a:r>
              <a:rPr lang="en-CA" sz="2000" dirty="0"/>
              <a:t>Promising vehicle to depict adolescent’s political and social awakening/mediation of adult authority and institutions</a:t>
            </a:r>
          </a:p>
          <a:p>
            <a:r>
              <a:rPr lang="en-CA" sz="2000" dirty="0"/>
              <a:t>Issues of control and power</a:t>
            </a:r>
          </a:p>
        </p:txBody>
      </p:sp>
    </p:spTree>
    <p:extLst>
      <p:ext uri="{BB962C8B-B14F-4D97-AF65-F5344CB8AC3E}">
        <p14:creationId xmlns:p14="http://schemas.microsoft.com/office/powerpoint/2010/main" val="31008187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32BF8-2270-4E07-9F2D-AF8C112FC582}"/>
              </a:ext>
            </a:extLst>
          </p:cNvPr>
          <p:cNvSpPr>
            <a:spLocks noGrp="1"/>
          </p:cNvSpPr>
          <p:nvPr>
            <p:ph type="title"/>
          </p:nvPr>
        </p:nvSpPr>
        <p:spPr/>
        <p:txBody>
          <a:bodyPr/>
          <a:lstStyle/>
          <a:p>
            <a:r>
              <a:rPr lang="en-CA" dirty="0"/>
              <a:t>Dystopian lit</a:t>
            </a:r>
          </a:p>
        </p:txBody>
      </p:sp>
      <p:sp>
        <p:nvSpPr>
          <p:cNvPr id="3" name="Content Placeholder 2">
            <a:extLst>
              <a:ext uri="{FF2B5EF4-FFF2-40B4-BE49-F238E27FC236}">
                <a16:creationId xmlns:a16="http://schemas.microsoft.com/office/drawing/2014/main" id="{EE749D4E-DDFA-4BE2-BF03-1BA0BEC1C21C}"/>
              </a:ext>
            </a:extLst>
          </p:cNvPr>
          <p:cNvSpPr>
            <a:spLocks noGrp="1"/>
          </p:cNvSpPr>
          <p:nvPr>
            <p:ph idx="1"/>
          </p:nvPr>
        </p:nvSpPr>
        <p:spPr/>
        <p:txBody>
          <a:bodyPr>
            <a:normAutofit/>
          </a:bodyPr>
          <a:lstStyle/>
          <a:p>
            <a:r>
              <a:rPr lang="en-CA" sz="2400" dirty="0"/>
              <a:t>Includes: a vivid and descriptive setting, individuals in charge with absolute power, a strong protagonist shaped by the current situation, a conclusion that has elements of unease and hope</a:t>
            </a:r>
          </a:p>
          <a:p>
            <a:r>
              <a:rPr lang="en-CA" sz="2400" dirty="0"/>
              <a:t>YA: ongoing process of identity formation - “seek meaning and inspiration in their surroundings; to resist ascribed identities, and to search for a sense of belonging in the sociopolitical landscape in which they are often marginalized due to their race, gender, youth, and/or language</a:t>
            </a:r>
            <a:r>
              <a:rPr lang="en-CA" dirty="0"/>
              <a:t>” </a:t>
            </a:r>
          </a:p>
        </p:txBody>
      </p:sp>
    </p:spTree>
    <p:extLst>
      <p:ext uri="{BB962C8B-B14F-4D97-AF65-F5344CB8AC3E}">
        <p14:creationId xmlns:p14="http://schemas.microsoft.com/office/powerpoint/2010/main" val="14812204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6023B-A8D4-4053-95E5-F71ABC3A98AD}"/>
              </a:ext>
            </a:extLst>
          </p:cNvPr>
          <p:cNvSpPr>
            <a:spLocks noGrp="1"/>
          </p:cNvSpPr>
          <p:nvPr>
            <p:ph type="title"/>
          </p:nvPr>
        </p:nvSpPr>
        <p:spPr/>
        <p:txBody>
          <a:bodyPr/>
          <a:lstStyle/>
          <a:p>
            <a:r>
              <a:rPr lang="en-CA" dirty="0"/>
              <a:t>Connecting with Indigenous/non-Indigenous readers</a:t>
            </a:r>
          </a:p>
        </p:txBody>
      </p:sp>
      <p:sp>
        <p:nvSpPr>
          <p:cNvPr id="3" name="Content Placeholder 2">
            <a:extLst>
              <a:ext uri="{FF2B5EF4-FFF2-40B4-BE49-F238E27FC236}">
                <a16:creationId xmlns:a16="http://schemas.microsoft.com/office/drawing/2014/main" id="{D8CE268F-EFA4-49A0-BE70-AA0A314D7E1F}"/>
              </a:ext>
            </a:extLst>
          </p:cNvPr>
          <p:cNvSpPr>
            <a:spLocks noGrp="1"/>
          </p:cNvSpPr>
          <p:nvPr>
            <p:ph idx="1"/>
          </p:nvPr>
        </p:nvSpPr>
        <p:spPr/>
        <p:txBody>
          <a:bodyPr>
            <a:normAutofit lnSpcReduction="10000"/>
          </a:bodyPr>
          <a:lstStyle/>
          <a:p>
            <a:r>
              <a:rPr lang="en-CA" dirty="0"/>
              <a:t>"I wanted Indigenous readers to feel strong and powerful. I wanted them to see a narrative that actually is reminiscent of my own understanding of being an Indigenous person: That no matter what happens, you always belong to our land, we're always going to belong to each other and we'll seek each other out. I wanted to break down some of the isolation that Indigenous youth might feel. To feel like they belong. To know that they belong to a larger community and they're loved."</a:t>
            </a:r>
          </a:p>
          <a:p>
            <a:r>
              <a:rPr lang="en-CA" dirty="0"/>
              <a:t>"I wanted to reach non-Indigenous readers at an age where the book could change their view of Indigenous people. We're often seen as either this primitive society or this trauma narrative. Those are two very specific, isolated pieces of who we are, who we can be or who we have been. I wanted them to see an ongoing Indigenous identity. I set it in the future so that those barriers of guilt weren't thrown up, and instead they can say, 'Well, this can't happen. We need to make sure it doesn't happen.'"</a:t>
            </a:r>
          </a:p>
          <a:p>
            <a:endParaRPr lang="en-CA" dirty="0"/>
          </a:p>
        </p:txBody>
      </p:sp>
    </p:spTree>
    <p:extLst>
      <p:ext uri="{BB962C8B-B14F-4D97-AF65-F5344CB8AC3E}">
        <p14:creationId xmlns:p14="http://schemas.microsoft.com/office/powerpoint/2010/main" val="990720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ECD08-1D8C-48C4-97EF-09459F527CC6}"/>
              </a:ext>
            </a:extLst>
          </p:cNvPr>
          <p:cNvSpPr>
            <a:spLocks noGrp="1"/>
          </p:cNvSpPr>
          <p:nvPr>
            <p:ph type="title"/>
          </p:nvPr>
        </p:nvSpPr>
        <p:spPr/>
        <p:txBody>
          <a:bodyPr/>
          <a:lstStyle/>
          <a:p>
            <a:r>
              <a:rPr lang="en-CA" dirty="0"/>
              <a:t>Dystopia</a:t>
            </a:r>
          </a:p>
        </p:txBody>
      </p:sp>
      <p:sp>
        <p:nvSpPr>
          <p:cNvPr id="3" name="Content Placeholder 2">
            <a:extLst>
              <a:ext uri="{FF2B5EF4-FFF2-40B4-BE49-F238E27FC236}">
                <a16:creationId xmlns:a16="http://schemas.microsoft.com/office/drawing/2014/main" id="{C3919CC9-FF51-460F-B6EE-4BD641B1D8DE}"/>
              </a:ext>
            </a:extLst>
          </p:cNvPr>
          <p:cNvSpPr>
            <a:spLocks noGrp="1"/>
          </p:cNvSpPr>
          <p:nvPr>
            <p:ph idx="1"/>
          </p:nvPr>
        </p:nvSpPr>
        <p:spPr/>
        <p:txBody>
          <a:bodyPr/>
          <a:lstStyle/>
          <a:p>
            <a:r>
              <a:rPr lang="en-CA" sz="2400" dirty="0"/>
              <a:t>A futuristic, imagined universe in which oppressive societal control and the illusion of a perfect society are maintained through corporate, bureaucratic, technological, moral, or totalitarian control. Dystopias, through an exaggerated worst-case scenario, make a criticism about a current trend, societal norm, or political system</a:t>
            </a:r>
            <a:r>
              <a:rPr lang="en-CA" dirty="0"/>
              <a:t>.</a:t>
            </a:r>
          </a:p>
        </p:txBody>
      </p:sp>
    </p:spTree>
    <p:extLst>
      <p:ext uri="{BB962C8B-B14F-4D97-AF65-F5344CB8AC3E}">
        <p14:creationId xmlns:p14="http://schemas.microsoft.com/office/powerpoint/2010/main" val="2717251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393F6-478E-48BE-9D15-C4FB882DE789}"/>
              </a:ext>
            </a:extLst>
          </p:cNvPr>
          <p:cNvSpPr>
            <a:spLocks noGrp="1"/>
          </p:cNvSpPr>
          <p:nvPr>
            <p:ph type="title"/>
          </p:nvPr>
        </p:nvSpPr>
        <p:spPr/>
        <p:txBody>
          <a:bodyPr/>
          <a:lstStyle/>
          <a:p>
            <a:r>
              <a:rPr lang="en-CA" dirty="0"/>
              <a:t>Characteristics</a:t>
            </a:r>
          </a:p>
        </p:txBody>
      </p:sp>
      <p:sp>
        <p:nvSpPr>
          <p:cNvPr id="3" name="Content Placeholder 2">
            <a:extLst>
              <a:ext uri="{FF2B5EF4-FFF2-40B4-BE49-F238E27FC236}">
                <a16:creationId xmlns:a16="http://schemas.microsoft.com/office/drawing/2014/main" id="{EFDE9643-327D-440A-9AF7-19B6F47632E6}"/>
              </a:ext>
            </a:extLst>
          </p:cNvPr>
          <p:cNvSpPr>
            <a:spLocks noGrp="1"/>
          </p:cNvSpPr>
          <p:nvPr>
            <p:ph idx="1"/>
          </p:nvPr>
        </p:nvSpPr>
        <p:spPr/>
        <p:txBody>
          <a:bodyPr/>
          <a:lstStyle/>
          <a:p>
            <a:r>
              <a:rPr lang="en-CA" sz="2400" dirty="0"/>
              <a:t>Propaganda is used to control the citizens of society.</a:t>
            </a:r>
          </a:p>
          <a:p>
            <a:r>
              <a:rPr lang="en-CA" sz="2400" dirty="0"/>
              <a:t>Information, independent thought, and freedom are restricted.</a:t>
            </a:r>
          </a:p>
          <a:p>
            <a:r>
              <a:rPr lang="en-CA" sz="2400" dirty="0"/>
              <a:t>A figurehead or concept is worshipped by the citizens of the society.</a:t>
            </a:r>
          </a:p>
          <a:p>
            <a:r>
              <a:rPr lang="en-CA" sz="2400" dirty="0"/>
              <a:t>Citizens are perceived to be under constant surveillance.</a:t>
            </a:r>
          </a:p>
          <a:p>
            <a:r>
              <a:rPr lang="en-CA" sz="2400" dirty="0"/>
              <a:t>Citizens have a fear of the outside world.</a:t>
            </a:r>
          </a:p>
          <a:p>
            <a:endParaRPr lang="en-CA" dirty="0"/>
          </a:p>
        </p:txBody>
      </p:sp>
    </p:spTree>
    <p:extLst>
      <p:ext uri="{BB962C8B-B14F-4D97-AF65-F5344CB8AC3E}">
        <p14:creationId xmlns:p14="http://schemas.microsoft.com/office/powerpoint/2010/main" val="29215601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A7EEF-66B5-4A06-84D3-83D5A143B111}"/>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BEACF834-1921-4065-B354-106D163A96C3}"/>
              </a:ext>
            </a:extLst>
          </p:cNvPr>
          <p:cNvSpPr>
            <a:spLocks noGrp="1"/>
          </p:cNvSpPr>
          <p:nvPr>
            <p:ph idx="1"/>
          </p:nvPr>
        </p:nvSpPr>
        <p:spPr/>
        <p:txBody>
          <a:bodyPr/>
          <a:lstStyle/>
          <a:p>
            <a:r>
              <a:rPr lang="en-CA" sz="2800" dirty="0"/>
              <a:t>Citizens live in a dehumanized state.</a:t>
            </a:r>
          </a:p>
          <a:p>
            <a:r>
              <a:rPr lang="en-CA" sz="2800" dirty="0"/>
              <a:t>The natural world is banished and distrusted.</a:t>
            </a:r>
          </a:p>
          <a:p>
            <a:r>
              <a:rPr lang="en-CA" sz="2800" dirty="0"/>
              <a:t>Citizens conform to uniform expectations. Individuality and dissent are bad.</a:t>
            </a:r>
          </a:p>
          <a:p>
            <a:r>
              <a:rPr lang="en-CA" sz="2800" dirty="0"/>
              <a:t>The society is an illusion of a perfect utopian world.</a:t>
            </a:r>
          </a:p>
          <a:p>
            <a:endParaRPr lang="en-CA" dirty="0"/>
          </a:p>
        </p:txBody>
      </p:sp>
    </p:spTree>
    <p:extLst>
      <p:ext uri="{BB962C8B-B14F-4D97-AF65-F5344CB8AC3E}">
        <p14:creationId xmlns:p14="http://schemas.microsoft.com/office/powerpoint/2010/main" val="4257334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CD059-4C20-42D1-8929-C928EAA251A5}"/>
              </a:ext>
            </a:extLst>
          </p:cNvPr>
          <p:cNvSpPr>
            <a:spLocks noGrp="1"/>
          </p:cNvSpPr>
          <p:nvPr>
            <p:ph type="title"/>
          </p:nvPr>
        </p:nvSpPr>
        <p:spPr/>
        <p:txBody>
          <a:bodyPr/>
          <a:lstStyle/>
          <a:p>
            <a:r>
              <a:rPr lang="en-CA" dirty="0"/>
              <a:t>Types of control</a:t>
            </a:r>
          </a:p>
        </p:txBody>
      </p:sp>
      <p:sp>
        <p:nvSpPr>
          <p:cNvPr id="3" name="Content Placeholder 2">
            <a:extLst>
              <a:ext uri="{FF2B5EF4-FFF2-40B4-BE49-F238E27FC236}">
                <a16:creationId xmlns:a16="http://schemas.microsoft.com/office/drawing/2014/main" id="{9BDFD8A1-5716-4B58-BB4B-EA277340522B}"/>
              </a:ext>
            </a:extLst>
          </p:cNvPr>
          <p:cNvSpPr>
            <a:spLocks noGrp="1"/>
          </p:cNvSpPr>
          <p:nvPr>
            <p:ph idx="1"/>
          </p:nvPr>
        </p:nvSpPr>
        <p:spPr/>
        <p:txBody>
          <a:bodyPr/>
          <a:lstStyle/>
          <a:p>
            <a:r>
              <a:rPr lang="en-CA" sz="2400" dirty="0"/>
              <a:t>Corporate control: One or more large corporations control society through products, advertising, and/or the media. Examples include </a:t>
            </a:r>
            <a:r>
              <a:rPr lang="en-CA" sz="2400" i="1" dirty="0"/>
              <a:t>Minority Report</a:t>
            </a:r>
            <a:r>
              <a:rPr lang="en-CA" sz="2400" dirty="0"/>
              <a:t> and </a:t>
            </a:r>
            <a:r>
              <a:rPr lang="en-CA" sz="2400" i="1" dirty="0"/>
              <a:t>Running Man</a:t>
            </a:r>
            <a:r>
              <a:rPr lang="en-CA" sz="2400" dirty="0"/>
              <a:t>.</a:t>
            </a:r>
          </a:p>
          <a:p>
            <a:r>
              <a:rPr lang="en-CA" sz="2400" dirty="0"/>
              <a:t>Bureaucratic control: Society is controlled by a mindless bureaucracy through a tangle of red tape, relentless regulations, and incompetent government officials. Examples include </a:t>
            </a:r>
            <a:r>
              <a:rPr lang="en-CA" sz="2400" i="1" dirty="0"/>
              <a:t>1984</a:t>
            </a:r>
            <a:r>
              <a:rPr lang="en-CA" sz="2400" dirty="0"/>
              <a:t> by George Orwell</a:t>
            </a:r>
            <a:r>
              <a:rPr lang="en-CA" sz="2400" i="1" dirty="0"/>
              <a:t>.</a:t>
            </a:r>
            <a:endParaRPr lang="en-CA" sz="2400" dirty="0"/>
          </a:p>
          <a:p>
            <a:endParaRPr lang="en-CA" dirty="0"/>
          </a:p>
        </p:txBody>
      </p:sp>
    </p:spTree>
    <p:extLst>
      <p:ext uri="{BB962C8B-B14F-4D97-AF65-F5344CB8AC3E}">
        <p14:creationId xmlns:p14="http://schemas.microsoft.com/office/powerpoint/2010/main" val="2933989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A01B5-B7AF-4162-B31E-DF897A5863F8}"/>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B1601674-396B-4E42-88EE-693E22099C22}"/>
              </a:ext>
            </a:extLst>
          </p:cNvPr>
          <p:cNvSpPr>
            <a:spLocks noGrp="1"/>
          </p:cNvSpPr>
          <p:nvPr>
            <p:ph idx="1"/>
          </p:nvPr>
        </p:nvSpPr>
        <p:spPr/>
        <p:txBody>
          <a:bodyPr/>
          <a:lstStyle/>
          <a:p>
            <a:r>
              <a:rPr lang="en-CA" sz="2400" dirty="0"/>
              <a:t>Technological control: Society is controlled by technology—through computers, robots, and/or scientific means. Examples include </a:t>
            </a:r>
            <a:r>
              <a:rPr lang="en-CA" sz="2400" i="1" dirty="0"/>
              <a:t>The Matrix, The Terminator</a:t>
            </a:r>
            <a:r>
              <a:rPr lang="en-CA" sz="2400" dirty="0"/>
              <a:t>, and </a:t>
            </a:r>
            <a:r>
              <a:rPr lang="en-CA" sz="2400" i="1" dirty="0"/>
              <a:t>I, Robot.</a:t>
            </a:r>
            <a:endParaRPr lang="en-CA" sz="2400" dirty="0"/>
          </a:p>
          <a:p>
            <a:r>
              <a:rPr lang="en-CA" sz="2400" dirty="0"/>
              <a:t>Philosophical/religious control: Society is controlled by philosophical or religious ideology often enforced through a dictatorship or theocratic government. Examples include </a:t>
            </a:r>
            <a:r>
              <a:rPr lang="en-CA" sz="2400" i="1" dirty="0"/>
              <a:t>The Handmaid’s Tale.</a:t>
            </a:r>
            <a:endParaRPr lang="en-CA" sz="2400" dirty="0"/>
          </a:p>
          <a:p>
            <a:endParaRPr lang="en-CA" dirty="0"/>
          </a:p>
        </p:txBody>
      </p:sp>
    </p:spTree>
    <p:extLst>
      <p:ext uri="{BB962C8B-B14F-4D97-AF65-F5344CB8AC3E}">
        <p14:creationId xmlns:p14="http://schemas.microsoft.com/office/powerpoint/2010/main" val="2790303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FFB04-D555-460B-9E37-13B6ADE8EB14}"/>
              </a:ext>
            </a:extLst>
          </p:cNvPr>
          <p:cNvSpPr>
            <a:spLocks noGrp="1"/>
          </p:cNvSpPr>
          <p:nvPr>
            <p:ph type="title"/>
          </p:nvPr>
        </p:nvSpPr>
        <p:spPr/>
        <p:txBody>
          <a:bodyPr/>
          <a:lstStyle/>
          <a:p>
            <a:r>
              <a:rPr lang="en-CA" dirty="0"/>
              <a:t>Dystopian protagonist</a:t>
            </a:r>
          </a:p>
        </p:txBody>
      </p:sp>
      <p:sp>
        <p:nvSpPr>
          <p:cNvPr id="3" name="Content Placeholder 2">
            <a:extLst>
              <a:ext uri="{FF2B5EF4-FFF2-40B4-BE49-F238E27FC236}">
                <a16:creationId xmlns:a16="http://schemas.microsoft.com/office/drawing/2014/main" id="{64BFB037-5ED9-474E-80F8-7033CF1B20C9}"/>
              </a:ext>
            </a:extLst>
          </p:cNvPr>
          <p:cNvSpPr>
            <a:spLocks noGrp="1"/>
          </p:cNvSpPr>
          <p:nvPr>
            <p:ph idx="1"/>
          </p:nvPr>
        </p:nvSpPr>
        <p:spPr/>
        <p:txBody>
          <a:bodyPr>
            <a:normAutofit lnSpcReduction="10000"/>
          </a:bodyPr>
          <a:lstStyle/>
          <a:p>
            <a:r>
              <a:rPr lang="en-CA" sz="2800" dirty="0"/>
              <a:t>Often feels trapped and is struggling to escape.</a:t>
            </a:r>
          </a:p>
          <a:p>
            <a:r>
              <a:rPr lang="en-CA" sz="2800" dirty="0"/>
              <a:t>Questions the existing social and political systems.</a:t>
            </a:r>
          </a:p>
          <a:p>
            <a:r>
              <a:rPr lang="en-CA" sz="2800" dirty="0"/>
              <a:t>Believes or feels that something is terribly wrong with the society.</a:t>
            </a:r>
          </a:p>
          <a:p>
            <a:r>
              <a:rPr lang="en-CA" sz="2800" dirty="0"/>
              <a:t>Helps the audience recognizes the negative aspects of the dystopian world through their perspective.</a:t>
            </a:r>
          </a:p>
          <a:p>
            <a:endParaRPr lang="en-CA" dirty="0"/>
          </a:p>
        </p:txBody>
      </p:sp>
    </p:spTree>
    <p:extLst>
      <p:ext uri="{BB962C8B-B14F-4D97-AF65-F5344CB8AC3E}">
        <p14:creationId xmlns:p14="http://schemas.microsoft.com/office/powerpoint/2010/main" val="3488558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91BF5-B5E8-4F7F-81C3-FD1E01F86D9C}"/>
              </a:ext>
            </a:extLst>
          </p:cNvPr>
          <p:cNvSpPr>
            <a:spLocks noGrp="1"/>
          </p:cNvSpPr>
          <p:nvPr>
            <p:ph type="title"/>
          </p:nvPr>
        </p:nvSpPr>
        <p:spPr/>
        <p:txBody>
          <a:bodyPr/>
          <a:lstStyle/>
          <a:p>
            <a:r>
              <a:rPr lang="en-CA" dirty="0"/>
              <a:t>Continuum not opposites</a:t>
            </a:r>
          </a:p>
        </p:txBody>
      </p:sp>
      <p:sp>
        <p:nvSpPr>
          <p:cNvPr id="3" name="Content Placeholder 2">
            <a:extLst>
              <a:ext uri="{FF2B5EF4-FFF2-40B4-BE49-F238E27FC236}">
                <a16:creationId xmlns:a16="http://schemas.microsoft.com/office/drawing/2014/main" id="{A177686E-5105-4A02-826E-D3EFFDCB61C0}"/>
              </a:ext>
            </a:extLst>
          </p:cNvPr>
          <p:cNvSpPr>
            <a:spLocks noGrp="1"/>
          </p:cNvSpPr>
          <p:nvPr>
            <p:ph idx="1"/>
          </p:nvPr>
        </p:nvSpPr>
        <p:spPr/>
        <p:txBody>
          <a:bodyPr>
            <a:normAutofit/>
          </a:bodyPr>
          <a:lstStyle/>
          <a:p>
            <a:r>
              <a:rPr lang="en-CA" sz="2400" dirty="0"/>
              <a:t>Utopia – good place (Thomas More) </a:t>
            </a:r>
          </a:p>
          <a:p>
            <a:r>
              <a:rPr lang="en-CA" sz="2400" dirty="0"/>
              <a:t>Dystopia – bad place (Utopia gone wrong – John Stuart Mill)</a:t>
            </a:r>
          </a:p>
          <a:p>
            <a:r>
              <a:rPr lang="en-CA" sz="2400" dirty="0"/>
              <a:t>Failed utopia: 1516 More and first Jewish ghetto (conquest of New World simultaneously held out the promise of remaking one part of humanity while enslaving another)</a:t>
            </a:r>
          </a:p>
          <a:p>
            <a:r>
              <a:rPr lang="en-CA" sz="2400" dirty="0"/>
              <a:t>Utopia of opulence and consumption might be understood as generating a dystopia of scarcity and environmental degradation</a:t>
            </a:r>
          </a:p>
        </p:txBody>
      </p:sp>
    </p:spTree>
    <p:extLst>
      <p:ext uri="{BB962C8B-B14F-4D97-AF65-F5344CB8AC3E}">
        <p14:creationId xmlns:p14="http://schemas.microsoft.com/office/powerpoint/2010/main" val="22164226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E9B6B-A2DF-4BFD-9CCF-72482F7FDDC6}"/>
              </a:ext>
            </a:extLst>
          </p:cNvPr>
          <p:cNvSpPr>
            <a:spLocks noGrp="1"/>
          </p:cNvSpPr>
          <p:nvPr>
            <p:ph type="title"/>
          </p:nvPr>
        </p:nvSpPr>
        <p:spPr/>
        <p:txBody>
          <a:bodyPr/>
          <a:lstStyle/>
          <a:p>
            <a:r>
              <a:rPr lang="en-CA" dirty="0"/>
              <a:t>Dystopian elements in More’s Utopia</a:t>
            </a:r>
          </a:p>
        </p:txBody>
      </p:sp>
      <p:sp>
        <p:nvSpPr>
          <p:cNvPr id="3" name="Content Placeholder 2">
            <a:extLst>
              <a:ext uri="{FF2B5EF4-FFF2-40B4-BE49-F238E27FC236}">
                <a16:creationId xmlns:a16="http://schemas.microsoft.com/office/drawing/2014/main" id="{7F560875-30D8-45FC-95E4-5FD30FDF6D50}"/>
              </a:ext>
            </a:extLst>
          </p:cNvPr>
          <p:cNvSpPr>
            <a:spLocks noGrp="1"/>
          </p:cNvSpPr>
          <p:nvPr>
            <p:ph idx="1"/>
          </p:nvPr>
        </p:nvSpPr>
        <p:spPr/>
        <p:txBody>
          <a:bodyPr>
            <a:normAutofit/>
          </a:bodyPr>
          <a:lstStyle/>
          <a:p>
            <a:r>
              <a:rPr lang="en-CA" sz="2400" dirty="0"/>
              <a:t>The country was founded by civilizing its barbarians and then artificially isolating a peninsula by transforming it into a fortified island</a:t>
            </a:r>
          </a:p>
          <a:p>
            <a:r>
              <a:rPr lang="en-CA" sz="2400" dirty="0"/>
              <a:t>Utopia remains an imperial power - when overpopulated it sends out colonies, seizing the uncultivated land of indigenous peoples, and driving out ‘any who resist them’</a:t>
            </a:r>
          </a:p>
          <a:p>
            <a:r>
              <a:rPr lang="en-CA" sz="2400" dirty="0"/>
              <a:t>Well-paid mercenaries keep enemies at bay</a:t>
            </a:r>
          </a:p>
          <a:p>
            <a:r>
              <a:rPr lang="en-CA" sz="2400" dirty="0"/>
              <a:t>Utopia’s peace and plenty now seem to rest upon war, empire, and the ruthless suppression of others</a:t>
            </a:r>
          </a:p>
          <a:p>
            <a:endParaRPr lang="en-CA" dirty="0"/>
          </a:p>
        </p:txBody>
      </p:sp>
    </p:spTree>
    <p:extLst>
      <p:ext uri="{BB962C8B-B14F-4D97-AF65-F5344CB8AC3E}">
        <p14:creationId xmlns:p14="http://schemas.microsoft.com/office/powerpoint/2010/main" val="306273015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132</TotalTime>
  <Words>1029</Words>
  <Application>Microsoft Office PowerPoint</Application>
  <PresentationFormat>Widescreen</PresentationFormat>
  <Paragraphs>57</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Trebuchet MS</vt:lpstr>
      <vt:lpstr>Wingdings 3</vt:lpstr>
      <vt:lpstr>Facet</vt:lpstr>
      <vt:lpstr>Marrow Thieves</vt:lpstr>
      <vt:lpstr>Dystopia</vt:lpstr>
      <vt:lpstr>Characteristics</vt:lpstr>
      <vt:lpstr>PowerPoint Presentation</vt:lpstr>
      <vt:lpstr>Types of control</vt:lpstr>
      <vt:lpstr>PowerPoint Presentation</vt:lpstr>
      <vt:lpstr>Dystopian protagonist</vt:lpstr>
      <vt:lpstr>Continuum not opposites</vt:lpstr>
      <vt:lpstr>Dystopian elements in More’s Utopia</vt:lpstr>
      <vt:lpstr>Early models of utopias</vt:lpstr>
      <vt:lpstr>PowerPoint Presentation</vt:lpstr>
      <vt:lpstr>PowerPoint Presentation</vt:lpstr>
      <vt:lpstr>Why dystopian YA?</vt:lpstr>
      <vt:lpstr>Dystopian lit</vt:lpstr>
      <vt:lpstr>Connecting with Indigenous/non-Indigenous readers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Marrow Thieves</dc:title>
  <dc:creator>Jenn</dc:creator>
  <cp:lastModifiedBy>Jenn Macquarrie</cp:lastModifiedBy>
  <cp:revision>14</cp:revision>
  <dcterms:created xsi:type="dcterms:W3CDTF">2019-01-27T15:02:11Z</dcterms:created>
  <dcterms:modified xsi:type="dcterms:W3CDTF">2019-11-21T13:15:04Z</dcterms:modified>
</cp:coreProperties>
</file>