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8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2B16EF-610A-43F0-8511-BCC6784C639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562849-8D0C-4DB8-BFE6-5C695CEAD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1"/>
            <a:ext cx="73152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Fourteen: Violent Behavior in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152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Bases for </a:t>
            </a:r>
            <a:r>
              <a:rPr lang="en-US" b="1" dirty="0" smtClean="0"/>
              <a:t>Violence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Family History</a:t>
            </a:r>
          </a:p>
          <a:p>
            <a:endParaRPr lang="en-US" dirty="0" smtClean="0"/>
          </a:p>
          <a:p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Presence </a:t>
            </a:r>
            <a:r>
              <a:rPr lang="en-US" dirty="0"/>
              <a:t>of Interactive Participants</a:t>
            </a:r>
          </a:p>
          <a:p>
            <a:endParaRPr lang="en-US" dirty="0" smtClean="0"/>
          </a:p>
          <a:p>
            <a:r>
              <a:rPr lang="en-US" dirty="0" smtClean="0"/>
              <a:t>Motoric </a:t>
            </a:r>
            <a:r>
              <a:rPr lang="en-US" dirty="0"/>
              <a:t>Cues</a:t>
            </a:r>
          </a:p>
          <a:p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/>
              <a:t>Indicators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67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Intervention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Security Planning</a:t>
            </a:r>
          </a:p>
          <a:p>
            <a:r>
              <a:rPr lang="en-US" dirty="0" smtClean="0"/>
              <a:t>Commitment and Involvement</a:t>
            </a:r>
          </a:p>
          <a:p>
            <a:r>
              <a:rPr lang="en-US" dirty="0" smtClean="0"/>
              <a:t>Worksite Analysis</a:t>
            </a:r>
          </a:p>
          <a:p>
            <a:r>
              <a:rPr lang="en-US" dirty="0" smtClean="0"/>
              <a:t>Hazard Prevention and Control</a:t>
            </a:r>
          </a:p>
          <a:p>
            <a:pPr lvl="2"/>
            <a:r>
              <a:rPr lang="en-US" dirty="0" smtClean="0"/>
              <a:t>Threat Assessment Teams</a:t>
            </a:r>
          </a:p>
          <a:p>
            <a:pPr lvl="2"/>
            <a:r>
              <a:rPr lang="en-US" dirty="0" smtClean="0"/>
              <a:t>Precautions in Dealing with the Physical Setting</a:t>
            </a:r>
          </a:p>
          <a:p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Anti-Violence Intervention</a:t>
            </a:r>
          </a:p>
          <a:p>
            <a:pPr lvl="2"/>
            <a:r>
              <a:rPr lang="en-US" dirty="0" smtClean="0"/>
              <a:t>Assumptions</a:t>
            </a:r>
          </a:p>
          <a:p>
            <a:pPr lvl="2"/>
            <a:r>
              <a:rPr lang="en-US" dirty="0" smtClean="0"/>
              <a:t>Precautions</a:t>
            </a:r>
          </a:p>
          <a:p>
            <a:pPr lvl="2"/>
            <a:r>
              <a:rPr lang="en-US" dirty="0" smtClean="0"/>
              <a:t>Outreach Precautions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96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Intervention Strategies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Keeping and Program Evaluation</a:t>
            </a:r>
          </a:p>
          <a:p>
            <a:r>
              <a:rPr lang="en-US" dirty="0" smtClean="0"/>
              <a:t>Stages of Intervention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Avoidance of Conflict</a:t>
            </a:r>
          </a:p>
          <a:p>
            <a:pPr lvl="2"/>
            <a:r>
              <a:rPr lang="en-US" dirty="0" smtClean="0"/>
              <a:t>Appeasement</a:t>
            </a:r>
          </a:p>
          <a:p>
            <a:pPr lvl="2"/>
            <a:r>
              <a:rPr lang="en-US" dirty="0" smtClean="0"/>
              <a:t>Deflection</a:t>
            </a:r>
          </a:p>
          <a:p>
            <a:pPr lvl="2"/>
            <a:r>
              <a:rPr lang="en-US" dirty="0" smtClean="0"/>
              <a:t>Time-out</a:t>
            </a:r>
          </a:p>
          <a:p>
            <a:pPr lvl="2"/>
            <a:r>
              <a:rPr lang="en-US" dirty="0" smtClean="0"/>
              <a:t>Show of Force</a:t>
            </a:r>
          </a:p>
          <a:p>
            <a:pPr lvl="2"/>
            <a:r>
              <a:rPr lang="en-US" dirty="0" smtClean="0"/>
              <a:t>Seclusion</a:t>
            </a:r>
          </a:p>
          <a:p>
            <a:pPr lvl="2"/>
            <a:r>
              <a:rPr lang="en-US" dirty="0" smtClean="0"/>
              <a:t>Restraints</a:t>
            </a:r>
          </a:p>
          <a:p>
            <a:pPr lvl="2"/>
            <a:r>
              <a:rPr lang="en-US" dirty="0" smtClean="0"/>
              <a:t>Sedation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043750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Violent Geriatric Client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Mild Disorientation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Assessment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Eliciting Trust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Reality Orientation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Pacing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Reminiscence Therapy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Anchoring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389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Violent Geriatric </a:t>
            </a:r>
            <a:r>
              <a:rPr lang="en-US" b="1" dirty="0" smtClean="0"/>
              <a:t>Client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Distinguishing between Illusions and Hallucinations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Sundown Syndrome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Security Blankets</a:t>
            </a:r>
          </a:p>
          <a:p>
            <a:pPr lvl="2">
              <a:spcAft>
                <a:spcPts val="600"/>
              </a:spcAft>
            </a:pPr>
            <a:r>
              <a:rPr lang="en-US" dirty="0" err="1"/>
              <a:t>Remotivation</a:t>
            </a:r>
            <a:endParaRPr lang="en-US" dirty="0"/>
          </a:p>
          <a:p>
            <a:pPr lvl="2">
              <a:spcAft>
                <a:spcPts val="600"/>
              </a:spcAft>
            </a:pPr>
            <a:r>
              <a:rPr lang="en-US" dirty="0"/>
              <a:t>Severe Disorientation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Follow-up with Staff Members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142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Precipitating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Substance Abuse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Deinstitutionalization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Mental Illness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Gangs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Required Reporting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Elderly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109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dirty="0" smtClean="0"/>
              <a:t>Institutional Culpability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Readily </a:t>
            </a:r>
            <a:r>
              <a:rPr lang="en-US" dirty="0"/>
              <a:t>accessible to </a:t>
            </a:r>
            <a:r>
              <a:rPr lang="en-US" dirty="0" smtClean="0"/>
              <a:t>clientele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Easy prey for people looking for money or drugs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Minimal security system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4220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Institutional </a:t>
            </a:r>
            <a:r>
              <a:rPr lang="en-US" b="1" dirty="0" smtClean="0"/>
              <a:t>Culpability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Universities and their Counseling Centers</a:t>
            </a:r>
          </a:p>
          <a:p>
            <a:pPr lvl="2"/>
            <a:r>
              <a:rPr lang="en-US" dirty="0"/>
              <a:t>Counseling offices are isolated</a:t>
            </a:r>
          </a:p>
          <a:p>
            <a:pPr lvl="2"/>
            <a:r>
              <a:rPr lang="en-US" dirty="0" err="1"/>
              <a:t>Seung-hui</a:t>
            </a:r>
            <a:r>
              <a:rPr lang="en-US" dirty="0"/>
              <a:t> Cho (Virginia Tech)</a:t>
            </a:r>
          </a:p>
          <a:p>
            <a:pPr lvl="2"/>
            <a:r>
              <a:rPr lang="en-US" dirty="0"/>
              <a:t>Rehabilitation Act of 1973 and the Americans With Disabilities Act of 1990</a:t>
            </a:r>
          </a:p>
          <a:p>
            <a:endParaRPr lang="en-US" dirty="0" smtClean="0"/>
          </a:p>
          <a:p>
            <a:r>
              <a:rPr lang="en-US" dirty="0" smtClean="0"/>
              <a:t>Denial</a:t>
            </a:r>
            <a:endParaRPr lang="en-US" dirty="0"/>
          </a:p>
          <a:p>
            <a:pPr lvl="2"/>
            <a:r>
              <a:rPr lang="en-US" dirty="0"/>
              <a:t>Do not want bad publicity</a:t>
            </a:r>
          </a:p>
          <a:p>
            <a:pPr lvl="2"/>
            <a:r>
              <a:rPr lang="en-US" dirty="0"/>
              <a:t>Crime Awareness and Campus Security Act of 1990 (</a:t>
            </a:r>
            <a:r>
              <a:rPr lang="en-US" dirty="0" err="1"/>
              <a:t>Clery</a:t>
            </a:r>
            <a:r>
              <a:rPr lang="en-US" dirty="0"/>
              <a:t> Act)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9118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dirty="0" smtClean="0"/>
              <a:t>Staff Culpability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Believe they are </a:t>
            </a:r>
            <a:r>
              <a:rPr lang="en-US" dirty="0"/>
              <a:t>immune from the </a:t>
            </a:r>
            <a:r>
              <a:rPr lang="en-US" dirty="0" smtClean="0"/>
              <a:t>threat because they are supportive and caring</a:t>
            </a:r>
          </a:p>
          <a:p>
            <a:endParaRPr lang="en-US" dirty="0" smtClean="0"/>
          </a:p>
          <a:p>
            <a:r>
              <a:rPr lang="en-US" dirty="0" smtClean="0"/>
              <a:t>Client may act aggressively if they feel they have little control over their treatment</a:t>
            </a:r>
          </a:p>
          <a:p>
            <a:endParaRPr lang="en-US" dirty="0" smtClean="0"/>
          </a:p>
          <a:p>
            <a:r>
              <a:rPr lang="en-US" dirty="0" smtClean="0"/>
              <a:t>Staff also need to set limits in a positive, firm, fair, and empathic manner</a:t>
            </a:r>
          </a:p>
        </p:txBody>
      </p:sp>
    </p:spTree>
    <p:extLst>
      <p:ext uri="{BB962C8B-B14F-4D97-AF65-F5344CB8AC3E}">
        <p14:creationId xmlns:p14="http://schemas.microsoft.com/office/powerpoint/2010/main" xmlns="" val="2378141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</a:t>
            </a:r>
            <a:r>
              <a:rPr lang="en-US" b="1" dirty="0" smtClean="0"/>
              <a:t>Culpability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Staff members who are burned out are more likely to be assaulted than those who are not </a:t>
            </a:r>
          </a:p>
          <a:p>
            <a:endParaRPr lang="en-US" dirty="0" smtClean="0"/>
          </a:p>
          <a:p>
            <a:r>
              <a:rPr lang="en-US" dirty="0" smtClean="0"/>
              <a:t>46</a:t>
            </a:r>
            <a:r>
              <a:rPr lang="en-US" dirty="0"/>
              <a:t>% of all assaults involved students or trainees and </a:t>
            </a:r>
            <a:r>
              <a:rPr lang="en-US" dirty="0" smtClean="0"/>
              <a:t>the </a:t>
            </a:r>
            <a:r>
              <a:rPr lang="en-US" dirty="0"/>
              <a:t>incidence of assaults decreased as the workers gained experience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221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Liability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Health-care </a:t>
            </a:r>
            <a:r>
              <a:rPr lang="en-US" dirty="0"/>
              <a:t>providers may be the victims of </a:t>
            </a:r>
            <a:r>
              <a:rPr lang="en-US" dirty="0" smtClean="0"/>
              <a:t>assaults but </a:t>
            </a:r>
            <a:r>
              <a:rPr lang="en-US" dirty="0"/>
              <a:t>they may also become legally </a:t>
            </a:r>
            <a:r>
              <a:rPr lang="en-US" dirty="0" smtClean="0"/>
              <a:t>liable </a:t>
            </a:r>
            <a:r>
              <a:rPr lang="en-US" dirty="0"/>
              <a:t>for their </a:t>
            </a:r>
            <a:r>
              <a:rPr lang="en-US" dirty="0" smtClean="0"/>
              <a:t>actions</a:t>
            </a:r>
          </a:p>
          <a:p>
            <a:r>
              <a:rPr lang="en-US" dirty="0" smtClean="0"/>
              <a:t>Liability </a:t>
            </a:r>
            <a:r>
              <a:rPr lang="en-US" dirty="0"/>
              <a:t>extends to the institutions and directors of those </a:t>
            </a:r>
            <a:r>
              <a:rPr lang="en-US" dirty="0" smtClean="0"/>
              <a:t>institutions</a:t>
            </a:r>
          </a:p>
          <a:p>
            <a:r>
              <a:rPr lang="en-US" dirty="0" smtClean="0"/>
              <a:t>Failure </a:t>
            </a:r>
            <a:r>
              <a:rPr lang="en-US" dirty="0"/>
              <a:t>to properly diagnose, treat, and control violent clients or protect third parties from assaultive </a:t>
            </a:r>
            <a:r>
              <a:rPr lang="en-US" dirty="0" smtClean="0"/>
              <a:t>behavior</a:t>
            </a:r>
          </a:p>
          <a:p>
            <a:r>
              <a:rPr lang="en-US" dirty="0"/>
              <a:t>One of the better predictors of who will </a:t>
            </a:r>
            <a:r>
              <a:rPr lang="en-US" dirty="0" smtClean="0"/>
              <a:t>be </a:t>
            </a:r>
            <a:r>
              <a:rPr lang="en-US" dirty="0"/>
              <a:t>at risk to become violent is the </a:t>
            </a:r>
            <a:r>
              <a:rPr lang="en-US" dirty="0" smtClean="0"/>
              <a:t>collective judgment of clinical workers.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163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Violence Potential Assessment Instruments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HCR-20 </a:t>
            </a:r>
          </a:p>
          <a:p>
            <a:endParaRPr lang="en-US" dirty="0" smtClean="0"/>
          </a:p>
          <a:p>
            <a:r>
              <a:rPr lang="en-US" dirty="0" smtClean="0"/>
              <a:t>Violence </a:t>
            </a:r>
            <a:r>
              <a:rPr lang="en-US" dirty="0"/>
              <a:t>Screening Checklist–Revised (VSC-R)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Broset</a:t>
            </a:r>
            <a:r>
              <a:rPr lang="en-US" dirty="0" smtClean="0"/>
              <a:t> </a:t>
            </a:r>
            <a:r>
              <a:rPr lang="en-US" dirty="0"/>
              <a:t>Violence Checklist (</a:t>
            </a:r>
            <a:r>
              <a:rPr lang="en-US" dirty="0" smtClean="0"/>
              <a:t>BVC)</a:t>
            </a:r>
          </a:p>
          <a:p>
            <a:endParaRPr lang="en-US" dirty="0" smtClean="0"/>
          </a:p>
          <a:p>
            <a:r>
              <a:rPr lang="en-US" dirty="0" smtClean="0"/>
              <a:t>Dynamic </a:t>
            </a:r>
            <a:r>
              <a:rPr lang="en-US" dirty="0"/>
              <a:t>Appraisal of Situational Aggression (</a:t>
            </a:r>
            <a:r>
              <a:rPr lang="en-US" dirty="0" smtClean="0"/>
              <a:t>DASA)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502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Bases for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</a:t>
            </a:r>
          </a:p>
          <a:p>
            <a:endParaRPr lang="en-US" dirty="0" smtClean="0"/>
          </a:p>
          <a:p>
            <a:r>
              <a:rPr lang="en-US" dirty="0" smtClean="0"/>
              <a:t>Substance Abuse</a:t>
            </a:r>
          </a:p>
          <a:p>
            <a:endParaRPr lang="en-US" dirty="0" smtClean="0"/>
          </a:p>
          <a:p>
            <a:r>
              <a:rPr lang="en-US" dirty="0" smtClean="0"/>
              <a:t>Predisposing History of Violence</a:t>
            </a:r>
          </a:p>
          <a:p>
            <a:endParaRPr lang="en-US" dirty="0" smtClean="0"/>
          </a:p>
          <a:p>
            <a:r>
              <a:rPr lang="en-US" dirty="0" smtClean="0"/>
              <a:t>Psychological Disturbance</a:t>
            </a:r>
          </a:p>
          <a:p>
            <a:endParaRPr lang="en-US" dirty="0" smtClean="0"/>
          </a:p>
          <a:p>
            <a:r>
              <a:rPr lang="en-US" dirty="0" smtClean="0"/>
              <a:t>Social Stressors</a:t>
            </a:r>
          </a:p>
        </p:txBody>
      </p:sp>
    </p:spTree>
    <p:extLst>
      <p:ext uri="{BB962C8B-B14F-4D97-AF65-F5344CB8AC3E}">
        <p14:creationId xmlns:p14="http://schemas.microsoft.com/office/powerpoint/2010/main" xmlns="" val="1387465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717</TotalTime>
  <Words>390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Chapter Fourteen: Violent Behavior in Institutions</vt:lpstr>
      <vt:lpstr>Precipitating Factors</vt:lpstr>
      <vt:lpstr>Institutional Culpability</vt:lpstr>
      <vt:lpstr>Institutional Culpability Cont.</vt:lpstr>
      <vt:lpstr>Staff Culpability</vt:lpstr>
      <vt:lpstr>Staff Culpability Cont.</vt:lpstr>
      <vt:lpstr>Legal Liability</vt:lpstr>
      <vt:lpstr>Violence Potential Assessment Instruments</vt:lpstr>
      <vt:lpstr>Bases for Violence</vt:lpstr>
      <vt:lpstr>Bases for Violence Cont.</vt:lpstr>
      <vt:lpstr>Intervention Strategies</vt:lpstr>
      <vt:lpstr>Intervention Strategies Cont.</vt:lpstr>
      <vt:lpstr>The Violent Geriatric Client</vt:lpstr>
      <vt:lpstr>The Violent Geriatric Client Cont.</vt:lpstr>
    </vt:vector>
  </TitlesOfParts>
  <Company>Memphis Catholic High School and Middle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emeadows</dc:creator>
  <cp:lastModifiedBy>CL User</cp:lastModifiedBy>
  <cp:revision>16</cp:revision>
  <dcterms:created xsi:type="dcterms:W3CDTF">2012-04-04T16:22:25Z</dcterms:created>
  <dcterms:modified xsi:type="dcterms:W3CDTF">2012-04-17T19:21:19Z</dcterms:modified>
</cp:coreProperties>
</file>