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7" r:id="rId4"/>
    <p:sldId id="258" r:id="rId5"/>
    <p:sldId id="260"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080"/>
    <p:restoredTop sz="94715"/>
  </p:normalViewPr>
  <p:slideViewPr>
    <p:cSldViewPr>
      <p:cViewPr varScale="1">
        <p:scale>
          <a:sx n="122" d="100"/>
          <a:sy n="122" d="100"/>
        </p:scale>
        <p:origin x="1624"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FECB1B81-E65F-4041-9079-04AE6DC0FE30}" type="datetimeFigureOut">
              <a:rPr lang="en-US" smtClean="0"/>
              <a:t>5/7/20</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4441B5C9-2CDA-49EF-9644-DD64C7F3EDBC}"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ECB1B81-E65F-4041-9079-04AE6DC0FE30}" type="datetimeFigureOut">
              <a:rPr lang="en-US" smtClean="0"/>
              <a:t>5/7/20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441B5C9-2CDA-49EF-9644-DD64C7F3EDB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ECB1B81-E65F-4041-9079-04AE6DC0FE30}" type="datetimeFigureOut">
              <a:rPr lang="en-US" smtClean="0"/>
              <a:t>5/7/20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441B5C9-2CDA-49EF-9644-DD64C7F3EDB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ECB1B81-E65F-4041-9079-04AE6DC0FE30}" type="datetimeFigureOut">
              <a:rPr lang="en-US" smtClean="0"/>
              <a:t>5/7/20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441B5C9-2CDA-49EF-9644-DD64C7F3EDB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FECB1B81-E65F-4041-9079-04AE6DC0FE30}" type="datetimeFigureOut">
              <a:rPr lang="en-US" smtClean="0"/>
              <a:t>5/7/20</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4441B5C9-2CDA-49EF-9644-DD64C7F3EDBC}"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ECB1B81-E65F-4041-9079-04AE6DC0FE30}" type="datetimeFigureOut">
              <a:rPr lang="en-US" smtClean="0"/>
              <a:t>5/7/20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4441B5C9-2CDA-49EF-9644-DD64C7F3EDBC}"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ECB1B81-E65F-4041-9079-04AE6DC0FE30}" type="datetimeFigureOut">
              <a:rPr lang="en-US" smtClean="0"/>
              <a:t>5/7/20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4441B5C9-2CDA-49EF-9644-DD64C7F3EDB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ECB1B81-E65F-4041-9079-04AE6DC0FE30}" type="datetimeFigureOut">
              <a:rPr lang="en-US" smtClean="0"/>
              <a:t>5/7/20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441B5C9-2CDA-49EF-9644-DD64C7F3EDBC}"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ECB1B81-E65F-4041-9079-04AE6DC0FE30}" type="datetimeFigureOut">
              <a:rPr lang="en-US" smtClean="0"/>
              <a:t>5/7/20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441B5C9-2CDA-49EF-9644-DD64C7F3EDB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FECB1B81-E65F-4041-9079-04AE6DC0FE30}" type="datetimeFigureOut">
              <a:rPr lang="en-US" smtClean="0"/>
              <a:t>5/7/20</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4441B5C9-2CDA-49EF-9644-DD64C7F3EDBC}"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FECB1B81-E65F-4041-9079-04AE6DC0FE30}" type="datetimeFigureOut">
              <a:rPr lang="en-US" smtClean="0"/>
              <a:t>5/7/20</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4441B5C9-2CDA-49EF-9644-DD64C7F3EDBC}"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FECB1B81-E65F-4041-9079-04AE6DC0FE30}" type="datetimeFigureOut">
              <a:rPr lang="en-US" smtClean="0"/>
              <a:t>5/7/20</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4441B5C9-2CDA-49EF-9644-DD64C7F3EDBC}"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The Qur’an II: </a:t>
            </a:r>
            <a:r>
              <a:rPr lang="en-US" smtClean="0"/>
              <a:t>Historical Approach</a:t>
            </a:r>
            <a:endParaRPr lang="en-US" dirty="0"/>
          </a:p>
        </p:txBody>
      </p:sp>
      <p:sp>
        <p:nvSpPr>
          <p:cNvPr id="3" name="Subtitle 2"/>
          <p:cNvSpPr>
            <a:spLocks noGrp="1"/>
          </p:cNvSpPr>
          <p:nvPr>
            <p:ph type="subTitle" idx="1"/>
          </p:nvPr>
        </p:nvSpPr>
        <p:spPr/>
        <p:txBody>
          <a:bodyPr>
            <a:normAutofit fontScale="92500" lnSpcReduction="10000"/>
          </a:bodyPr>
          <a:lstStyle/>
          <a:p>
            <a:r>
              <a:rPr lang="en-US" dirty="0" smtClean="0"/>
              <a:t>IWS 192 Intro. </a:t>
            </a:r>
            <a:r>
              <a:rPr lang="en-US" dirty="0" smtClean="0"/>
              <a:t>To Islamic World Studies</a:t>
            </a:r>
            <a:endParaRPr lang="en-US" dirty="0" smtClean="0"/>
          </a:p>
          <a:p>
            <a:r>
              <a:rPr lang="en-US" dirty="0" smtClean="0"/>
              <a:t>Spring </a:t>
            </a:r>
            <a:r>
              <a:rPr lang="en-US" dirty="0" smtClean="0"/>
              <a:t>2020</a:t>
            </a:r>
            <a:endParaRPr lang="en-US" dirty="0" smtClean="0"/>
          </a:p>
          <a:p>
            <a:r>
              <a:rPr lang="en-US" dirty="0" smtClean="0"/>
              <a:t>Dr. </a:t>
            </a:r>
            <a:r>
              <a:rPr lang="en-US" dirty="0" err="1" smtClean="0"/>
              <a:t>Mbengue</a:t>
            </a:r>
            <a:endParaRPr lang="en-US" dirty="0"/>
          </a:p>
        </p:txBody>
      </p:sp>
    </p:spTree>
    <p:extLst>
      <p:ext uri="{BB962C8B-B14F-4D97-AF65-F5344CB8AC3E}">
        <p14:creationId xmlns:p14="http://schemas.microsoft.com/office/powerpoint/2010/main" val="24272630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Period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Generally, the early period of Qur’anic commentary covers the two centuries following the Prophet Muhammad;</a:t>
            </a:r>
          </a:p>
          <a:p>
            <a:r>
              <a:rPr lang="en-US" dirty="0" smtClean="0"/>
              <a:t>It roughly corresponds with the first three generations of Muslims and includes:</a:t>
            </a:r>
          </a:p>
          <a:p>
            <a:r>
              <a:rPr lang="en-US" dirty="0" smtClean="0"/>
              <a:t>First: The generation of the Companions (</a:t>
            </a:r>
            <a:r>
              <a:rPr lang="en-US" dirty="0" err="1" smtClean="0"/>
              <a:t>Sahabi</a:t>
            </a:r>
            <a:r>
              <a:rPr lang="en-US" dirty="0" smtClean="0"/>
              <a:t>);</a:t>
            </a:r>
          </a:p>
          <a:p>
            <a:r>
              <a:rPr lang="en-US" dirty="0" smtClean="0"/>
              <a:t>Second: The generation of the disciples or followers (</a:t>
            </a:r>
            <a:r>
              <a:rPr lang="en-US" dirty="0" err="1" smtClean="0"/>
              <a:t>Tabi`un</a:t>
            </a:r>
            <a:r>
              <a:rPr lang="en-US" dirty="0" smtClean="0"/>
              <a:t>);</a:t>
            </a:r>
          </a:p>
          <a:p>
            <a:r>
              <a:rPr lang="en-US" dirty="0" smtClean="0"/>
              <a:t>Third: The generation of the disciples of the disciples (</a:t>
            </a:r>
            <a:r>
              <a:rPr lang="en-US" dirty="0" err="1" smtClean="0"/>
              <a:t>Tabi</a:t>
            </a:r>
            <a:r>
              <a:rPr lang="en-US" dirty="0" smtClean="0"/>
              <a:t>’ </a:t>
            </a:r>
            <a:r>
              <a:rPr lang="en-US" dirty="0" err="1" smtClean="0"/>
              <a:t>Tabi`in</a:t>
            </a:r>
            <a:r>
              <a:rPr lang="en-US" dirty="0" smtClean="0"/>
              <a:t>).</a:t>
            </a:r>
          </a:p>
          <a:p>
            <a:endParaRPr lang="en-US" dirty="0"/>
          </a:p>
        </p:txBody>
      </p:sp>
    </p:spTree>
    <p:extLst>
      <p:ext uri="{BB962C8B-B14F-4D97-AF65-F5344CB8AC3E}">
        <p14:creationId xmlns:p14="http://schemas.microsoft.com/office/powerpoint/2010/main" val="533796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Period</a:t>
            </a:r>
            <a:endParaRPr lang="en-US" dirty="0"/>
          </a:p>
        </p:txBody>
      </p:sp>
      <p:sp>
        <p:nvSpPr>
          <p:cNvPr id="3" name="Content Placeholder 2"/>
          <p:cNvSpPr>
            <a:spLocks noGrp="1"/>
          </p:cNvSpPr>
          <p:nvPr>
            <p:ph idx="1"/>
          </p:nvPr>
        </p:nvSpPr>
        <p:spPr/>
        <p:txBody>
          <a:bodyPr>
            <a:normAutofit lnSpcReduction="10000"/>
          </a:bodyPr>
          <a:lstStyle/>
          <a:p>
            <a:r>
              <a:rPr lang="en-US" dirty="0" smtClean="0"/>
              <a:t>The greatest source of Qur’anic interpretation is the Prophet Muhammad himself;</a:t>
            </a:r>
          </a:p>
          <a:p>
            <a:r>
              <a:rPr lang="en-US" dirty="0" smtClean="0"/>
              <a:t>For the most part, the Prophetic interpretation of the Qur’an was transmitted through Hadith;</a:t>
            </a:r>
          </a:p>
          <a:p>
            <a:r>
              <a:rPr lang="en-US" dirty="0" smtClean="0"/>
              <a:t>A Hadith is a reported saying and/or deed of the Prophet Muhammad;</a:t>
            </a:r>
          </a:p>
          <a:p>
            <a:r>
              <a:rPr lang="en-US" dirty="0" smtClean="0"/>
              <a:t>It is made of two parts: the </a:t>
            </a:r>
            <a:r>
              <a:rPr lang="en-US" dirty="0" err="1" smtClean="0"/>
              <a:t>Isnad</a:t>
            </a:r>
            <a:r>
              <a:rPr lang="en-US" dirty="0" smtClean="0"/>
              <a:t> or chain of transmission and the </a:t>
            </a:r>
            <a:r>
              <a:rPr lang="en-US" dirty="0" err="1" smtClean="0"/>
              <a:t>matn</a:t>
            </a:r>
            <a:r>
              <a:rPr lang="en-US" dirty="0" smtClean="0"/>
              <a:t> or text; </a:t>
            </a:r>
            <a:endParaRPr lang="en-US" dirty="0"/>
          </a:p>
        </p:txBody>
      </p:sp>
    </p:spTree>
    <p:extLst>
      <p:ext uri="{BB962C8B-B14F-4D97-AF65-F5344CB8AC3E}">
        <p14:creationId xmlns:p14="http://schemas.microsoft.com/office/powerpoint/2010/main" val="3440551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Period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After the Prophet, a number of his companions were known as commentators of the Qur’an;</a:t>
            </a:r>
          </a:p>
          <a:p>
            <a:r>
              <a:rPr lang="en-US" dirty="0" smtClean="0"/>
              <a:t>The most notable among them include: `Abdullah b. </a:t>
            </a:r>
            <a:r>
              <a:rPr lang="en-US" dirty="0" err="1" smtClean="0"/>
              <a:t>Mas`ud</a:t>
            </a:r>
            <a:r>
              <a:rPr lang="en-US" dirty="0"/>
              <a:t> </a:t>
            </a:r>
            <a:r>
              <a:rPr lang="en-US" dirty="0" smtClean="0"/>
              <a:t>(d. 652), `Abdullah b. `Abbas (d. 687), </a:t>
            </a:r>
            <a:r>
              <a:rPr lang="en-US" dirty="0" err="1" smtClean="0"/>
              <a:t>Ubayy</a:t>
            </a:r>
            <a:r>
              <a:rPr lang="en-US" dirty="0" smtClean="0"/>
              <a:t> b. </a:t>
            </a:r>
            <a:r>
              <a:rPr lang="en-US" dirty="0" err="1" smtClean="0"/>
              <a:t>Ka`b</a:t>
            </a:r>
            <a:r>
              <a:rPr lang="en-US" dirty="0" smtClean="0"/>
              <a:t> (d. 650), </a:t>
            </a:r>
            <a:r>
              <a:rPr lang="en-US" dirty="0" err="1" smtClean="0"/>
              <a:t>Zayd</a:t>
            </a:r>
            <a:r>
              <a:rPr lang="en-US" dirty="0" smtClean="0"/>
              <a:t> b. </a:t>
            </a:r>
            <a:r>
              <a:rPr lang="en-US" dirty="0" err="1" smtClean="0"/>
              <a:t>Thabit</a:t>
            </a:r>
            <a:r>
              <a:rPr lang="en-US" dirty="0" smtClean="0"/>
              <a:t> (d. 666), Abu Musa al-`</a:t>
            </a:r>
            <a:r>
              <a:rPr lang="en-US" dirty="0" err="1" smtClean="0"/>
              <a:t>Ash`ari</a:t>
            </a:r>
            <a:r>
              <a:rPr lang="en-US" dirty="0" smtClean="0"/>
              <a:t> (d. 662), and `Abdullah b. al-</a:t>
            </a:r>
            <a:r>
              <a:rPr lang="en-US" dirty="0" err="1" smtClean="0"/>
              <a:t>Zubayr</a:t>
            </a:r>
            <a:r>
              <a:rPr lang="en-US" dirty="0" smtClean="0"/>
              <a:t> (d. 692);</a:t>
            </a:r>
          </a:p>
          <a:p>
            <a:r>
              <a:rPr lang="en-US" dirty="0" smtClean="0"/>
              <a:t>Among these early commentators, `Abdullah b. `Abbas stands out as the father of the science of </a:t>
            </a:r>
            <a:r>
              <a:rPr lang="en-US" dirty="0" err="1" smtClean="0"/>
              <a:t>Tafsir</a:t>
            </a:r>
            <a:r>
              <a:rPr lang="en-US" dirty="0" smtClean="0"/>
              <a:t>;</a:t>
            </a:r>
          </a:p>
          <a:p>
            <a:endParaRPr lang="en-US" dirty="0"/>
          </a:p>
        </p:txBody>
      </p:sp>
    </p:spTree>
    <p:extLst>
      <p:ext uri="{BB962C8B-B14F-4D97-AF65-F5344CB8AC3E}">
        <p14:creationId xmlns:p14="http://schemas.microsoft.com/office/powerpoint/2010/main" val="4262125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Interpreting the Quran in the Classical Period of Islam</a:t>
            </a:r>
            <a:endParaRPr lang="en-US" dirty="0"/>
          </a:p>
        </p:txBody>
      </p:sp>
      <p:sp>
        <p:nvSpPr>
          <p:cNvPr id="3" name="Content Placeholder 2"/>
          <p:cNvSpPr>
            <a:spLocks noGrp="1"/>
          </p:cNvSpPr>
          <p:nvPr>
            <p:ph idx="1"/>
          </p:nvPr>
        </p:nvSpPr>
        <p:spPr/>
        <p:txBody>
          <a:bodyPr>
            <a:normAutofit lnSpcReduction="10000"/>
          </a:bodyPr>
          <a:lstStyle/>
          <a:p>
            <a:r>
              <a:rPr lang="en-US" dirty="0" smtClean="0"/>
              <a:t>As indicated </a:t>
            </a:r>
            <a:r>
              <a:rPr lang="en-US" dirty="0" err="1" smtClean="0"/>
              <a:t>Tafsir</a:t>
            </a:r>
            <a:r>
              <a:rPr lang="en-US" dirty="0" smtClean="0"/>
              <a:t> is primarily concerned with the interpretation and elucidation of the text of the Qur’an;</a:t>
            </a:r>
          </a:p>
          <a:p>
            <a:r>
              <a:rPr lang="en-US" dirty="0" smtClean="0"/>
              <a:t>Early </a:t>
            </a:r>
            <a:r>
              <a:rPr lang="en-US" dirty="0" err="1" smtClean="0"/>
              <a:t>Tafsir</a:t>
            </a:r>
            <a:r>
              <a:rPr lang="en-US" dirty="0" smtClean="0"/>
              <a:t> (as seen in the first two centuries of Islam) started as an oral tradition of transmission of the sayings of Muhammad and subsequently the views and interpretations of his Companions, their Successors, and the Successors’ disciples;</a:t>
            </a:r>
            <a:endParaRPr lang="en-US" dirty="0"/>
          </a:p>
        </p:txBody>
      </p:sp>
    </p:spTree>
    <p:extLst>
      <p:ext uri="{BB962C8B-B14F-4D97-AF65-F5344CB8AC3E}">
        <p14:creationId xmlns:p14="http://schemas.microsoft.com/office/powerpoint/2010/main" val="2471170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Interpreting the Quran in the Classical Period of Islam</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In time, however, </a:t>
            </a:r>
            <a:r>
              <a:rPr lang="en-US" dirty="0" err="1" smtClean="0"/>
              <a:t>Tafsir</a:t>
            </a:r>
            <a:r>
              <a:rPr lang="en-US" dirty="0" smtClean="0"/>
              <a:t> works began to reflect the training, religious affiliation, and interest of their writers;</a:t>
            </a:r>
          </a:p>
          <a:p>
            <a:r>
              <a:rPr lang="en-US" dirty="0" smtClean="0"/>
              <a:t>Among the authors of </a:t>
            </a:r>
            <a:r>
              <a:rPr lang="en-US" dirty="0" err="1" smtClean="0"/>
              <a:t>Tafsir</a:t>
            </a:r>
            <a:r>
              <a:rPr lang="en-US" dirty="0"/>
              <a:t> </a:t>
            </a:r>
            <a:r>
              <a:rPr lang="en-US" dirty="0" smtClean="0"/>
              <a:t>were grammarians, jurists, mystics, philosophers, and theologians;</a:t>
            </a:r>
          </a:p>
          <a:p>
            <a:r>
              <a:rPr lang="en-US" dirty="0" smtClean="0"/>
              <a:t>The first major work of </a:t>
            </a:r>
            <a:r>
              <a:rPr lang="en-US" dirty="0" err="1" smtClean="0"/>
              <a:t>Tafsir</a:t>
            </a:r>
            <a:r>
              <a:rPr lang="en-US" dirty="0" smtClean="0"/>
              <a:t> was composed by al-</a:t>
            </a:r>
            <a:r>
              <a:rPr lang="en-US" dirty="0" err="1" smtClean="0"/>
              <a:t>Tabari</a:t>
            </a:r>
            <a:r>
              <a:rPr lang="en-US" dirty="0" smtClean="0"/>
              <a:t> (d. 923), a little over 300 years after the </a:t>
            </a:r>
            <a:r>
              <a:rPr lang="en-US" dirty="0" err="1" smtClean="0"/>
              <a:t>Hijra</a:t>
            </a:r>
            <a:r>
              <a:rPr lang="en-US" dirty="0" smtClean="0"/>
              <a:t>;</a:t>
            </a:r>
          </a:p>
          <a:p>
            <a:r>
              <a:rPr lang="en-US" dirty="0" smtClean="0"/>
              <a:t>The work of al-</a:t>
            </a:r>
            <a:r>
              <a:rPr lang="en-US" dirty="0" err="1" smtClean="0"/>
              <a:t>Tabari</a:t>
            </a:r>
            <a:r>
              <a:rPr lang="en-US" dirty="0" smtClean="0"/>
              <a:t>, entitled Jami’ al-</a:t>
            </a:r>
            <a:r>
              <a:rPr lang="en-US" dirty="0" err="1" smtClean="0"/>
              <a:t>Bayan</a:t>
            </a:r>
            <a:r>
              <a:rPr lang="en-US" dirty="0" smtClean="0"/>
              <a:t> ‘an </a:t>
            </a:r>
            <a:r>
              <a:rPr lang="en-US" dirty="0" err="1" smtClean="0"/>
              <a:t>Ta`wil</a:t>
            </a:r>
            <a:r>
              <a:rPr lang="en-US" dirty="0" smtClean="0"/>
              <a:t> al-Qur’an, presents the entire tradition of </a:t>
            </a:r>
            <a:r>
              <a:rPr lang="en-US" dirty="0" err="1" smtClean="0"/>
              <a:t>Tafsir</a:t>
            </a:r>
            <a:r>
              <a:rPr lang="en-US" dirty="0" smtClean="0"/>
              <a:t> critically in addition to the views and analyses of the author;</a:t>
            </a:r>
          </a:p>
          <a:p>
            <a:r>
              <a:rPr lang="en-US" dirty="0" smtClean="0"/>
              <a:t>This work is influential for the subsequent generations of </a:t>
            </a:r>
            <a:r>
              <a:rPr lang="en-US" dirty="0" err="1" smtClean="0"/>
              <a:t>Tafsir</a:t>
            </a:r>
            <a:r>
              <a:rPr lang="en-US" dirty="0" smtClean="0"/>
              <a:t>. It is the start of a series of Classical </a:t>
            </a:r>
            <a:r>
              <a:rPr lang="en-US" dirty="0" err="1" smtClean="0"/>
              <a:t>Tafsir</a:t>
            </a:r>
            <a:r>
              <a:rPr lang="en-US" dirty="0" smtClean="0"/>
              <a:t> known as the Mothers of </a:t>
            </a:r>
            <a:r>
              <a:rPr lang="en-US" dirty="0" err="1" smtClean="0"/>
              <a:t>Tafsir</a:t>
            </a:r>
            <a:r>
              <a:rPr lang="en-US" dirty="0" smtClean="0"/>
              <a:t> (</a:t>
            </a:r>
            <a:r>
              <a:rPr lang="en-US" dirty="0" err="1" smtClean="0"/>
              <a:t>Umuh</a:t>
            </a:r>
            <a:r>
              <a:rPr lang="en-US" dirty="0" err="1" smtClean="0">
                <a:latin typeface="Arial"/>
                <a:cs typeface="Arial"/>
              </a:rPr>
              <a:t>ā</a:t>
            </a:r>
            <a:r>
              <a:rPr lang="en-US" dirty="0" err="1" smtClean="0"/>
              <a:t>t</a:t>
            </a:r>
            <a:r>
              <a:rPr lang="en-US" dirty="0" smtClean="0"/>
              <a:t> al-</a:t>
            </a:r>
            <a:r>
              <a:rPr lang="en-US" dirty="0" err="1" smtClean="0"/>
              <a:t>taf</a:t>
            </a:r>
            <a:r>
              <a:rPr lang="en-US" dirty="0" err="1" smtClean="0">
                <a:latin typeface="Arial"/>
                <a:cs typeface="Arial"/>
              </a:rPr>
              <a:t>ā</a:t>
            </a:r>
            <a:r>
              <a:rPr lang="en-US" dirty="0" err="1" smtClean="0"/>
              <a:t>s</a:t>
            </a:r>
            <a:r>
              <a:rPr lang="en-US" dirty="0" err="1" smtClean="0">
                <a:latin typeface="Arial"/>
                <a:cs typeface="Arial"/>
              </a:rPr>
              <a:t>ī</a:t>
            </a:r>
            <a:r>
              <a:rPr lang="en-US" dirty="0" err="1" smtClean="0"/>
              <a:t>r</a:t>
            </a:r>
            <a:r>
              <a:rPr lang="en-US" dirty="0" smtClean="0"/>
              <a:t>);</a:t>
            </a:r>
            <a:endParaRPr lang="en-US" dirty="0"/>
          </a:p>
        </p:txBody>
      </p:sp>
    </p:spTree>
    <p:extLst>
      <p:ext uri="{BB962C8B-B14F-4D97-AF65-F5344CB8AC3E}">
        <p14:creationId xmlns:p14="http://schemas.microsoft.com/office/powerpoint/2010/main" val="2417257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Interpreting the Quran in the Classical Period of Islam</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Among the authors of classical </a:t>
            </a:r>
            <a:r>
              <a:rPr lang="en-US" dirty="0" err="1" smtClean="0"/>
              <a:t>Tafsir</a:t>
            </a:r>
            <a:r>
              <a:rPr lang="en-US" dirty="0" smtClean="0"/>
              <a:t> one can mention:</a:t>
            </a:r>
          </a:p>
          <a:p>
            <a:r>
              <a:rPr lang="en-US" dirty="0" smtClean="0"/>
              <a:t>Al-</a:t>
            </a:r>
            <a:r>
              <a:rPr lang="en-US" dirty="0" err="1" smtClean="0"/>
              <a:t>Tha’labi</a:t>
            </a:r>
            <a:r>
              <a:rPr lang="en-US" dirty="0" smtClean="0"/>
              <a:t> (d. 923) whose work of </a:t>
            </a:r>
            <a:r>
              <a:rPr lang="en-US" dirty="0" err="1" smtClean="0"/>
              <a:t>Tafsir</a:t>
            </a:r>
            <a:r>
              <a:rPr lang="en-US" dirty="0" smtClean="0"/>
              <a:t> al-</a:t>
            </a:r>
            <a:r>
              <a:rPr lang="en-US" dirty="0" err="1" smtClean="0"/>
              <a:t>Kashf</a:t>
            </a:r>
            <a:r>
              <a:rPr lang="en-US" dirty="0" smtClean="0"/>
              <a:t> </a:t>
            </a:r>
            <a:r>
              <a:rPr lang="en-US" dirty="0" err="1" smtClean="0"/>
              <a:t>wa</a:t>
            </a:r>
            <a:r>
              <a:rPr lang="en-US" dirty="0" smtClean="0"/>
              <a:t> al-</a:t>
            </a:r>
            <a:r>
              <a:rPr lang="en-US" dirty="0" err="1" smtClean="0"/>
              <a:t>Bayan</a:t>
            </a:r>
            <a:r>
              <a:rPr lang="en-US" dirty="0" smtClean="0"/>
              <a:t> included references not only to dominant ideas but also to Sufi, and </a:t>
            </a:r>
            <a:r>
              <a:rPr lang="en-US" dirty="0" err="1" smtClean="0"/>
              <a:t>Shi’I</a:t>
            </a:r>
            <a:r>
              <a:rPr lang="en-US" dirty="0" smtClean="0"/>
              <a:t> teachings. Although not as well-known today as al-</a:t>
            </a:r>
            <a:r>
              <a:rPr lang="en-US" dirty="0" err="1" smtClean="0"/>
              <a:t>Tabari</a:t>
            </a:r>
            <a:r>
              <a:rPr lang="en-US" dirty="0" smtClean="0"/>
              <a:t>, this work was still very influential in its time;</a:t>
            </a:r>
          </a:p>
          <a:p>
            <a:r>
              <a:rPr lang="en-US" dirty="0" smtClean="0"/>
              <a:t>Al-</a:t>
            </a:r>
            <a:r>
              <a:rPr lang="en-US" dirty="0" err="1" smtClean="0"/>
              <a:t>Wahidi</a:t>
            </a:r>
            <a:r>
              <a:rPr lang="en-US" dirty="0" smtClean="0"/>
              <a:t> (d. 1076), a grammarian whose work </a:t>
            </a:r>
            <a:r>
              <a:rPr lang="en-US" dirty="0" err="1" smtClean="0"/>
              <a:t>Asbab</a:t>
            </a:r>
            <a:r>
              <a:rPr lang="en-US" dirty="0" smtClean="0"/>
              <a:t> </a:t>
            </a:r>
            <a:r>
              <a:rPr lang="en-US" dirty="0" err="1" smtClean="0"/>
              <a:t>Nuzul</a:t>
            </a:r>
            <a:r>
              <a:rPr lang="en-US" dirty="0" smtClean="0"/>
              <a:t> al-Qur’an, focused on the historical context of the revelations;</a:t>
            </a:r>
          </a:p>
          <a:p>
            <a:r>
              <a:rPr lang="en-US" dirty="0" smtClean="0"/>
              <a:t>Al-</a:t>
            </a:r>
            <a:r>
              <a:rPr lang="en-US" dirty="0" err="1" smtClean="0"/>
              <a:t>Qumi</a:t>
            </a:r>
            <a:r>
              <a:rPr lang="en-US" dirty="0" smtClean="0"/>
              <a:t> (d. 939), a </a:t>
            </a:r>
            <a:r>
              <a:rPr lang="en-US" dirty="0" err="1" smtClean="0"/>
              <a:t>Shi’i</a:t>
            </a:r>
            <a:r>
              <a:rPr lang="en-US" dirty="0" smtClean="0"/>
              <a:t> scholar who composed a major work of </a:t>
            </a:r>
            <a:r>
              <a:rPr lang="en-US" dirty="0" err="1" smtClean="0"/>
              <a:t>Tafsir</a:t>
            </a:r>
            <a:r>
              <a:rPr lang="en-US" dirty="0"/>
              <a:t>;</a:t>
            </a:r>
            <a:endParaRPr lang="en-US" dirty="0" smtClean="0"/>
          </a:p>
          <a:p>
            <a:r>
              <a:rPr lang="en-US" dirty="0" smtClean="0"/>
              <a:t>Al-</a:t>
            </a:r>
            <a:r>
              <a:rPr lang="en-US" dirty="0" err="1" smtClean="0"/>
              <a:t>Zamakshari</a:t>
            </a:r>
            <a:r>
              <a:rPr lang="en-US" dirty="0" smtClean="0"/>
              <a:t> (d. 1144), a linguist of </a:t>
            </a:r>
            <a:r>
              <a:rPr lang="en-US" dirty="0" err="1" smtClean="0"/>
              <a:t>Mu’tazili</a:t>
            </a:r>
            <a:r>
              <a:rPr lang="en-US" dirty="0" smtClean="0"/>
              <a:t> persuasion who composed a work of </a:t>
            </a:r>
            <a:r>
              <a:rPr lang="en-US" dirty="0" err="1" smtClean="0"/>
              <a:t>Tafsir</a:t>
            </a:r>
            <a:r>
              <a:rPr lang="en-US" dirty="0" smtClean="0"/>
              <a:t> known as al-</a:t>
            </a:r>
            <a:r>
              <a:rPr lang="en-US" dirty="0" err="1" smtClean="0"/>
              <a:t>Kash</a:t>
            </a:r>
            <a:r>
              <a:rPr lang="en-US" dirty="0" err="1" smtClean="0">
                <a:latin typeface="Arial"/>
                <a:cs typeface="Arial"/>
              </a:rPr>
              <a:t>āf</a:t>
            </a:r>
            <a:r>
              <a:rPr lang="en-US" dirty="0" smtClean="0">
                <a:latin typeface="Arial"/>
                <a:cs typeface="Arial"/>
              </a:rPr>
              <a:t>;</a:t>
            </a:r>
          </a:p>
          <a:p>
            <a:r>
              <a:rPr lang="en-US" dirty="0" smtClean="0">
                <a:cs typeface="Arial"/>
              </a:rPr>
              <a:t>Al-</a:t>
            </a:r>
            <a:r>
              <a:rPr lang="en-US" dirty="0" err="1" smtClean="0">
                <a:cs typeface="Arial"/>
              </a:rPr>
              <a:t>Tabarsi</a:t>
            </a:r>
            <a:r>
              <a:rPr lang="en-US" dirty="0" smtClean="0">
                <a:cs typeface="Arial"/>
              </a:rPr>
              <a:t> (d. 1153), a linguist, and theologian of </a:t>
            </a:r>
            <a:r>
              <a:rPr lang="en-US" dirty="0" err="1" smtClean="0">
                <a:cs typeface="Arial"/>
              </a:rPr>
              <a:t>Shi’I</a:t>
            </a:r>
            <a:r>
              <a:rPr lang="en-US" dirty="0" smtClean="0">
                <a:cs typeface="Arial"/>
              </a:rPr>
              <a:t> affiliation who composed a classical </a:t>
            </a:r>
            <a:r>
              <a:rPr lang="en-US" dirty="0" err="1" smtClean="0">
                <a:cs typeface="Arial"/>
              </a:rPr>
              <a:t>Tafsir</a:t>
            </a:r>
            <a:r>
              <a:rPr lang="en-US" dirty="0" smtClean="0">
                <a:cs typeface="Arial"/>
              </a:rPr>
              <a:t>;</a:t>
            </a:r>
          </a:p>
          <a:p>
            <a:endParaRPr lang="en-US" dirty="0" smtClean="0">
              <a:cs typeface="Arial"/>
            </a:endParaRPr>
          </a:p>
          <a:p>
            <a:endParaRPr lang="en-US" dirty="0" smtClean="0"/>
          </a:p>
          <a:p>
            <a:endParaRPr lang="en-US" dirty="0"/>
          </a:p>
        </p:txBody>
      </p:sp>
    </p:spTree>
    <p:extLst>
      <p:ext uri="{BB962C8B-B14F-4D97-AF65-F5344CB8AC3E}">
        <p14:creationId xmlns:p14="http://schemas.microsoft.com/office/powerpoint/2010/main" val="3861729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48</TotalTime>
  <Words>611</Words>
  <Application>Microsoft Macintosh PowerPoint</Application>
  <PresentationFormat>On-screen Show (4:3)</PresentationFormat>
  <Paragraphs>36</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Rockwell</vt:lpstr>
      <vt:lpstr>Wingdings 2</vt:lpstr>
      <vt:lpstr>Arial</vt:lpstr>
      <vt:lpstr>Foundry</vt:lpstr>
      <vt:lpstr>The Qur’an II: Historical Approach</vt:lpstr>
      <vt:lpstr>Early Period</vt:lpstr>
      <vt:lpstr>Early Period</vt:lpstr>
      <vt:lpstr>Early Period</vt:lpstr>
      <vt:lpstr>Interpreting the Quran in the Classical Period of Islam</vt:lpstr>
      <vt:lpstr>Interpreting the Quran in the Classical Period of Islam</vt:lpstr>
      <vt:lpstr>Interpreting the Quran in the Classical Period of Islam</vt:lpstr>
    </vt:vector>
  </TitlesOfParts>
  <Company>DePaul University</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Mbengue, Babacar</dc:creator>
  <cp:lastModifiedBy>Microsoft Office User</cp:lastModifiedBy>
  <cp:revision>5</cp:revision>
  <dcterms:created xsi:type="dcterms:W3CDTF">2014-10-09T18:45:57Z</dcterms:created>
  <dcterms:modified xsi:type="dcterms:W3CDTF">2020-05-07T19:22:55Z</dcterms:modified>
</cp:coreProperties>
</file>