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772" r:id="rId2"/>
    <p:sldId id="1289" r:id="rId3"/>
    <p:sldId id="1251" r:id="rId4"/>
    <p:sldId id="567" r:id="rId5"/>
    <p:sldId id="393" r:id="rId6"/>
    <p:sldId id="1252" r:id="rId7"/>
    <p:sldId id="1288" r:id="rId8"/>
    <p:sldId id="1256" r:id="rId9"/>
    <p:sldId id="1257" r:id="rId10"/>
    <p:sldId id="1258" r:id="rId11"/>
    <p:sldId id="1259" r:id="rId12"/>
    <p:sldId id="1260" r:id="rId13"/>
    <p:sldId id="1261" r:id="rId14"/>
    <p:sldId id="1271" r:id="rId15"/>
    <p:sldId id="563" r:id="rId16"/>
    <p:sldId id="515" r:id="rId17"/>
    <p:sldId id="446" r:id="rId18"/>
    <p:sldId id="505" r:id="rId19"/>
    <p:sldId id="522" r:id="rId20"/>
    <p:sldId id="466" r:id="rId21"/>
    <p:sldId id="467" r:id="rId22"/>
    <p:sldId id="454" r:id="rId23"/>
    <p:sldId id="506" r:id="rId24"/>
    <p:sldId id="473" r:id="rId25"/>
    <p:sldId id="507" r:id="rId26"/>
    <p:sldId id="479" r:id="rId27"/>
    <p:sldId id="524" r:id="rId28"/>
    <p:sldId id="460" r:id="rId29"/>
    <p:sldId id="790" r:id="rId30"/>
    <p:sldId id="526" r:id="rId31"/>
    <p:sldId id="525" r:id="rId32"/>
    <p:sldId id="527" r:id="rId33"/>
    <p:sldId id="534" r:id="rId34"/>
    <p:sldId id="531" r:id="rId35"/>
    <p:sldId id="511" r:id="rId36"/>
    <p:sldId id="535" r:id="rId37"/>
    <p:sldId id="533" r:id="rId38"/>
    <p:sldId id="636" r:id="rId39"/>
    <p:sldId id="633" r:id="rId40"/>
    <p:sldId id="674" r:id="rId41"/>
    <p:sldId id="634" r:id="rId42"/>
    <p:sldId id="635" r:id="rId43"/>
    <p:sldId id="512" r:id="rId44"/>
    <p:sldId id="483" r:id="rId45"/>
    <p:sldId id="676" r:id="rId46"/>
    <p:sldId id="513" r:id="rId47"/>
    <p:sldId id="51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axin Weng" initials="JW" lastIdx="1" clrIdx="0">
    <p:extLst>
      <p:ext uri="{19B8F6BF-5375-455C-9EA6-DF929625EA0E}">
        <p15:presenceInfo xmlns:p15="http://schemas.microsoft.com/office/powerpoint/2012/main" userId="S::jw2398a@american.edu::0f43cf1b-146e-450b-9e2e-559874ab75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E6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8" autoAdjust="0"/>
    <p:restoredTop sz="94225" autoAdjust="0"/>
  </p:normalViewPr>
  <p:slideViewPr>
    <p:cSldViewPr snapToGrid="0">
      <p:cViewPr varScale="1">
        <p:scale>
          <a:sx n="102" d="100"/>
          <a:sy n="102" d="100"/>
        </p:scale>
        <p:origin x="1512" y="184"/>
      </p:cViewPr>
      <p:guideLst/>
    </p:cSldViewPr>
  </p:slideViewPr>
  <p:notesTextViewPr>
    <p:cViewPr>
      <p:scale>
        <a:sx n="1" d="1"/>
        <a:sy n="1" d="1"/>
      </p:scale>
      <p:origin x="0" y="0"/>
    </p:cViewPr>
  </p:notesTextViewPr>
  <p:sorterViewPr>
    <p:cViewPr varScale="1">
      <p:scale>
        <a:sx n="1" d="1"/>
        <a:sy n="1" d="1"/>
      </p:scale>
      <p:origin x="0" y="-264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7-07T18:53:00.606" idx="1">
    <p:pos x="10" y="10"/>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6B4BDC-328B-45E8-8D7C-30C3242D85B1}" type="doc">
      <dgm:prSet loTypeId="urn:microsoft.com/office/officeart/2005/8/layout/vList2" loCatId="list" qsTypeId="urn:microsoft.com/office/officeart/2005/8/quickstyle/3d1" qsCatId="3D" csTypeId="urn:microsoft.com/office/officeart/2005/8/colors/colorful4" csCatId="colorful" phldr="1"/>
      <dgm:spPr>
        <a:scene3d>
          <a:camera prst="orthographicFront">
            <a:rot lat="0" lon="0" rev="0"/>
          </a:camera>
          <a:lightRig rig="contrasting" dir="t">
            <a:rot lat="0" lon="0" rev="1500000"/>
          </a:lightRig>
        </a:scene3d>
      </dgm:spPr>
      <dgm:t>
        <a:bodyPr/>
        <a:lstStyle/>
        <a:p>
          <a:endParaRPr lang="en-US"/>
        </a:p>
      </dgm:t>
    </dgm:pt>
    <dgm:pt modelId="{32D39CC1-B4D0-48CF-814C-6B1E96DFD90E}">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dirty="0">
              <a:latin typeface="Times New Roman" pitchFamily="18" charset="0"/>
              <a:cs typeface="Times New Roman" pitchFamily="18" charset="0"/>
            </a:rPr>
            <a:t>EXTERNAL ANALYSIS</a:t>
          </a:r>
        </a:p>
      </dgm:t>
    </dgm:pt>
    <dgm:pt modelId="{124D920C-E563-488B-A759-A15FBD1A3766}" type="parTrans" cxnId="{2A0A7745-EA99-4CBF-862F-54C6BB3C2F1B}">
      <dgm:prSet/>
      <dgm:spPr/>
      <dgm:t>
        <a:bodyPr/>
        <a:lstStyle/>
        <a:p>
          <a:endParaRPr lang="en-US" sz="2800">
            <a:latin typeface="Times New Roman" pitchFamily="18" charset="0"/>
            <a:cs typeface="Times New Roman" pitchFamily="18" charset="0"/>
          </a:endParaRPr>
        </a:p>
      </dgm:t>
    </dgm:pt>
    <dgm:pt modelId="{87F967EE-CE80-468C-A2DA-55E3BFA8714F}" type="sibTrans" cxnId="{2A0A7745-EA99-4CBF-862F-54C6BB3C2F1B}">
      <dgm:prSet/>
      <dgm:spPr/>
      <dgm:t>
        <a:bodyPr/>
        <a:lstStyle/>
        <a:p>
          <a:endParaRPr lang="en-US" sz="2800">
            <a:latin typeface="Times New Roman" pitchFamily="18" charset="0"/>
            <a:cs typeface="Times New Roman" pitchFamily="18" charset="0"/>
          </a:endParaRPr>
        </a:p>
      </dgm:t>
    </dgm:pt>
    <dgm:pt modelId="{C73CC984-B92F-45C2-ADD3-0683FD8AB1DA}">
      <dgm:prSet phldrT="[Text]" custT="1"/>
      <dgm:spPr>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dirty="0">
              <a:solidFill>
                <a:schemeClr val="accent5"/>
              </a:solidFill>
              <a:latin typeface="Times New Roman" pitchFamily="18" charset="0"/>
              <a:cs typeface="Times New Roman" pitchFamily="18" charset="0"/>
            </a:rPr>
            <a:t>INDUSTRY ANALYSIS</a:t>
          </a:r>
        </a:p>
      </dgm:t>
    </dgm:pt>
    <dgm:pt modelId="{305FDA63-B024-4F53-B57F-A2D711CFA174}" type="parTrans" cxnId="{75CEE1FE-6867-48C6-AB70-A091B041E5E0}">
      <dgm:prSet/>
      <dgm:spPr/>
      <dgm:t>
        <a:bodyPr/>
        <a:lstStyle/>
        <a:p>
          <a:endParaRPr lang="en-US" sz="2800">
            <a:latin typeface="Times New Roman" pitchFamily="18" charset="0"/>
            <a:cs typeface="Times New Roman" pitchFamily="18" charset="0"/>
          </a:endParaRPr>
        </a:p>
      </dgm:t>
    </dgm:pt>
    <dgm:pt modelId="{6FD1B250-75A2-4CEF-8DD4-9951A62194C2}" type="sibTrans" cxnId="{75CEE1FE-6867-48C6-AB70-A091B041E5E0}">
      <dgm:prSet/>
      <dgm:spPr/>
      <dgm:t>
        <a:bodyPr/>
        <a:lstStyle/>
        <a:p>
          <a:endParaRPr lang="en-US" sz="2800">
            <a:latin typeface="Times New Roman" pitchFamily="18" charset="0"/>
            <a:cs typeface="Times New Roman" pitchFamily="18" charset="0"/>
          </a:endParaRPr>
        </a:p>
      </dgm:t>
    </dgm:pt>
    <dgm:pt modelId="{CAD1E0EA-9101-49B9-AF7F-7CE468D87CA5}">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dirty="0">
              <a:solidFill>
                <a:schemeClr val="accent5"/>
              </a:solidFill>
              <a:latin typeface="Times New Roman" pitchFamily="18" charset="0"/>
              <a:cs typeface="Times New Roman" pitchFamily="18" charset="0"/>
            </a:rPr>
            <a:t>Five Forces Model</a:t>
          </a:r>
        </a:p>
      </dgm:t>
    </dgm:pt>
    <dgm:pt modelId="{8845A698-9E79-4D0A-A628-DE686CE4370E}" type="parTrans" cxnId="{4748BF3A-EB5C-4EA4-8495-E89FF4C27BCE}">
      <dgm:prSet/>
      <dgm:spPr/>
      <dgm:t>
        <a:bodyPr/>
        <a:lstStyle/>
        <a:p>
          <a:endParaRPr lang="en-US" sz="2800">
            <a:latin typeface="Times New Roman" pitchFamily="18" charset="0"/>
            <a:cs typeface="Times New Roman" pitchFamily="18" charset="0"/>
          </a:endParaRPr>
        </a:p>
      </dgm:t>
    </dgm:pt>
    <dgm:pt modelId="{76DFEB99-A2E5-4680-BE4E-F6E0ED5F16ED}" type="sibTrans" cxnId="{4748BF3A-EB5C-4EA4-8495-E89FF4C27BCE}">
      <dgm:prSet/>
      <dgm:spPr/>
      <dgm:t>
        <a:bodyPr/>
        <a:lstStyle/>
        <a:p>
          <a:endParaRPr lang="en-US" sz="2800">
            <a:latin typeface="Times New Roman" pitchFamily="18" charset="0"/>
            <a:cs typeface="Times New Roman" pitchFamily="18" charset="0"/>
          </a:endParaRPr>
        </a:p>
      </dgm:t>
    </dgm:pt>
    <dgm:pt modelId="{A070F825-4957-4E93-B999-7D29E10AA363}">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1200" dirty="0">
            <a:solidFill>
              <a:srgbClr val="010101"/>
            </a:solidFill>
            <a:latin typeface="Times New Roman" pitchFamily="18" charset="0"/>
            <a:cs typeface="Times New Roman" pitchFamily="18" charset="0"/>
          </a:endParaRPr>
        </a:p>
      </dgm:t>
    </dgm:pt>
    <dgm:pt modelId="{4523F644-9A0C-4608-8D42-896619844C42}" type="parTrans" cxnId="{803A96B1-FAEE-4FDC-B5F9-1D4C79E588E1}">
      <dgm:prSet/>
      <dgm:spPr/>
      <dgm:t>
        <a:bodyPr/>
        <a:lstStyle/>
        <a:p>
          <a:endParaRPr lang="en-US">
            <a:latin typeface="Times New Roman" pitchFamily="18" charset="0"/>
            <a:cs typeface="Times New Roman" pitchFamily="18" charset="0"/>
          </a:endParaRPr>
        </a:p>
      </dgm:t>
    </dgm:pt>
    <dgm:pt modelId="{EB8E21E6-322C-4097-AE93-9DEBC246DE05}" type="sibTrans" cxnId="{803A96B1-FAEE-4FDC-B5F9-1D4C79E588E1}">
      <dgm:prSet/>
      <dgm:spPr/>
      <dgm:t>
        <a:bodyPr/>
        <a:lstStyle/>
        <a:p>
          <a:endParaRPr lang="en-US">
            <a:latin typeface="Times New Roman" pitchFamily="18" charset="0"/>
            <a:cs typeface="Times New Roman" pitchFamily="18" charset="0"/>
          </a:endParaRPr>
        </a:p>
      </dgm:t>
    </dgm:pt>
    <dgm:pt modelId="{A38DFD64-256F-40EF-BB14-F6E77F68E621}">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1200" dirty="0">
            <a:solidFill>
              <a:schemeClr val="accent5"/>
            </a:solidFill>
            <a:latin typeface="Times New Roman" pitchFamily="18" charset="0"/>
            <a:cs typeface="Times New Roman" pitchFamily="18" charset="0"/>
          </a:endParaRPr>
        </a:p>
      </dgm:t>
    </dgm:pt>
    <dgm:pt modelId="{09E18712-0EF8-4C37-A8E6-EDBF3AF28E88}" type="parTrans" cxnId="{0732F2D6-F775-4FC2-8BA5-2F7F38A25238}">
      <dgm:prSet/>
      <dgm:spPr/>
      <dgm:t>
        <a:bodyPr/>
        <a:lstStyle/>
        <a:p>
          <a:endParaRPr lang="en-US">
            <a:latin typeface="Times New Roman" pitchFamily="18" charset="0"/>
            <a:cs typeface="Times New Roman" pitchFamily="18" charset="0"/>
          </a:endParaRPr>
        </a:p>
      </dgm:t>
    </dgm:pt>
    <dgm:pt modelId="{A9DADBFC-E167-4E38-AF6D-3E7B87071140}" type="sibTrans" cxnId="{0732F2D6-F775-4FC2-8BA5-2F7F38A25238}">
      <dgm:prSet/>
      <dgm:spPr/>
      <dgm:t>
        <a:bodyPr/>
        <a:lstStyle/>
        <a:p>
          <a:endParaRPr lang="en-US">
            <a:latin typeface="Times New Roman" pitchFamily="18" charset="0"/>
            <a:cs typeface="Times New Roman" pitchFamily="18" charset="0"/>
          </a:endParaRPr>
        </a:p>
      </dgm:t>
    </dgm:pt>
    <dgm:pt modelId="{C5377F6B-EE5B-4769-9489-96652A001900}">
      <dgm:prSet phldrT="[Text]" custT="1"/>
      <dgm:spPr>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dirty="0">
              <a:solidFill>
                <a:schemeClr val="accent5"/>
              </a:solidFill>
              <a:latin typeface="Times New Roman" pitchFamily="18" charset="0"/>
              <a:cs typeface="Times New Roman" pitchFamily="18" charset="0"/>
            </a:rPr>
            <a:t>COMPETITOR ANALYSIS</a:t>
          </a:r>
        </a:p>
      </dgm:t>
    </dgm:pt>
    <dgm:pt modelId="{681BB1E3-FDFE-465B-B914-56FF6B82837F}" type="parTrans" cxnId="{0EB5C9FC-2C05-4C99-8565-8001BEA4BEAB}">
      <dgm:prSet/>
      <dgm:spPr/>
      <dgm:t>
        <a:bodyPr/>
        <a:lstStyle/>
        <a:p>
          <a:endParaRPr lang="en-US">
            <a:latin typeface="Times New Roman" pitchFamily="18" charset="0"/>
            <a:cs typeface="Times New Roman" pitchFamily="18" charset="0"/>
          </a:endParaRPr>
        </a:p>
      </dgm:t>
    </dgm:pt>
    <dgm:pt modelId="{68DFA486-ED13-4DB6-98E3-8140282CC0D3}" type="sibTrans" cxnId="{0EB5C9FC-2C05-4C99-8565-8001BEA4BEAB}">
      <dgm:prSet/>
      <dgm:spPr/>
      <dgm:t>
        <a:bodyPr/>
        <a:lstStyle/>
        <a:p>
          <a:endParaRPr lang="en-US">
            <a:latin typeface="Times New Roman" pitchFamily="18" charset="0"/>
            <a:cs typeface="Times New Roman" pitchFamily="18" charset="0"/>
          </a:endParaRPr>
        </a:p>
      </dgm:t>
    </dgm:pt>
    <dgm:pt modelId="{5B23D8AD-E1EE-4363-97D0-F124EFA7B024}">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1200" dirty="0">
            <a:solidFill>
              <a:schemeClr val="accent5"/>
            </a:solidFill>
            <a:latin typeface="Times New Roman" pitchFamily="18" charset="0"/>
            <a:cs typeface="Times New Roman" pitchFamily="18" charset="0"/>
          </a:endParaRPr>
        </a:p>
      </dgm:t>
    </dgm:pt>
    <dgm:pt modelId="{4954DF34-BF22-4E8C-9D84-916CC231FC6E}" type="parTrans" cxnId="{8EE8D5D8-F030-4F0B-B78B-8EA31E4A39B3}">
      <dgm:prSet/>
      <dgm:spPr/>
      <dgm:t>
        <a:bodyPr/>
        <a:lstStyle/>
        <a:p>
          <a:endParaRPr lang="en-US">
            <a:latin typeface="Times New Roman" pitchFamily="18" charset="0"/>
            <a:cs typeface="Times New Roman" pitchFamily="18" charset="0"/>
          </a:endParaRPr>
        </a:p>
      </dgm:t>
    </dgm:pt>
    <dgm:pt modelId="{D0CAAAF2-6117-4327-95AD-366FD20EBDD2}" type="sibTrans" cxnId="{8EE8D5D8-F030-4F0B-B78B-8EA31E4A39B3}">
      <dgm:prSet/>
      <dgm:spPr/>
      <dgm:t>
        <a:bodyPr/>
        <a:lstStyle/>
        <a:p>
          <a:endParaRPr lang="en-US">
            <a:latin typeface="Times New Roman" pitchFamily="18" charset="0"/>
            <a:cs typeface="Times New Roman" pitchFamily="18" charset="0"/>
          </a:endParaRPr>
        </a:p>
      </dgm:t>
    </dgm:pt>
    <dgm:pt modelId="{A17592F2-FD00-42DF-8D43-670756CE9E98}">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dirty="0">
              <a:solidFill>
                <a:schemeClr val="accent5"/>
              </a:solidFill>
              <a:latin typeface="Times New Roman" pitchFamily="18" charset="0"/>
              <a:cs typeface="Times New Roman" pitchFamily="18" charset="0"/>
            </a:rPr>
            <a:t>Strategic Group Mapping</a:t>
          </a:r>
        </a:p>
      </dgm:t>
    </dgm:pt>
    <dgm:pt modelId="{6E3C4AF4-8C0B-45B4-B82F-660670309699}" type="sibTrans" cxnId="{EBF328DA-F832-4D80-B2F1-D8DCC02F4886}">
      <dgm:prSet/>
      <dgm:spPr/>
      <dgm:t>
        <a:bodyPr/>
        <a:lstStyle/>
        <a:p>
          <a:endParaRPr lang="en-US">
            <a:latin typeface="Times New Roman" pitchFamily="18" charset="0"/>
            <a:cs typeface="Times New Roman" pitchFamily="18" charset="0"/>
          </a:endParaRPr>
        </a:p>
      </dgm:t>
    </dgm:pt>
    <dgm:pt modelId="{0842D074-5FA6-41F3-86A5-384227122A39}" type="parTrans" cxnId="{EBF328DA-F832-4D80-B2F1-D8DCC02F4886}">
      <dgm:prSet/>
      <dgm:spPr/>
      <dgm:t>
        <a:bodyPr/>
        <a:lstStyle/>
        <a:p>
          <a:endParaRPr lang="en-US">
            <a:latin typeface="Times New Roman" pitchFamily="18" charset="0"/>
            <a:cs typeface="Times New Roman" pitchFamily="18" charset="0"/>
          </a:endParaRPr>
        </a:p>
      </dgm:t>
    </dgm:pt>
    <dgm:pt modelId="{BB4C5CF3-18D8-4C29-8052-2990F01D4B11}">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dirty="0">
              <a:latin typeface="Times New Roman" pitchFamily="18" charset="0"/>
              <a:cs typeface="Times New Roman" pitchFamily="18" charset="0"/>
            </a:rPr>
            <a:t>PESTEL Framework</a:t>
          </a:r>
        </a:p>
      </dgm:t>
    </dgm:pt>
    <dgm:pt modelId="{5A4BC55F-1997-4EDB-8F8C-280AD9BEC5D3}" type="sibTrans" cxnId="{C32B15CF-E43F-4D59-B8FE-ECB24D32B01A}">
      <dgm:prSet/>
      <dgm:spPr/>
      <dgm:t>
        <a:bodyPr/>
        <a:lstStyle/>
        <a:p>
          <a:endParaRPr lang="en-US" sz="2800">
            <a:latin typeface="Times New Roman" pitchFamily="18" charset="0"/>
            <a:cs typeface="Times New Roman" pitchFamily="18" charset="0"/>
          </a:endParaRPr>
        </a:p>
      </dgm:t>
    </dgm:pt>
    <dgm:pt modelId="{2E7A2502-7DFF-4144-B4BE-DE04888454EB}" type="parTrans" cxnId="{C32B15CF-E43F-4D59-B8FE-ECB24D32B01A}">
      <dgm:prSet/>
      <dgm:spPr/>
      <dgm:t>
        <a:bodyPr/>
        <a:lstStyle/>
        <a:p>
          <a:endParaRPr lang="en-US" sz="2800">
            <a:latin typeface="Times New Roman" pitchFamily="18" charset="0"/>
            <a:cs typeface="Times New Roman" pitchFamily="18" charset="0"/>
          </a:endParaRPr>
        </a:p>
      </dgm:t>
    </dgm:pt>
    <dgm:pt modelId="{C0D25C66-A899-4BEE-A37C-8435DC807173}" type="pres">
      <dgm:prSet presAssocID="{DF6B4BDC-328B-45E8-8D7C-30C3242D85B1}" presName="linear" presStyleCnt="0">
        <dgm:presLayoutVars>
          <dgm:animLvl val="lvl"/>
          <dgm:resizeHandles val="exact"/>
        </dgm:presLayoutVars>
      </dgm:prSet>
      <dgm:spPr/>
    </dgm:pt>
    <dgm:pt modelId="{30F63B83-E2C7-4267-A670-9701F0A7703B}" type="pres">
      <dgm:prSet presAssocID="{32D39CC1-B4D0-48CF-814C-6B1E96DFD90E}" presName="parentText" presStyleLbl="node1" presStyleIdx="0" presStyleCnt="3">
        <dgm:presLayoutVars>
          <dgm:chMax val="0"/>
          <dgm:bulletEnabled val="1"/>
        </dgm:presLayoutVars>
      </dgm:prSet>
      <dgm:spPr/>
    </dgm:pt>
    <dgm:pt modelId="{1E4A4377-73EC-4388-A5F3-68F20324089F}" type="pres">
      <dgm:prSet presAssocID="{32D39CC1-B4D0-48CF-814C-6B1E96DFD90E}" presName="childText" presStyleLbl="revTx" presStyleIdx="0" presStyleCnt="3">
        <dgm:presLayoutVars>
          <dgm:bulletEnabled val="1"/>
        </dgm:presLayoutVars>
      </dgm:prSet>
      <dgm:spPr/>
    </dgm:pt>
    <dgm:pt modelId="{8769E933-B2D6-4450-9D1E-520A333B758A}" type="pres">
      <dgm:prSet presAssocID="{C73CC984-B92F-45C2-ADD3-0683FD8AB1DA}" presName="parentText" presStyleLbl="node1" presStyleIdx="1" presStyleCnt="3">
        <dgm:presLayoutVars>
          <dgm:chMax val="0"/>
          <dgm:bulletEnabled val="1"/>
        </dgm:presLayoutVars>
      </dgm:prSet>
      <dgm:spPr/>
    </dgm:pt>
    <dgm:pt modelId="{8AAE50D6-EEAA-49A4-8AA6-C40E077BF1EC}" type="pres">
      <dgm:prSet presAssocID="{C73CC984-B92F-45C2-ADD3-0683FD8AB1DA}" presName="childText" presStyleLbl="revTx" presStyleIdx="1" presStyleCnt="3">
        <dgm:presLayoutVars>
          <dgm:bulletEnabled val="1"/>
        </dgm:presLayoutVars>
      </dgm:prSet>
      <dgm:spPr/>
    </dgm:pt>
    <dgm:pt modelId="{0E951E94-EAC7-4868-9037-5031F7E4871B}" type="pres">
      <dgm:prSet presAssocID="{C5377F6B-EE5B-4769-9489-96652A001900}" presName="parentText" presStyleLbl="node1" presStyleIdx="2" presStyleCnt="3">
        <dgm:presLayoutVars>
          <dgm:chMax val="0"/>
          <dgm:bulletEnabled val="1"/>
        </dgm:presLayoutVars>
      </dgm:prSet>
      <dgm:spPr/>
    </dgm:pt>
    <dgm:pt modelId="{E28DC2F7-8D21-4B1B-A2D1-BC1944D9608B}" type="pres">
      <dgm:prSet presAssocID="{C5377F6B-EE5B-4769-9489-96652A001900}" presName="childText" presStyleLbl="revTx" presStyleIdx="2" presStyleCnt="3">
        <dgm:presLayoutVars>
          <dgm:bulletEnabled val="1"/>
        </dgm:presLayoutVars>
      </dgm:prSet>
      <dgm:spPr/>
    </dgm:pt>
  </dgm:ptLst>
  <dgm:cxnLst>
    <dgm:cxn modelId="{02106402-16E8-41CA-BCB5-B85B5160740A}" type="presOf" srcId="{C73CC984-B92F-45C2-ADD3-0683FD8AB1DA}" destId="{8769E933-B2D6-4450-9D1E-520A333B758A}" srcOrd="0" destOrd="0" presId="urn:microsoft.com/office/officeart/2005/8/layout/vList2"/>
    <dgm:cxn modelId="{4740F802-EF79-4AAE-A0B2-58A501FA59D1}" type="presOf" srcId="{5B23D8AD-E1EE-4363-97D0-F124EFA7B024}" destId="{E28DC2F7-8D21-4B1B-A2D1-BC1944D9608B}" srcOrd="0" destOrd="0" presId="urn:microsoft.com/office/officeart/2005/8/layout/vList2"/>
    <dgm:cxn modelId="{6F09F41A-86B1-4341-B4F9-F46BCEC4CAAF}" type="presOf" srcId="{BB4C5CF3-18D8-4C29-8052-2990F01D4B11}" destId="{1E4A4377-73EC-4388-A5F3-68F20324089F}" srcOrd="0" destOrd="1" presId="urn:microsoft.com/office/officeart/2005/8/layout/vList2"/>
    <dgm:cxn modelId="{13E10229-B5F4-4884-A42A-49F20CF32A6F}" type="presOf" srcId="{A38DFD64-256F-40EF-BB14-F6E77F68E621}" destId="{8AAE50D6-EEAA-49A4-8AA6-C40E077BF1EC}" srcOrd="0" destOrd="0" presId="urn:microsoft.com/office/officeart/2005/8/layout/vList2"/>
    <dgm:cxn modelId="{6A5B2E2E-5AE7-4477-9FF1-956E17280035}" type="presOf" srcId="{DF6B4BDC-328B-45E8-8D7C-30C3242D85B1}" destId="{C0D25C66-A899-4BEE-A37C-8435DC807173}" srcOrd="0" destOrd="0" presId="urn:microsoft.com/office/officeart/2005/8/layout/vList2"/>
    <dgm:cxn modelId="{4748BF3A-EB5C-4EA4-8495-E89FF4C27BCE}" srcId="{C73CC984-B92F-45C2-ADD3-0683FD8AB1DA}" destId="{CAD1E0EA-9101-49B9-AF7F-7CE468D87CA5}" srcOrd="1" destOrd="0" parTransId="{8845A698-9E79-4D0A-A628-DE686CE4370E}" sibTransId="{76DFEB99-A2E5-4680-BE4E-F6E0ED5F16ED}"/>
    <dgm:cxn modelId="{2A0A7745-EA99-4CBF-862F-54C6BB3C2F1B}" srcId="{DF6B4BDC-328B-45E8-8D7C-30C3242D85B1}" destId="{32D39CC1-B4D0-48CF-814C-6B1E96DFD90E}" srcOrd="0" destOrd="0" parTransId="{124D920C-E563-488B-A759-A15FBD1A3766}" sibTransId="{87F967EE-CE80-468C-A2DA-55E3BFA8714F}"/>
    <dgm:cxn modelId="{98CF0E58-FAC4-42F2-A111-569905A89711}" type="presOf" srcId="{A17592F2-FD00-42DF-8D43-670756CE9E98}" destId="{E28DC2F7-8D21-4B1B-A2D1-BC1944D9608B}" srcOrd="0" destOrd="1" presId="urn:microsoft.com/office/officeart/2005/8/layout/vList2"/>
    <dgm:cxn modelId="{776E8F6B-34B0-4766-BB54-C0ECA400E4B7}" type="presOf" srcId="{A070F825-4957-4E93-B999-7D29E10AA363}" destId="{1E4A4377-73EC-4388-A5F3-68F20324089F}" srcOrd="0" destOrd="0" presId="urn:microsoft.com/office/officeart/2005/8/layout/vList2"/>
    <dgm:cxn modelId="{8D885A89-EF3E-4ABE-8E95-F7B162999091}" type="presOf" srcId="{C5377F6B-EE5B-4769-9489-96652A001900}" destId="{0E951E94-EAC7-4868-9037-5031F7E4871B}" srcOrd="0" destOrd="0" presId="urn:microsoft.com/office/officeart/2005/8/layout/vList2"/>
    <dgm:cxn modelId="{803A96B1-FAEE-4FDC-B5F9-1D4C79E588E1}" srcId="{32D39CC1-B4D0-48CF-814C-6B1E96DFD90E}" destId="{A070F825-4957-4E93-B999-7D29E10AA363}" srcOrd="0" destOrd="0" parTransId="{4523F644-9A0C-4608-8D42-896619844C42}" sibTransId="{EB8E21E6-322C-4097-AE93-9DEBC246DE05}"/>
    <dgm:cxn modelId="{C328CFCE-247A-4048-8923-B9B1161BC332}" type="presOf" srcId="{CAD1E0EA-9101-49B9-AF7F-7CE468D87CA5}" destId="{8AAE50D6-EEAA-49A4-8AA6-C40E077BF1EC}" srcOrd="0" destOrd="1" presId="urn:microsoft.com/office/officeart/2005/8/layout/vList2"/>
    <dgm:cxn modelId="{C32B15CF-E43F-4D59-B8FE-ECB24D32B01A}" srcId="{32D39CC1-B4D0-48CF-814C-6B1E96DFD90E}" destId="{BB4C5CF3-18D8-4C29-8052-2990F01D4B11}" srcOrd="1" destOrd="0" parTransId="{2E7A2502-7DFF-4144-B4BE-DE04888454EB}" sibTransId="{5A4BC55F-1997-4EDB-8F8C-280AD9BEC5D3}"/>
    <dgm:cxn modelId="{0732F2D6-F775-4FC2-8BA5-2F7F38A25238}" srcId="{C73CC984-B92F-45C2-ADD3-0683FD8AB1DA}" destId="{A38DFD64-256F-40EF-BB14-F6E77F68E621}" srcOrd="0" destOrd="0" parTransId="{09E18712-0EF8-4C37-A8E6-EDBF3AF28E88}" sibTransId="{A9DADBFC-E167-4E38-AF6D-3E7B87071140}"/>
    <dgm:cxn modelId="{8EE8D5D8-F030-4F0B-B78B-8EA31E4A39B3}" srcId="{C5377F6B-EE5B-4769-9489-96652A001900}" destId="{5B23D8AD-E1EE-4363-97D0-F124EFA7B024}" srcOrd="0" destOrd="0" parTransId="{4954DF34-BF22-4E8C-9D84-916CC231FC6E}" sibTransId="{D0CAAAF2-6117-4327-95AD-366FD20EBDD2}"/>
    <dgm:cxn modelId="{EBF328DA-F832-4D80-B2F1-D8DCC02F4886}" srcId="{C5377F6B-EE5B-4769-9489-96652A001900}" destId="{A17592F2-FD00-42DF-8D43-670756CE9E98}" srcOrd="1" destOrd="0" parTransId="{0842D074-5FA6-41F3-86A5-384227122A39}" sibTransId="{6E3C4AF4-8C0B-45B4-B82F-660670309699}"/>
    <dgm:cxn modelId="{57CEBFDE-6F95-460E-AE24-8BB85F3FD100}" type="presOf" srcId="{32D39CC1-B4D0-48CF-814C-6B1E96DFD90E}" destId="{30F63B83-E2C7-4267-A670-9701F0A7703B}" srcOrd="0" destOrd="0" presId="urn:microsoft.com/office/officeart/2005/8/layout/vList2"/>
    <dgm:cxn modelId="{0EB5C9FC-2C05-4C99-8565-8001BEA4BEAB}" srcId="{DF6B4BDC-328B-45E8-8D7C-30C3242D85B1}" destId="{C5377F6B-EE5B-4769-9489-96652A001900}" srcOrd="2" destOrd="0" parTransId="{681BB1E3-FDFE-465B-B914-56FF6B82837F}" sibTransId="{68DFA486-ED13-4DB6-98E3-8140282CC0D3}"/>
    <dgm:cxn modelId="{75CEE1FE-6867-48C6-AB70-A091B041E5E0}" srcId="{DF6B4BDC-328B-45E8-8D7C-30C3242D85B1}" destId="{C73CC984-B92F-45C2-ADD3-0683FD8AB1DA}" srcOrd="1" destOrd="0" parTransId="{305FDA63-B024-4F53-B57F-A2D711CFA174}" sibTransId="{6FD1B250-75A2-4CEF-8DD4-9951A62194C2}"/>
    <dgm:cxn modelId="{BEA94597-A1A8-4A1D-BC0B-0DC5660F829F}" type="presParOf" srcId="{C0D25C66-A899-4BEE-A37C-8435DC807173}" destId="{30F63B83-E2C7-4267-A670-9701F0A7703B}" srcOrd="0" destOrd="0" presId="urn:microsoft.com/office/officeart/2005/8/layout/vList2"/>
    <dgm:cxn modelId="{FBB61544-8A69-4BF6-8A56-026FA32FDF01}" type="presParOf" srcId="{C0D25C66-A899-4BEE-A37C-8435DC807173}" destId="{1E4A4377-73EC-4388-A5F3-68F20324089F}" srcOrd="1" destOrd="0" presId="urn:microsoft.com/office/officeart/2005/8/layout/vList2"/>
    <dgm:cxn modelId="{31020AF1-9BDE-45B2-B203-F867B7C7631C}" type="presParOf" srcId="{C0D25C66-A899-4BEE-A37C-8435DC807173}" destId="{8769E933-B2D6-4450-9D1E-520A333B758A}" srcOrd="2" destOrd="0" presId="urn:microsoft.com/office/officeart/2005/8/layout/vList2"/>
    <dgm:cxn modelId="{BC97D160-D14D-4260-9E61-07B64D3B562B}" type="presParOf" srcId="{C0D25C66-A899-4BEE-A37C-8435DC807173}" destId="{8AAE50D6-EEAA-49A4-8AA6-C40E077BF1EC}" srcOrd="3" destOrd="0" presId="urn:microsoft.com/office/officeart/2005/8/layout/vList2"/>
    <dgm:cxn modelId="{ADA3D341-D9D6-413C-938E-991DC63CBA4A}" type="presParOf" srcId="{C0D25C66-A899-4BEE-A37C-8435DC807173}" destId="{0E951E94-EAC7-4868-9037-5031F7E4871B}" srcOrd="4" destOrd="0" presId="urn:microsoft.com/office/officeart/2005/8/layout/vList2"/>
    <dgm:cxn modelId="{27ACC196-B674-4D71-B40F-B5EA4D1F4A1B}" type="presParOf" srcId="{C0D25C66-A899-4BEE-A37C-8435DC807173}" destId="{E28DC2F7-8D21-4B1B-A2D1-BC1944D9608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6B4BDC-328B-45E8-8D7C-30C3242D85B1}" type="doc">
      <dgm:prSet loTypeId="urn:microsoft.com/office/officeart/2005/8/layout/vList2" loCatId="list" qsTypeId="urn:microsoft.com/office/officeart/2005/8/quickstyle/3d1" qsCatId="3D" csTypeId="urn:microsoft.com/office/officeart/2005/8/colors/colorful4" csCatId="colorful" phldr="1"/>
      <dgm:spPr>
        <a:scene3d>
          <a:camera prst="orthographicFront">
            <a:rot lat="0" lon="0" rev="0"/>
          </a:camera>
          <a:lightRig rig="contrasting" dir="t">
            <a:rot lat="0" lon="0" rev="1500000"/>
          </a:lightRig>
        </a:scene3d>
      </dgm:spPr>
      <dgm:t>
        <a:bodyPr/>
        <a:lstStyle/>
        <a:p>
          <a:endParaRPr lang="en-US"/>
        </a:p>
      </dgm:t>
    </dgm:pt>
    <dgm:pt modelId="{32D39CC1-B4D0-48CF-814C-6B1E96DFD90E}">
      <dgm:prSet phldrT="[Text]" custT="1"/>
      <dgm:spPr>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dirty="0">
              <a:solidFill>
                <a:schemeClr val="accent5"/>
              </a:solidFill>
              <a:latin typeface="Times New Roman" pitchFamily="18" charset="0"/>
              <a:cs typeface="Times New Roman" pitchFamily="18" charset="0"/>
            </a:rPr>
            <a:t>EXTERNAL ANALYSIS</a:t>
          </a:r>
        </a:p>
      </dgm:t>
    </dgm:pt>
    <dgm:pt modelId="{124D920C-E563-488B-A759-A15FBD1A3766}" type="parTrans" cxnId="{2A0A7745-EA99-4CBF-862F-54C6BB3C2F1B}">
      <dgm:prSet/>
      <dgm:spPr/>
      <dgm:t>
        <a:bodyPr/>
        <a:lstStyle/>
        <a:p>
          <a:endParaRPr lang="en-US" sz="2800">
            <a:latin typeface="Times New Roman" pitchFamily="18" charset="0"/>
            <a:cs typeface="Times New Roman" pitchFamily="18" charset="0"/>
          </a:endParaRPr>
        </a:p>
      </dgm:t>
    </dgm:pt>
    <dgm:pt modelId="{87F967EE-CE80-468C-A2DA-55E3BFA8714F}" type="sibTrans" cxnId="{2A0A7745-EA99-4CBF-862F-54C6BB3C2F1B}">
      <dgm:prSet/>
      <dgm:spPr/>
      <dgm:t>
        <a:bodyPr/>
        <a:lstStyle/>
        <a:p>
          <a:endParaRPr lang="en-US" sz="2800">
            <a:latin typeface="Times New Roman" pitchFamily="18" charset="0"/>
            <a:cs typeface="Times New Roman" pitchFamily="18" charset="0"/>
          </a:endParaRPr>
        </a:p>
      </dgm:t>
    </dgm:pt>
    <dgm:pt modelId="{C73CC984-B92F-45C2-ADD3-0683FD8AB1DA}">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dirty="0">
              <a:latin typeface="Times New Roman" pitchFamily="18" charset="0"/>
              <a:cs typeface="Times New Roman" pitchFamily="18" charset="0"/>
            </a:rPr>
            <a:t>INDUSTRY ANALYSIS</a:t>
          </a:r>
        </a:p>
      </dgm:t>
    </dgm:pt>
    <dgm:pt modelId="{305FDA63-B024-4F53-B57F-A2D711CFA174}" type="parTrans" cxnId="{75CEE1FE-6867-48C6-AB70-A091B041E5E0}">
      <dgm:prSet/>
      <dgm:spPr/>
      <dgm:t>
        <a:bodyPr/>
        <a:lstStyle/>
        <a:p>
          <a:endParaRPr lang="en-US" sz="2800">
            <a:latin typeface="Times New Roman" pitchFamily="18" charset="0"/>
            <a:cs typeface="Times New Roman" pitchFamily="18" charset="0"/>
          </a:endParaRPr>
        </a:p>
      </dgm:t>
    </dgm:pt>
    <dgm:pt modelId="{6FD1B250-75A2-4CEF-8DD4-9951A62194C2}" type="sibTrans" cxnId="{75CEE1FE-6867-48C6-AB70-A091B041E5E0}">
      <dgm:prSet/>
      <dgm:spPr/>
      <dgm:t>
        <a:bodyPr/>
        <a:lstStyle/>
        <a:p>
          <a:endParaRPr lang="en-US" sz="2800">
            <a:latin typeface="Times New Roman" pitchFamily="18" charset="0"/>
            <a:cs typeface="Times New Roman" pitchFamily="18" charset="0"/>
          </a:endParaRPr>
        </a:p>
      </dgm:t>
    </dgm:pt>
    <dgm:pt modelId="{CAD1E0EA-9101-49B9-AF7F-7CE468D87CA5}">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dirty="0">
              <a:latin typeface="Times New Roman" pitchFamily="18" charset="0"/>
              <a:cs typeface="Times New Roman" pitchFamily="18" charset="0"/>
            </a:rPr>
            <a:t>Five Forces Model</a:t>
          </a:r>
        </a:p>
      </dgm:t>
    </dgm:pt>
    <dgm:pt modelId="{8845A698-9E79-4D0A-A628-DE686CE4370E}" type="parTrans" cxnId="{4748BF3A-EB5C-4EA4-8495-E89FF4C27BCE}">
      <dgm:prSet/>
      <dgm:spPr/>
      <dgm:t>
        <a:bodyPr/>
        <a:lstStyle/>
        <a:p>
          <a:endParaRPr lang="en-US" sz="2800">
            <a:latin typeface="Times New Roman" pitchFamily="18" charset="0"/>
            <a:cs typeface="Times New Roman" pitchFamily="18" charset="0"/>
          </a:endParaRPr>
        </a:p>
      </dgm:t>
    </dgm:pt>
    <dgm:pt modelId="{76DFEB99-A2E5-4680-BE4E-F6E0ED5F16ED}" type="sibTrans" cxnId="{4748BF3A-EB5C-4EA4-8495-E89FF4C27BCE}">
      <dgm:prSet/>
      <dgm:spPr/>
      <dgm:t>
        <a:bodyPr/>
        <a:lstStyle/>
        <a:p>
          <a:endParaRPr lang="en-US" sz="2800">
            <a:latin typeface="Times New Roman" pitchFamily="18" charset="0"/>
            <a:cs typeface="Times New Roman" pitchFamily="18" charset="0"/>
          </a:endParaRPr>
        </a:p>
      </dgm:t>
    </dgm:pt>
    <dgm:pt modelId="{A070F825-4957-4E93-B999-7D29E10AA363}">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1200" dirty="0">
            <a:solidFill>
              <a:schemeClr val="accent5"/>
            </a:solidFill>
            <a:latin typeface="Times New Roman" pitchFamily="18" charset="0"/>
            <a:cs typeface="Times New Roman" pitchFamily="18" charset="0"/>
          </a:endParaRPr>
        </a:p>
      </dgm:t>
    </dgm:pt>
    <dgm:pt modelId="{4523F644-9A0C-4608-8D42-896619844C42}" type="parTrans" cxnId="{803A96B1-FAEE-4FDC-B5F9-1D4C79E588E1}">
      <dgm:prSet/>
      <dgm:spPr/>
      <dgm:t>
        <a:bodyPr/>
        <a:lstStyle/>
        <a:p>
          <a:endParaRPr lang="en-US">
            <a:latin typeface="Times New Roman" pitchFamily="18" charset="0"/>
            <a:cs typeface="Times New Roman" pitchFamily="18" charset="0"/>
          </a:endParaRPr>
        </a:p>
      </dgm:t>
    </dgm:pt>
    <dgm:pt modelId="{EB8E21E6-322C-4097-AE93-9DEBC246DE05}" type="sibTrans" cxnId="{803A96B1-FAEE-4FDC-B5F9-1D4C79E588E1}">
      <dgm:prSet/>
      <dgm:spPr/>
      <dgm:t>
        <a:bodyPr/>
        <a:lstStyle/>
        <a:p>
          <a:endParaRPr lang="en-US">
            <a:latin typeface="Times New Roman" pitchFamily="18" charset="0"/>
            <a:cs typeface="Times New Roman" pitchFamily="18" charset="0"/>
          </a:endParaRPr>
        </a:p>
      </dgm:t>
    </dgm:pt>
    <dgm:pt modelId="{A38DFD64-256F-40EF-BB14-F6E77F68E621}">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1200" dirty="0">
            <a:solidFill>
              <a:srgbClr val="010101"/>
            </a:solidFill>
            <a:latin typeface="Times New Roman" pitchFamily="18" charset="0"/>
            <a:cs typeface="Times New Roman" pitchFamily="18" charset="0"/>
          </a:endParaRPr>
        </a:p>
      </dgm:t>
    </dgm:pt>
    <dgm:pt modelId="{09E18712-0EF8-4C37-A8E6-EDBF3AF28E88}" type="parTrans" cxnId="{0732F2D6-F775-4FC2-8BA5-2F7F38A25238}">
      <dgm:prSet/>
      <dgm:spPr/>
      <dgm:t>
        <a:bodyPr/>
        <a:lstStyle/>
        <a:p>
          <a:endParaRPr lang="en-US">
            <a:latin typeface="Times New Roman" pitchFamily="18" charset="0"/>
            <a:cs typeface="Times New Roman" pitchFamily="18" charset="0"/>
          </a:endParaRPr>
        </a:p>
      </dgm:t>
    </dgm:pt>
    <dgm:pt modelId="{A9DADBFC-E167-4E38-AF6D-3E7B87071140}" type="sibTrans" cxnId="{0732F2D6-F775-4FC2-8BA5-2F7F38A25238}">
      <dgm:prSet/>
      <dgm:spPr/>
      <dgm:t>
        <a:bodyPr/>
        <a:lstStyle/>
        <a:p>
          <a:endParaRPr lang="en-US">
            <a:latin typeface="Times New Roman" pitchFamily="18" charset="0"/>
            <a:cs typeface="Times New Roman" pitchFamily="18" charset="0"/>
          </a:endParaRPr>
        </a:p>
      </dgm:t>
    </dgm:pt>
    <dgm:pt modelId="{C5377F6B-EE5B-4769-9489-96652A001900}">
      <dgm:prSet phldrT="[Text]" custT="1"/>
      <dgm:spPr>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dirty="0">
              <a:solidFill>
                <a:schemeClr val="accent5"/>
              </a:solidFill>
              <a:latin typeface="Times New Roman" pitchFamily="18" charset="0"/>
              <a:cs typeface="Times New Roman" pitchFamily="18" charset="0"/>
            </a:rPr>
            <a:t>COMPETITOR ANALYSIS</a:t>
          </a:r>
        </a:p>
      </dgm:t>
    </dgm:pt>
    <dgm:pt modelId="{681BB1E3-FDFE-465B-B914-56FF6B82837F}" type="parTrans" cxnId="{0EB5C9FC-2C05-4C99-8565-8001BEA4BEAB}">
      <dgm:prSet/>
      <dgm:spPr/>
      <dgm:t>
        <a:bodyPr/>
        <a:lstStyle/>
        <a:p>
          <a:endParaRPr lang="en-US">
            <a:latin typeface="Times New Roman" pitchFamily="18" charset="0"/>
            <a:cs typeface="Times New Roman" pitchFamily="18" charset="0"/>
          </a:endParaRPr>
        </a:p>
      </dgm:t>
    </dgm:pt>
    <dgm:pt modelId="{68DFA486-ED13-4DB6-98E3-8140282CC0D3}" type="sibTrans" cxnId="{0EB5C9FC-2C05-4C99-8565-8001BEA4BEAB}">
      <dgm:prSet/>
      <dgm:spPr/>
      <dgm:t>
        <a:bodyPr/>
        <a:lstStyle/>
        <a:p>
          <a:endParaRPr lang="en-US">
            <a:latin typeface="Times New Roman" pitchFamily="18" charset="0"/>
            <a:cs typeface="Times New Roman" pitchFamily="18" charset="0"/>
          </a:endParaRPr>
        </a:p>
      </dgm:t>
    </dgm:pt>
    <dgm:pt modelId="{5B23D8AD-E1EE-4363-97D0-F124EFA7B024}">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1200" dirty="0">
            <a:solidFill>
              <a:schemeClr val="accent5"/>
            </a:solidFill>
            <a:latin typeface="Times New Roman" pitchFamily="18" charset="0"/>
            <a:cs typeface="Times New Roman" pitchFamily="18" charset="0"/>
          </a:endParaRPr>
        </a:p>
      </dgm:t>
    </dgm:pt>
    <dgm:pt modelId="{4954DF34-BF22-4E8C-9D84-916CC231FC6E}" type="parTrans" cxnId="{8EE8D5D8-F030-4F0B-B78B-8EA31E4A39B3}">
      <dgm:prSet/>
      <dgm:spPr/>
      <dgm:t>
        <a:bodyPr/>
        <a:lstStyle/>
        <a:p>
          <a:endParaRPr lang="en-US">
            <a:latin typeface="Times New Roman" pitchFamily="18" charset="0"/>
            <a:cs typeface="Times New Roman" pitchFamily="18" charset="0"/>
          </a:endParaRPr>
        </a:p>
      </dgm:t>
    </dgm:pt>
    <dgm:pt modelId="{D0CAAAF2-6117-4327-95AD-366FD20EBDD2}" type="sibTrans" cxnId="{8EE8D5D8-F030-4F0B-B78B-8EA31E4A39B3}">
      <dgm:prSet/>
      <dgm:spPr/>
      <dgm:t>
        <a:bodyPr/>
        <a:lstStyle/>
        <a:p>
          <a:endParaRPr lang="en-US">
            <a:latin typeface="Times New Roman" pitchFamily="18" charset="0"/>
            <a:cs typeface="Times New Roman" pitchFamily="18" charset="0"/>
          </a:endParaRPr>
        </a:p>
      </dgm:t>
    </dgm:pt>
    <dgm:pt modelId="{A17592F2-FD00-42DF-8D43-670756CE9E98}">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dirty="0">
              <a:solidFill>
                <a:schemeClr val="accent5"/>
              </a:solidFill>
              <a:latin typeface="Times New Roman" pitchFamily="18" charset="0"/>
              <a:cs typeface="Times New Roman" pitchFamily="18" charset="0"/>
            </a:rPr>
            <a:t>Strategic Group Mapping</a:t>
          </a:r>
        </a:p>
      </dgm:t>
    </dgm:pt>
    <dgm:pt modelId="{6E3C4AF4-8C0B-45B4-B82F-660670309699}" type="sibTrans" cxnId="{EBF328DA-F832-4D80-B2F1-D8DCC02F4886}">
      <dgm:prSet/>
      <dgm:spPr/>
      <dgm:t>
        <a:bodyPr/>
        <a:lstStyle/>
        <a:p>
          <a:endParaRPr lang="en-US">
            <a:latin typeface="Times New Roman" pitchFamily="18" charset="0"/>
            <a:cs typeface="Times New Roman" pitchFamily="18" charset="0"/>
          </a:endParaRPr>
        </a:p>
      </dgm:t>
    </dgm:pt>
    <dgm:pt modelId="{0842D074-5FA6-41F3-86A5-384227122A39}" type="parTrans" cxnId="{EBF328DA-F832-4D80-B2F1-D8DCC02F4886}">
      <dgm:prSet/>
      <dgm:spPr/>
      <dgm:t>
        <a:bodyPr/>
        <a:lstStyle/>
        <a:p>
          <a:endParaRPr lang="en-US">
            <a:latin typeface="Times New Roman" pitchFamily="18" charset="0"/>
            <a:cs typeface="Times New Roman" pitchFamily="18" charset="0"/>
          </a:endParaRPr>
        </a:p>
      </dgm:t>
    </dgm:pt>
    <dgm:pt modelId="{BB4C5CF3-18D8-4C29-8052-2990F01D4B11}">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dirty="0">
              <a:solidFill>
                <a:schemeClr val="accent5"/>
              </a:solidFill>
              <a:latin typeface="Times New Roman" pitchFamily="18" charset="0"/>
              <a:cs typeface="Times New Roman" pitchFamily="18" charset="0"/>
            </a:rPr>
            <a:t>PESTEL Framework</a:t>
          </a:r>
        </a:p>
      </dgm:t>
    </dgm:pt>
    <dgm:pt modelId="{5A4BC55F-1997-4EDB-8F8C-280AD9BEC5D3}" type="sibTrans" cxnId="{C32B15CF-E43F-4D59-B8FE-ECB24D32B01A}">
      <dgm:prSet/>
      <dgm:spPr/>
      <dgm:t>
        <a:bodyPr/>
        <a:lstStyle/>
        <a:p>
          <a:endParaRPr lang="en-US" sz="2800">
            <a:latin typeface="Times New Roman" pitchFamily="18" charset="0"/>
            <a:cs typeface="Times New Roman" pitchFamily="18" charset="0"/>
          </a:endParaRPr>
        </a:p>
      </dgm:t>
    </dgm:pt>
    <dgm:pt modelId="{2E7A2502-7DFF-4144-B4BE-DE04888454EB}" type="parTrans" cxnId="{C32B15CF-E43F-4D59-B8FE-ECB24D32B01A}">
      <dgm:prSet/>
      <dgm:spPr/>
      <dgm:t>
        <a:bodyPr/>
        <a:lstStyle/>
        <a:p>
          <a:endParaRPr lang="en-US" sz="2800">
            <a:latin typeface="Times New Roman" pitchFamily="18" charset="0"/>
            <a:cs typeface="Times New Roman" pitchFamily="18" charset="0"/>
          </a:endParaRPr>
        </a:p>
      </dgm:t>
    </dgm:pt>
    <dgm:pt modelId="{C0D25C66-A899-4BEE-A37C-8435DC807173}" type="pres">
      <dgm:prSet presAssocID="{DF6B4BDC-328B-45E8-8D7C-30C3242D85B1}" presName="linear" presStyleCnt="0">
        <dgm:presLayoutVars>
          <dgm:animLvl val="lvl"/>
          <dgm:resizeHandles val="exact"/>
        </dgm:presLayoutVars>
      </dgm:prSet>
      <dgm:spPr/>
    </dgm:pt>
    <dgm:pt modelId="{30F63B83-E2C7-4267-A670-9701F0A7703B}" type="pres">
      <dgm:prSet presAssocID="{32D39CC1-B4D0-48CF-814C-6B1E96DFD90E}" presName="parentText" presStyleLbl="node1" presStyleIdx="0" presStyleCnt="3">
        <dgm:presLayoutVars>
          <dgm:chMax val="0"/>
          <dgm:bulletEnabled val="1"/>
        </dgm:presLayoutVars>
      </dgm:prSet>
      <dgm:spPr/>
    </dgm:pt>
    <dgm:pt modelId="{1E4A4377-73EC-4388-A5F3-68F20324089F}" type="pres">
      <dgm:prSet presAssocID="{32D39CC1-B4D0-48CF-814C-6B1E96DFD90E}" presName="childText" presStyleLbl="revTx" presStyleIdx="0" presStyleCnt="3">
        <dgm:presLayoutVars>
          <dgm:bulletEnabled val="1"/>
        </dgm:presLayoutVars>
      </dgm:prSet>
      <dgm:spPr/>
    </dgm:pt>
    <dgm:pt modelId="{8769E933-B2D6-4450-9D1E-520A333B758A}" type="pres">
      <dgm:prSet presAssocID="{C73CC984-B92F-45C2-ADD3-0683FD8AB1DA}" presName="parentText" presStyleLbl="node1" presStyleIdx="1" presStyleCnt="3">
        <dgm:presLayoutVars>
          <dgm:chMax val="0"/>
          <dgm:bulletEnabled val="1"/>
        </dgm:presLayoutVars>
      </dgm:prSet>
      <dgm:spPr/>
    </dgm:pt>
    <dgm:pt modelId="{8AAE50D6-EEAA-49A4-8AA6-C40E077BF1EC}" type="pres">
      <dgm:prSet presAssocID="{C73CC984-B92F-45C2-ADD3-0683FD8AB1DA}" presName="childText" presStyleLbl="revTx" presStyleIdx="1" presStyleCnt="3">
        <dgm:presLayoutVars>
          <dgm:bulletEnabled val="1"/>
        </dgm:presLayoutVars>
      </dgm:prSet>
      <dgm:spPr/>
    </dgm:pt>
    <dgm:pt modelId="{0E951E94-EAC7-4868-9037-5031F7E4871B}" type="pres">
      <dgm:prSet presAssocID="{C5377F6B-EE5B-4769-9489-96652A001900}" presName="parentText" presStyleLbl="node1" presStyleIdx="2" presStyleCnt="3">
        <dgm:presLayoutVars>
          <dgm:chMax val="0"/>
          <dgm:bulletEnabled val="1"/>
        </dgm:presLayoutVars>
      </dgm:prSet>
      <dgm:spPr/>
    </dgm:pt>
    <dgm:pt modelId="{E28DC2F7-8D21-4B1B-A2D1-BC1944D9608B}" type="pres">
      <dgm:prSet presAssocID="{C5377F6B-EE5B-4769-9489-96652A001900}" presName="childText" presStyleLbl="revTx" presStyleIdx="2" presStyleCnt="3">
        <dgm:presLayoutVars>
          <dgm:bulletEnabled val="1"/>
        </dgm:presLayoutVars>
      </dgm:prSet>
      <dgm:spPr/>
    </dgm:pt>
  </dgm:ptLst>
  <dgm:cxnLst>
    <dgm:cxn modelId="{CB34400D-EC30-42E8-A129-061803BF4304}" type="presOf" srcId="{C5377F6B-EE5B-4769-9489-96652A001900}" destId="{0E951E94-EAC7-4868-9037-5031F7E4871B}" srcOrd="0" destOrd="0" presId="urn:microsoft.com/office/officeart/2005/8/layout/vList2"/>
    <dgm:cxn modelId="{724A2B0F-0EF0-4262-9ACF-0D6B108352A8}" type="presOf" srcId="{A17592F2-FD00-42DF-8D43-670756CE9E98}" destId="{E28DC2F7-8D21-4B1B-A2D1-BC1944D9608B}" srcOrd="0" destOrd="1" presId="urn:microsoft.com/office/officeart/2005/8/layout/vList2"/>
    <dgm:cxn modelId="{0A7B0B21-4BEC-4FFB-83B4-C72E1FDC3B87}" type="presOf" srcId="{5B23D8AD-E1EE-4363-97D0-F124EFA7B024}" destId="{E28DC2F7-8D21-4B1B-A2D1-BC1944D9608B}" srcOrd="0" destOrd="0" presId="urn:microsoft.com/office/officeart/2005/8/layout/vList2"/>
    <dgm:cxn modelId="{4748BF3A-EB5C-4EA4-8495-E89FF4C27BCE}" srcId="{C73CC984-B92F-45C2-ADD3-0683FD8AB1DA}" destId="{CAD1E0EA-9101-49B9-AF7F-7CE468D87CA5}" srcOrd="1" destOrd="0" parTransId="{8845A698-9E79-4D0A-A628-DE686CE4370E}" sibTransId="{76DFEB99-A2E5-4680-BE4E-F6E0ED5F16ED}"/>
    <dgm:cxn modelId="{2A0A7745-EA99-4CBF-862F-54C6BB3C2F1B}" srcId="{DF6B4BDC-328B-45E8-8D7C-30C3242D85B1}" destId="{32D39CC1-B4D0-48CF-814C-6B1E96DFD90E}" srcOrd="0" destOrd="0" parTransId="{124D920C-E563-488B-A759-A15FBD1A3766}" sibTransId="{87F967EE-CE80-468C-A2DA-55E3BFA8714F}"/>
    <dgm:cxn modelId="{6E698F5D-A039-49E1-A173-619C324D3295}" type="presOf" srcId="{A070F825-4957-4E93-B999-7D29E10AA363}" destId="{1E4A4377-73EC-4388-A5F3-68F20324089F}" srcOrd="0" destOrd="0" presId="urn:microsoft.com/office/officeart/2005/8/layout/vList2"/>
    <dgm:cxn modelId="{59566073-7FEC-49DF-85DC-DDD6B30BDED6}" type="presOf" srcId="{A38DFD64-256F-40EF-BB14-F6E77F68E621}" destId="{8AAE50D6-EEAA-49A4-8AA6-C40E077BF1EC}" srcOrd="0" destOrd="0" presId="urn:microsoft.com/office/officeart/2005/8/layout/vList2"/>
    <dgm:cxn modelId="{8B1DA282-2E00-40C7-B100-D6D2F60A641B}" type="presOf" srcId="{CAD1E0EA-9101-49B9-AF7F-7CE468D87CA5}" destId="{8AAE50D6-EEAA-49A4-8AA6-C40E077BF1EC}" srcOrd="0" destOrd="1" presId="urn:microsoft.com/office/officeart/2005/8/layout/vList2"/>
    <dgm:cxn modelId="{C9C6B688-1450-4564-963C-FB516E3D1500}" type="presOf" srcId="{BB4C5CF3-18D8-4C29-8052-2990F01D4B11}" destId="{1E4A4377-73EC-4388-A5F3-68F20324089F}" srcOrd="0" destOrd="1" presId="urn:microsoft.com/office/officeart/2005/8/layout/vList2"/>
    <dgm:cxn modelId="{2113C39A-0484-4A69-BE64-280D5D4546CE}" type="presOf" srcId="{32D39CC1-B4D0-48CF-814C-6B1E96DFD90E}" destId="{30F63B83-E2C7-4267-A670-9701F0A7703B}" srcOrd="0" destOrd="0" presId="urn:microsoft.com/office/officeart/2005/8/layout/vList2"/>
    <dgm:cxn modelId="{803A96B1-FAEE-4FDC-B5F9-1D4C79E588E1}" srcId="{32D39CC1-B4D0-48CF-814C-6B1E96DFD90E}" destId="{A070F825-4957-4E93-B999-7D29E10AA363}" srcOrd="0" destOrd="0" parTransId="{4523F644-9A0C-4608-8D42-896619844C42}" sibTransId="{EB8E21E6-322C-4097-AE93-9DEBC246DE05}"/>
    <dgm:cxn modelId="{844A9DB8-C2F1-4F82-9978-4A36737D7D2C}" type="presOf" srcId="{C73CC984-B92F-45C2-ADD3-0683FD8AB1DA}" destId="{8769E933-B2D6-4450-9D1E-520A333B758A}" srcOrd="0" destOrd="0" presId="urn:microsoft.com/office/officeart/2005/8/layout/vList2"/>
    <dgm:cxn modelId="{C32B15CF-E43F-4D59-B8FE-ECB24D32B01A}" srcId="{32D39CC1-B4D0-48CF-814C-6B1E96DFD90E}" destId="{BB4C5CF3-18D8-4C29-8052-2990F01D4B11}" srcOrd="1" destOrd="0" parTransId="{2E7A2502-7DFF-4144-B4BE-DE04888454EB}" sibTransId="{5A4BC55F-1997-4EDB-8F8C-280AD9BEC5D3}"/>
    <dgm:cxn modelId="{CE2880CF-F92B-4B2E-A751-6ABF51BD3975}" type="presOf" srcId="{DF6B4BDC-328B-45E8-8D7C-30C3242D85B1}" destId="{C0D25C66-A899-4BEE-A37C-8435DC807173}" srcOrd="0" destOrd="0" presId="urn:microsoft.com/office/officeart/2005/8/layout/vList2"/>
    <dgm:cxn modelId="{0732F2D6-F775-4FC2-8BA5-2F7F38A25238}" srcId="{C73CC984-B92F-45C2-ADD3-0683FD8AB1DA}" destId="{A38DFD64-256F-40EF-BB14-F6E77F68E621}" srcOrd="0" destOrd="0" parTransId="{09E18712-0EF8-4C37-A8E6-EDBF3AF28E88}" sibTransId="{A9DADBFC-E167-4E38-AF6D-3E7B87071140}"/>
    <dgm:cxn modelId="{8EE8D5D8-F030-4F0B-B78B-8EA31E4A39B3}" srcId="{C5377F6B-EE5B-4769-9489-96652A001900}" destId="{5B23D8AD-E1EE-4363-97D0-F124EFA7B024}" srcOrd="0" destOrd="0" parTransId="{4954DF34-BF22-4E8C-9D84-916CC231FC6E}" sibTransId="{D0CAAAF2-6117-4327-95AD-366FD20EBDD2}"/>
    <dgm:cxn modelId="{EBF328DA-F832-4D80-B2F1-D8DCC02F4886}" srcId="{C5377F6B-EE5B-4769-9489-96652A001900}" destId="{A17592F2-FD00-42DF-8D43-670756CE9E98}" srcOrd="1" destOrd="0" parTransId="{0842D074-5FA6-41F3-86A5-384227122A39}" sibTransId="{6E3C4AF4-8C0B-45B4-B82F-660670309699}"/>
    <dgm:cxn modelId="{0EB5C9FC-2C05-4C99-8565-8001BEA4BEAB}" srcId="{DF6B4BDC-328B-45E8-8D7C-30C3242D85B1}" destId="{C5377F6B-EE5B-4769-9489-96652A001900}" srcOrd="2" destOrd="0" parTransId="{681BB1E3-FDFE-465B-B914-56FF6B82837F}" sibTransId="{68DFA486-ED13-4DB6-98E3-8140282CC0D3}"/>
    <dgm:cxn modelId="{75CEE1FE-6867-48C6-AB70-A091B041E5E0}" srcId="{DF6B4BDC-328B-45E8-8D7C-30C3242D85B1}" destId="{C73CC984-B92F-45C2-ADD3-0683FD8AB1DA}" srcOrd="1" destOrd="0" parTransId="{305FDA63-B024-4F53-B57F-A2D711CFA174}" sibTransId="{6FD1B250-75A2-4CEF-8DD4-9951A62194C2}"/>
    <dgm:cxn modelId="{4AB8D898-9C74-479F-A060-BC8343DC0A2A}" type="presParOf" srcId="{C0D25C66-A899-4BEE-A37C-8435DC807173}" destId="{30F63B83-E2C7-4267-A670-9701F0A7703B}" srcOrd="0" destOrd="0" presId="urn:microsoft.com/office/officeart/2005/8/layout/vList2"/>
    <dgm:cxn modelId="{CB925FD1-6478-4D96-893D-10A474335699}" type="presParOf" srcId="{C0D25C66-A899-4BEE-A37C-8435DC807173}" destId="{1E4A4377-73EC-4388-A5F3-68F20324089F}" srcOrd="1" destOrd="0" presId="urn:microsoft.com/office/officeart/2005/8/layout/vList2"/>
    <dgm:cxn modelId="{DBA77501-880C-4127-B020-7CFE4347EFF1}" type="presParOf" srcId="{C0D25C66-A899-4BEE-A37C-8435DC807173}" destId="{8769E933-B2D6-4450-9D1E-520A333B758A}" srcOrd="2" destOrd="0" presId="urn:microsoft.com/office/officeart/2005/8/layout/vList2"/>
    <dgm:cxn modelId="{399D22B3-0AFB-4004-8A4F-9C7F9C649F2D}" type="presParOf" srcId="{C0D25C66-A899-4BEE-A37C-8435DC807173}" destId="{8AAE50D6-EEAA-49A4-8AA6-C40E077BF1EC}" srcOrd="3" destOrd="0" presId="urn:microsoft.com/office/officeart/2005/8/layout/vList2"/>
    <dgm:cxn modelId="{A2B31554-20F6-4FC7-812C-7120F70EB1CA}" type="presParOf" srcId="{C0D25C66-A899-4BEE-A37C-8435DC807173}" destId="{0E951E94-EAC7-4868-9037-5031F7E4871B}" srcOrd="4" destOrd="0" presId="urn:microsoft.com/office/officeart/2005/8/layout/vList2"/>
    <dgm:cxn modelId="{709309FC-493C-4CE1-8A7D-60FA3356B6CA}" type="presParOf" srcId="{C0D25C66-A899-4BEE-A37C-8435DC807173}" destId="{E28DC2F7-8D21-4B1B-A2D1-BC1944D9608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6B4BDC-328B-45E8-8D7C-30C3242D85B1}" type="doc">
      <dgm:prSet loTypeId="urn:microsoft.com/office/officeart/2005/8/layout/vList2" loCatId="list" qsTypeId="urn:microsoft.com/office/officeart/2005/8/quickstyle/3d1" qsCatId="3D" csTypeId="urn:microsoft.com/office/officeart/2005/8/colors/colorful4" csCatId="colorful" phldr="1"/>
      <dgm:spPr>
        <a:scene3d>
          <a:camera prst="orthographicFront">
            <a:rot lat="0" lon="0" rev="0"/>
          </a:camera>
          <a:lightRig rig="contrasting" dir="t">
            <a:rot lat="0" lon="0" rev="1500000"/>
          </a:lightRig>
        </a:scene3d>
      </dgm:spPr>
      <dgm:t>
        <a:bodyPr/>
        <a:lstStyle/>
        <a:p>
          <a:endParaRPr lang="en-US"/>
        </a:p>
      </dgm:t>
    </dgm:pt>
    <dgm:pt modelId="{32D39CC1-B4D0-48CF-814C-6B1E96DFD90E}">
      <dgm:prSet phldrT="[Text]" custT="1"/>
      <dgm:spPr>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dirty="0">
              <a:solidFill>
                <a:schemeClr val="accent5"/>
              </a:solidFill>
              <a:latin typeface="Times New Roman" pitchFamily="18" charset="0"/>
              <a:cs typeface="Times New Roman" pitchFamily="18" charset="0"/>
            </a:rPr>
            <a:t>EXTERNAL ANALYSIS</a:t>
          </a:r>
        </a:p>
      </dgm:t>
    </dgm:pt>
    <dgm:pt modelId="{124D920C-E563-488B-A759-A15FBD1A3766}" type="parTrans" cxnId="{2A0A7745-EA99-4CBF-862F-54C6BB3C2F1B}">
      <dgm:prSet/>
      <dgm:spPr/>
      <dgm:t>
        <a:bodyPr/>
        <a:lstStyle/>
        <a:p>
          <a:endParaRPr lang="en-US" sz="2800">
            <a:latin typeface="Times New Roman" pitchFamily="18" charset="0"/>
            <a:cs typeface="Times New Roman" pitchFamily="18" charset="0"/>
          </a:endParaRPr>
        </a:p>
      </dgm:t>
    </dgm:pt>
    <dgm:pt modelId="{87F967EE-CE80-468C-A2DA-55E3BFA8714F}" type="sibTrans" cxnId="{2A0A7745-EA99-4CBF-862F-54C6BB3C2F1B}">
      <dgm:prSet/>
      <dgm:spPr/>
      <dgm:t>
        <a:bodyPr/>
        <a:lstStyle/>
        <a:p>
          <a:endParaRPr lang="en-US" sz="2800">
            <a:latin typeface="Times New Roman" pitchFamily="18" charset="0"/>
            <a:cs typeface="Times New Roman" pitchFamily="18" charset="0"/>
          </a:endParaRPr>
        </a:p>
      </dgm:t>
    </dgm:pt>
    <dgm:pt modelId="{C73CC984-B92F-45C2-ADD3-0683FD8AB1DA}">
      <dgm:prSet phldrT="[Text]" custT="1"/>
      <dgm:spPr>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dirty="0">
              <a:solidFill>
                <a:schemeClr val="accent5"/>
              </a:solidFill>
              <a:latin typeface="Times New Roman" pitchFamily="18" charset="0"/>
              <a:cs typeface="Times New Roman" pitchFamily="18" charset="0"/>
            </a:rPr>
            <a:t>INDUSTRY ANALYSIS</a:t>
          </a:r>
        </a:p>
      </dgm:t>
    </dgm:pt>
    <dgm:pt modelId="{305FDA63-B024-4F53-B57F-A2D711CFA174}" type="parTrans" cxnId="{75CEE1FE-6867-48C6-AB70-A091B041E5E0}">
      <dgm:prSet/>
      <dgm:spPr/>
      <dgm:t>
        <a:bodyPr/>
        <a:lstStyle/>
        <a:p>
          <a:endParaRPr lang="en-US" sz="2800">
            <a:latin typeface="Times New Roman" pitchFamily="18" charset="0"/>
            <a:cs typeface="Times New Roman" pitchFamily="18" charset="0"/>
          </a:endParaRPr>
        </a:p>
      </dgm:t>
    </dgm:pt>
    <dgm:pt modelId="{6FD1B250-75A2-4CEF-8DD4-9951A62194C2}" type="sibTrans" cxnId="{75CEE1FE-6867-48C6-AB70-A091B041E5E0}">
      <dgm:prSet/>
      <dgm:spPr/>
      <dgm:t>
        <a:bodyPr/>
        <a:lstStyle/>
        <a:p>
          <a:endParaRPr lang="en-US" sz="2800">
            <a:latin typeface="Times New Roman" pitchFamily="18" charset="0"/>
            <a:cs typeface="Times New Roman" pitchFamily="18" charset="0"/>
          </a:endParaRPr>
        </a:p>
      </dgm:t>
    </dgm:pt>
    <dgm:pt modelId="{CAD1E0EA-9101-49B9-AF7F-7CE468D87CA5}">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dirty="0">
              <a:solidFill>
                <a:schemeClr val="accent5"/>
              </a:solidFill>
              <a:latin typeface="Times New Roman" pitchFamily="18" charset="0"/>
              <a:cs typeface="Times New Roman" pitchFamily="18" charset="0"/>
            </a:rPr>
            <a:t>Five Forces Model</a:t>
          </a:r>
        </a:p>
      </dgm:t>
    </dgm:pt>
    <dgm:pt modelId="{8845A698-9E79-4D0A-A628-DE686CE4370E}" type="parTrans" cxnId="{4748BF3A-EB5C-4EA4-8495-E89FF4C27BCE}">
      <dgm:prSet/>
      <dgm:spPr/>
      <dgm:t>
        <a:bodyPr/>
        <a:lstStyle/>
        <a:p>
          <a:endParaRPr lang="en-US" sz="2800">
            <a:latin typeface="Times New Roman" pitchFamily="18" charset="0"/>
            <a:cs typeface="Times New Roman" pitchFamily="18" charset="0"/>
          </a:endParaRPr>
        </a:p>
      </dgm:t>
    </dgm:pt>
    <dgm:pt modelId="{76DFEB99-A2E5-4680-BE4E-F6E0ED5F16ED}" type="sibTrans" cxnId="{4748BF3A-EB5C-4EA4-8495-E89FF4C27BCE}">
      <dgm:prSet/>
      <dgm:spPr/>
      <dgm:t>
        <a:bodyPr/>
        <a:lstStyle/>
        <a:p>
          <a:endParaRPr lang="en-US" sz="2800">
            <a:latin typeface="Times New Roman" pitchFamily="18" charset="0"/>
            <a:cs typeface="Times New Roman" pitchFamily="18" charset="0"/>
          </a:endParaRPr>
        </a:p>
      </dgm:t>
    </dgm:pt>
    <dgm:pt modelId="{A070F825-4957-4E93-B999-7D29E10AA363}">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1200" dirty="0">
            <a:solidFill>
              <a:schemeClr val="accent5"/>
            </a:solidFill>
            <a:latin typeface="Times New Roman" pitchFamily="18" charset="0"/>
            <a:cs typeface="Times New Roman" pitchFamily="18" charset="0"/>
          </a:endParaRPr>
        </a:p>
      </dgm:t>
    </dgm:pt>
    <dgm:pt modelId="{4523F644-9A0C-4608-8D42-896619844C42}" type="parTrans" cxnId="{803A96B1-FAEE-4FDC-B5F9-1D4C79E588E1}">
      <dgm:prSet/>
      <dgm:spPr/>
      <dgm:t>
        <a:bodyPr/>
        <a:lstStyle/>
        <a:p>
          <a:endParaRPr lang="en-US">
            <a:latin typeface="Times New Roman" pitchFamily="18" charset="0"/>
            <a:cs typeface="Times New Roman" pitchFamily="18" charset="0"/>
          </a:endParaRPr>
        </a:p>
      </dgm:t>
    </dgm:pt>
    <dgm:pt modelId="{EB8E21E6-322C-4097-AE93-9DEBC246DE05}" type="sibTrans" cxnId="{803A96B1-FAEE-4FDC-B5F9-1D4C79E588E1}">
      <dgm:prSet/>
      <dgm:spPr/>
      <dgm:t>
        <a:bodyPr/>
        <a:lstStyle/>
        <a:p>
          <a:endParaRPr lang="en-US">
            <a:latin typeface="Times New Roman" pitchFamily="18" charset="0"/>
            <a:cs typeface="Times New Roman" pitchFamily="18" charset="0"/>
          </a:endParaRPr>
        </a:p>
      </dgm:t>
    </dgm:pt>
    <dgm:pt modelId="{A38DFD64-256F-40EF-BB14-F6E77F68E621}">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1200" dirty="0">
            <a:solidFill>
              <a:schemeClr val="accent5"/>
            </a:solidFill>
            <a:latin typeface="Times New Roman" pitchFamily="18" charset="0"/>
            <a:cs typeface="Times New Roman" pitchFamily="18" charset="0"/>
          </a:endParaRPr>
        </a:p>
      </dgm:t>
    </dgm:pt>
    <dgm:pt modelId="{09E18712-0EF8-4C37-A8E6-EDBF3AF28E88}" type="parTrans" cxnId="{0732F2D6-F775-4FC2-8BA5-2F7F38A25238}">
      <dgm:prSet/>
      <dgm:spPr/>
      <dgm:t>
        <a:bodyPr/>
        <a:lstStyle/>
        <a:p>
          <a:endParaRPr lang="en-US">
            <a:latin typeface="Times New Roman" pitchFamily="18" charset="0"/>
            <a:cs typeface="Times New Roman" pitchFamily="18" charset="0"/>
          </a:endParaRPr>
        </a:p>
      </dgm:t>
    </dgm:pt>
    <dgm:pt modelId="{A9DADBFC-E167-4E38-AF6D-3E7B87071140}" type="sibTrans" cxnId="{0732F2D6-F775-4FC2-8BA5-2F7F38A25238}">
      <dgm:prSet/>
      <dgm:spPr/>
      <dgm:t>
        <a:bodyPr/>
        <a:lstStyle/>
        <a:p>
          <a:endParaRPr lang="en-US">
            <a:latin typeface="Times New Roman" pitchFamily="18" charset="0"/>
            <a:cs typeface="Times New Roman" pitchFamily="18" charset="0"/>
          </a:endParaRPr>
        </a:p>
      </dgm:t>
    </dgm:pt>
    <dgm:pt modelId="{C5377F6B-EE5B-4769-9489-96652A001900}">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dirty="0">
              <a:latin typeface="Times New Roman" pitchFamily="18" charset="0"/>
              <a:cs typeface="Times New Roman" pitchFamily="18" charset="0"/>
            </a:rPr>
            <a:t>COMPETITOR ANALYSIS            </a:t>
          </a:r>
        </a:p>
      </dgm:t>
    </dgm:pt>
    <dgm:pt modelId="{681BB1E3-FDFE-465B-B914-56FF6B82837F}" type="parTrans" cxnId="{0EB5C9FC-2C05-4C99-8565-8001BEA4BEAB}">
      <dgm:prSet/>
      <dgm:spPr/>
      <dgm:t>
        <a:bodyPr/>
        <a:lstStyle/>
        <a:p>
          <a:endParaRPr lang="en-US">
            <a:latin typeface="Times New Roman" pitchFamily="18" charset="0"/>
            <a:cs typeface="Times New Roman" pitchFamily="18" charset="0"/>
          </a:endParaRPr>
        </a:p>
      </dgm:t>
    </dgm:pt>
    <dgm:pt modelId="{68DFA486-ED13-4DB6-98E3-8140282CC0D3}" type="sibTrans" cxnId="{0EB5C9FC-2C05-4C99-8565-8001BEA4BEAB}">
      <dgm:prSet/>
      <dgm:spPr/>
      <dgm:t>
        <a:bodyPr/>
        <a:lstStyle/>
        <a:p>
          <a:endParaRPr lang="en-US">
            <a:latin typeface="Times New Roman" pitchFamily="18" charset="0"/>
            <a:cs typeface="Times New Roman" pitchFamily="18" charset="0"/>
          </a:endParaRPr>
        </a:p>
      </dgm:t>
    </dgm:pt>
    <dgm:pt modelId="{5B23D8AD-E1EE-4363-97D0-F124EFA7B024}">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1200" dirty="0">
            <a:solidFill>
              <a:srgbClr val="010101"/>
            </a:solidFill>
            <a:latin typeface="Times New Roman" pitchFamily="18" charset="0"/>
            <a:cs typeface="Times New Roman" pitchFamily="18" charset="0"/>
          </a:endParaRPr>
        </a:p>
      </dgm:t>
    </dgm:pt>
    <dgm:pt modelId="{4954DF34-BF22-4E8C-9D84-916CC231FC6E}" type="parTrans" cxnId="{8EE8D5D8-F030-4F0B-B78B-8EA31E4A39B3}">
      <dgm:prSet/>
      <dgm:spPr/>
      <dgm:t>
        <a:bodyPr/>
        <a:lstStyle/>
        <a:p>
          <a:endParaRPr lang="en-US">
            <a:latin typeface="Times New Roman" pitchFamily="18" charset="0"/>
            <a:cs typeface="Times New Roman" pitchFamily="18" charset="0"/>
          </a:endParaRPr>
        </a:p>
      </dgm:t>
    </dgm:pt>
    <dgm:pt modelId="{D0CAAAF2-6117-4327-95AD-366FD20EBDD2}" type="sibTrans" cxnId="{8EE8D5D8-F030-4F0B-B78B-8EA31E4A39B3}">
      <dgm:prSet/>
      <dgm:spPr/>
      <dgm:t>
        <a:bodyPr/>
        <a:lstStyle/>
        <a:p>
          <a:endParaRPr lang="en-US">
            <a:latin typeface="Times New Roman" pitchFamily="18" charset="0"/>
            <a:cs typeface="Times New Roman" pitchFamily="18" charset="0"/>
          </a:endParaRPr>
        </a:p>
      </dgm:t>
    </dgm:pt>
    <dgm:pt modelId="{A17592F2-FD00-42DF-8D43-670756CE9E98}">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dirty="0">
              <a:latin typeface="Times New Roman" pitchFamily="18" charset="0"/>
              <a:cs typeface="Times New Roman" pitchFamily="18" charset="0"/>
            </a:rPr>
            <a:t>Strategic Group Mapping</a:t>
          </a:r>
        </a:p>
      </dgm:t>
    </dgm:pt>
    <dgm:pt modelId="{6E3C4AF4-8C0B-45B4-B82F-660670309699}" type="sibTrans" cxnId="{EBF328DA-F832-4D80-B2F1-D8DCC02F4886}">
      <dgm:prSet/>
      <dgm:spPr/>
      <dgm:t>
        <a:bodyPr/>
        <a:lstStyle/>
        <a:p>
          <a:endParaRPr lang="en-US">
            <a:latin typeface="Times New Roman" pitchFamily="18" charset="0"/>
            <a:cs typeface="Times New Roman" pitchFamily="18" charset="0"/>
          </a:endParaRPr>
        </a:p>
      </dgm:t>
    </dgm:pt>
    <dgm:pt modelId="{0842D074-5FA6-41F3-86A5-384227122A39}" type="parTrans" cxnId="{EBF328DA-F832-4D80-B2F1-D8DCC02F4886}">
      <dgm:prSet/>
      <dgm:spPr/>
      <dgm:t>
        <a:bodyPr/>
        <a:lstStyle/>
        <a:p>
          <a:endParaRPr lang="en-US">
            <a:latin typeface="Times New Roman" pitchFamily="18" charset="0"/>
            <a:cs typeface="Times New Roman" pitchFamily="18" charset="0"/>
          </a:endParaRPr>
        </a:p>
      </dgm:t>
    </dgm:pt>
    <dgm:pt modelId="{BB4C5CF3-18D8-4C29-8052-2990F01D4B11}">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dirty="0">
              <a:solidFill>
                <a:schemeClr val="accent5"/>
              </a:solidFill>
              <a:latin typeface="Times New Roman" pitchFamily="18" charset="0"/>
              <a:cs typeface="Times New Roman" pitchFamily="18" charset="0"/>
            </a:rPr>
            <a:t>PESTEL Framework</a:t>
          </a:r>
        </a:p>
      </dgm:t>
    </dgm:pt>
    <dgm:pt modelId="{5A4BC55F-1997-4EDB-8F8C-280AD9BEC5D3}" type="sibTrans" cxnId="{C32B15CF-E43F-4D59-B8FE-ECB24D32B01A}">
      <dgm:prSet/>
      <dgm:spPr/>
      <dgm:t>
        <a:bodyPr/>
        <a:lstStyle/>
        <a:p>
          <a:endParaRPr lang="en-US" sz="2800">
            <a:latin typeface="Times New Roman" pitchFamily="18" charset="0"/>
            <a:cs typeface="Times New Roman" pitchFamily="18" charset="0"/>
          </a:endParaRPr>
        </a:p>
      </dgm:t>
    </dgm:pt>
    <dgm:pt modelId="{2E7A2502-7DFF-4144-B4BE-DE04888454EB}" type="parTrans" cxnId="{C32B15CF-E43F-4D59-B8FE-ECB24D32B01A}">
      <dgm:prSet/>
      <dgm:spPr/>
      <dgm:t>
        <a:bodyPr/>
        <a:lstStyle/>
        <a:p>
          <a:endParaRPr lang="en-US" sz="2800">
            <a:latin typeface="Times New Roman" pitchFamily="18" charset="0"/>
            <a:cs typeface="Times New Roman" pitchFamily="18" charset="0"/>
          </a:endParaRPr>
        </a:p>
      </dgm:t>
    </dgm:pt>
    <dgm:pt modelId="{C0D25C66-A899-4BEE-A37C-8435DC807173}" type="pres">
      <dgm:prSet presAssocID="{DF6B4BDC-328B-45E8-8D7C-30C3242D85B1}" presName="linear" presStyleCnt="0">
        <dgm:presLayoutVars>
          <dgm:animLvl val="lvl"/>
          <dgm:resizeHandles val="exact"/>
        </dgm:presLayoutVars>
      </dgm:prSet>
      <dgm:spPr/>
    </dgm:pt>
    <dgm:pt modelId="{30F63B83-E2C7-4267-A670-9701F0A7703B}" type="pres">
      <dgm:prSet presAssocID="{32D39CC1-B4D0-48CF-814C-6B1E96DFD90E}" presName="parentText" presStyleLbl="node1" presStyleIdx="0" presStyleCnt="3">
        <dgm:presLayoutVars>
          <dgm:chMax val="0"/>
          <dgm:bulletEnabled val="1"/>
        </dgm:presLayoutVars>
      </dgm:prSet>
      <dgm:spPr/>
    </dgm:pt>
    <dgm:pt modelId="{1E4A4377-73EC-4388-A5F3-68F20324089F}" type="pres">
      <dgm:prSet presAssocID="{32D39CC1-B4D0-48CF-814C-6B1E96DFD90E}" presName="childText" presStyleLbl="revTx" presStyleIdx="0" presStyleCnt="3">
        <dgm:presLayoutVars>
          <dgm:bulletEnabled val="1"/>
        </dgm:presLayoutVars>
      </dgm:prSet>
      <dgm:spPr/>
    </dgm:pt>
    <dgm:pt modelId="{8769E933-B2D6-4450-9D1E-520A333B758A}" type="pres">
      <dgm:prSet presAssocID="{C73CC984-B92F-45C2-ADD3-0683FD8AB1DA}" presName="parentText" presStyleLbl="node1" presStyleIdx="1" presStyleCnt="3">
        <dgm:presLayoutVars>
          <dgm:chMax val="0"/>
          <dgm:bulletEnabled val="1"/>
        </dgm:presLayoutVars>
      </dgm:prSet>
      <dgm:spPr/>
    </dgm:pt>
    <dgm:pt modelId="{8AAE50D6-EEAA-49A4-8AA6-C40E077BF1EC}" type="pres">
      <dgm:prSet presAssocID="{C73CC984-B92F-45C2-ADD3-0683FD8AB1DA}" presName="childText" presStyleLbl="revTx" presStyleIdx="1" presStyleCnt="3">
        <dgm:presLayoutVars>
          <dgm:bulletEnabled val="1"/>
        </dgm:presLayoutVars>
      </dgm:prSet>
      <dgm:spPr/>
    </dgm:pt>
    <dgm:pt modelId="{0E951E94-EAC7-4868-9037-5031F7E4871B}" type="pres">
      <dgm:prSet presAssocID="{C5377F6B-EE5B-4769-9489-96652A001900}" presName="parentText" presStyleLbl="node1" presStyleIdx="2" presStyleCnt="3">
        <dgm:presLayoutVars>
          <dgm:chMax val="0"/>
          <dgm:bulletEnabled val="1"/>
        </dgm:presLayoutVars>
      </dgm:prSet>
      <dgm:spPr/>
    </dgm:pt>
    <dgm:pt modelId="{E28DC2F7-8D21-4B1B-A2D1-BC1944D9608B}" type="pres">
      <dgm:prSet presAssocID="{C5377F6B-EE5B-4769-9489-96652A001900}" presName="childText" presStyleLbl="revTx" presStyleIdx="2" presStyleCnt="3">
        <dgm:presLayoutVars>
          <dgm:bulletEnabled val="1"/>
        </dgm:presLayoutVars>
      </dgm:prSet>
      <dgm:spPr/>
    </dgm:pt>
  </dgm:ptLst>
  <dgm:cxnLst>
    <dgm:cxn modelId="{C29BD418-CCC4-41DD-B123-5F59BD740090}" type="presOf" srcId="{BB4C5CF3-18D8-4C29-8052-2990F01D4B11}" destId="{1E4A4377-73EC-4388-A5F3-68F20324089F}" srcOrd="0" destOrd="1" presId="urn:microsoft.com/office/officeart/2005/8/layout/vList2"/>
    <dgm:cxn modelId="{D374631D-E295-465C-8514-4301AFAD59C8}" type="presOf" srcId="{5B23D8AD-E1EE-4363-97D0-F124EFA7B024}" destId="{E28DC2F7-8D21-4B1B-A2D1-BC1944D9608B}" srcOrd="0" destOrd="0" presId="urn:microsoft.com/office/officeart/2005/8/layout/vList2"/>
    <dgm:cxn modelId="{7313EE24-5EFD-4004-93EA-1E7B2F613EF4}" type="presOf" srcId="{C73CC984-B92F-45C2-ADD3-0683FD8AB1DA}" destId="{8769E933-B2D6-4450-9D1E-520A333B758A}" srcOrd="0" destOrd="0" presId="urn:microsoft.com/office/officeart/2005/8/layout/vList2"/>
    <dgm:cxn modelId="{4748BF3A-EB5C-4EA4-8495-E89FF4C27BCE}" srcId="{C73CC984-B92F-45C2-ADD3-0683FD8AB1DA}" destId="{CAD1E0EA-9101-49B9-AF7F-7CE468D87CA5}" srcOrd="1" destOrd="0" parTransId="{8845A698-9E79-4D0A-A628-DE686CE4370E}" sibTransId="{76DFEB99-A2E5-4680-BE4E-F6E0ED5F16ED}"/>
    <dgm:cxn modelId="{40E4853C-15C2-4400-B2F9-E13F0619E2EE}" type="presOf" srcId="{DF6B4BDC-328B-45E8-8D7C-30C3242D85B1}" destId="{C0D25C66-A899-4BEE-A37C-8435DC807173}" srcOrd="0" destOrd="0" presId="urn:microsoft.com/office/officeart/2005/8/layout/vList2"/>
    <dgm:cxn modelId="{2A0A7745-EA99-4CBF-862F-54C6BB3C2F1B}" srcId="{DF6B4BDC-328B-45E8-8D7C-30C3242D85B1}" destId="{32D39CC1-B4D0-48CF-814C-6B1E96DFD90E}" srcOrd="0" destOrd="0" parTransId="{124D920C-E563-488B-A759-A15FBD1A3766}" sibTransId="{87F967EE-CE80-468C-A2DA-55E3BFA8714F}"/>
    <dgm:cxn modelId="{DAA60375-B0AE-4512-8AB9-D0990EA2E0BE}" type="presOf" srcId="{CAD1E0EA-9101-49B9-AF7F-7CE468D87CA5}" destId="{8AAE50D6-EEAA-49A4-8AA6-C40E077BF1EC}" srcOrd="0" destOrd="1" presId="urn:microsoft.com/office/officeart/2005/8/layout/vList2"/>
    <dgm:cxn modelId="{917BD69A-9ED1-44FD-8682-93EE949FA52C}" type="presOf" srcId="{32D39CC1-B4D0-48CF-814C-6B1E96DFD90E}" destId="{30F63B83-E2C7-4267-A670-9701F0A7703B}" srcOrd="0" destOrd="0" presId="urn:microsoft.com/office/officeart/2005/8/layout/vList2"/>
    <dgm:cxn modelId="{803A96B1-FAEE-4FDC-B5F9-1D4C79E588E1}" srcId="{32D39CC1-B4D0-48CF-814C-6B1E96DFD90E}" destId="{A070F825-4957-4E93-B999-7D29E10AA363}" srcOrd="0" destOrd="0" parTransId="{4523F644-9A0C-4608-8D42-896619844C42}" sibTransId="{EB8E21E6-322C-4097-AE93-9DEBC246DE05}"/>
    <dgm:cxn modelId="{02C973BC-3A3E-4D65-81C8-ED32A50DB0F1}" type="presOf" srcId="{A17592F2-FD00-42DF-8D43-670756CE9E98}" destId="{E28DC2F7-8D21-4B1B-A2D1-BC1944D9608B}" srcOrd="0" destOrd="1" presId="urn:microsoft.com/office/officeart/2005/8/layout/vList2"/>
    <dgm:cxn modelId="{C32B15CF-E43F-4D59-B8FE-ECB24D32B01A}" srcId="{32D39CC1-B4D0-48CF-814C-6B1E96DFD90E}" destId="{BB4C5CF3-18D8-4C29-8052-2990F01D4B11}" srcOrd="1" destOrd="0" parTransId="{2E7A2502-7DFF-4144-B4BE-DE04888454EB}" sibTransId="{5A4BC55F-1997-4EDB-8F8C-280AD9BEC5D3}"/>
    <dgm:cxn modelId="{0732F2D6-F775-4FC2-8BA5-2F7F38A25238}" srcId="{C73CC984-B92F-45C2-ADD3-0683FD8AB1DA}" destId="{A38DFD64-256F-40EF-BB14-F6E77F68E621}" srcOrd="0" destOrd="0" parTransId="{09E18712-0EF8-4C37-A8E6-EDBF3AF28E88}" sibTransId="{A9DADBFC-E167-4E38-AF6D-3E7B87071140}"/>
    <dgm:cxn modelId="{8EE8D5D8-F030-4F0B-B78B-8EA31E4A39B3}" srcId="{C5377F6B-EE5B-4769-9489-96652A001900}" destId="{5B23D8AD-E1EE-4363-97D0-F124EFA7B024}" srcOrd="0" destOrd="0" parTransId="{4954DF34-BF22-4E8C-9D84-916CC231FC6E}" sibTransId="{D0CAAAF2-6117-4327-95AD-366FD20EBDD2}"/>
    <dgm:cxn modelId="{EBF328DA-F832-4D80-B2F1-D8DCC02F4886}" srcId="{C5377F6B-EE5B-4769-9489-96652A001900}" destId="{A17592F2-FD00-42DF-8D43-670756CE9E98}" srcOrd="1" destOrd="0" parTransId="{0842D074-5FA6-41F3-86A5-384227122A39}" sibTransId="{6E3C4AF4-8C0B-45B4-B82F-660670309699}"/>
    <dgm:cxn modelId="{8A9E99E0-E58F-4624-9094-CC9FA7A0897D}" type="presOf" srcId="{A38DFD64-256F-40EF-BB14-F6E77F68E621}" destId="{8AAE50D6-EEAA-49A4-8AA6-C40E077BF1EC}" srcOrd="0" destOrd="0" presId="urn:microsoft.com/office/officeart/2005/8/layout/vList2"/>
    <dgm:cxn modelId="{96677CEC-4147-4DC4-9929-891F74725E62}" type="presOf" srcId="{C5377F6B-EE5B-4769-9489-96652A001900}" destId="{0E951E94-EAC7-4868-9037-5031F7E4871B}" srcOrd="0" destOrd="0" presId="urn:microsoft.com/office/officeart/2005/8/layout/vList2"/>
    <dgm:cxn modelId="{AC826CF9-C873-49EF-B0DC-2FAE2321AEAD}" type="presOf" srcId="{A070F825-4957-4E93-B999-7D29E10AA363}" destId="{1E4A4377-73EC-4388-A5F3-68F20324089F}" srcOrd="0" destOrd="0" presId="urn:microsoft.com/office/officeart/2005/8/layout/vList2"/>
    <dgm:cxn modelId="{0EB5C9FC-2C05-4C99-8565-8001BEA4BEAB}" srcId="{DF6B4BDC-328B-45E8-8D7C-30C3242D85B1}" destId="{C5377F6B-EE5B-4769-9489-96652A001900}" srcOrd="2" destOrd="0" parTransId="{681BB1E3-FDFE-465B-B914-56FF6B82837F}" sibTransId="{68DFA486-ED13-4DB6-98E3-8140282CC0D3}"/>
    <dgm:cxn modelId="{75CEE1FE-6867-48C6-AB70-A091B041E5E0}" srcId="{DF6B4BDC-328B-45E8-8D7C-30C3242D85B1}" destId="{C73CC984-B92F-45C2-ADD3-0683FD8AB1DA}" srcOrd="1" destOrd="0" parTransId="{305FDA63-B024-4F53-B57F-A2D711CFA174}" sibTransId="{6FD1B250-75A2-4CEF-8DD4-9951A62194C2}"/>
    <dgm:cxn modelId="{4EF1EF1F-4D68-4CA5-B447-07C14FD3DC84}" type="presParOf" srcId="{C0D25C66-A899-4BEE-A37C-8435DC807173}" destId="{30F63B83-E2C7-4267-A670-9701F0A7703B}" srcOrd="0" destOrd="0" presId="urn:microsoft.com/office/officeart/2005/8/layout/vList2"/>
    <dgm:cxn modelId="{EEF39E0B-E894-4B2E-A4ED-8F91BB0AC360}" type="presParOf" srcId="{C0D25C66-A899-4BEE-A37C-8435DC807173}" destId="{1E4A4377-73EC-4388-A5F3-68F20324089F}" srcOrd="1" destOrd="0" presId="urn:microsoft.com/office/officeart/2005/8/layout/vList2"/>
    <dgm:cxn modelId="{2BE3700A-DAEC-420E-9E72-D8B9022FC340}" type="presParOf" srcId="{C0D25C66-A899-4BEE-A37C-8435DC807173}" destId="{8769E933-B2D6-4450-9D1E-520A333B758A}" srcOrd="2" destOrd="0" presId="urn:microsoft.com/office/officeart/2005/8/layout/vList2"/>
    <dgm:cxn modelId="{6AE4968A-02EE-4B71-A22D-B3F087090AFC}" type="presParOf" srcId="{C0D25C66-A899-4BEE-A37C-8435DC807173}" destId="{8AAE50D6-EEAA-49A4-8AA6-C40E077BF1EC}" srcOrd="3" destOrd="0" presId="urn:microsoft.com/office/officeart/2005/8/layout/vList2"/>
    <dgm:cxn modelId="{47F13A01-D59F-4595-84D7-45E0C3DBB89B}" type="presParOf" srcId="{C0D25C66-A899-4BEE-A37C-8435DC807173}" destId="{0E951E94-EAC7-4868-9037-5031F7E4871B}" srcOrd="4" destOrd="0" presId="urn:microsoft.com/office/officeart/2005/8/layout/vList2"/>
    <dgm:cxn modelId="{58FE28B2-DFBC-4ADC-8227-A2FE485A3A1D}" type="presParOf" srcId="{C0D25C66-A899-4BEE-A37C-8435DC807173}" destId="{E28DC2F7-8D21-4B1B-A2D1-BC1944D9608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63B83-E2C7-4267-A670-9701F0A7703B}">
      <dsp:nvSpPr>
        <dsp:cNvPr id="0" name=""/>
        <dsp:cNvSpPr/>
      </dsp:nvSpPr>
      <dsp:spPr>
        <a:xfrm>
          <a:off x="0" y="48540"/>
          <a:ext cx="6324600" cy="8049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Times New Roman" pitchFamily="18" charset="0"/>
              <a:cs typeface="Times New Roman" pitchFamily="18" charset="0"/>
            </a:rPr>
            <a:t>EXTERNAL ANALYSIS</a:t>
          </a:r>
        </a:p>
      </dsp:txBody>
      <dsp:txXfrm>
        <a:off x="39295" y="87835"/>
        <a:ext cx="6246010" cy="726370"/>
      </dsp:txXfrm>
    </dsp:sp>
    <dsp:sp modelId="{1E4A4377-73EC-4388-A5F3-68F20324089F}">
      <dsp:nvSpPr>
        <dsp:cNvPr id="0" name=""/>
        <dsp:cNvSpPr/>
      </dsp:nvSpPr>
      <dsp:spPr>
        <a:xfrm>
          <a:off x="0" y="853500"/>
          <a:ext cx="6324600" cy="712080"/>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200806" tIns="15240" rIns="85344" bIns="15240" numCol="1" spcCol="1270" anchor="t" anchorCtr="0">
          <a:noAutofit/>
        </a:bodyPr>
        <a:lstStyle/>
        <a:p>
          <a:pPr marL="114300" lvl="1" indent="-114300" algn="l" defTabSz="533400">
            <a:lnSpc>
              <a:spcPct val="90000"/>
            </a:lnSpc>
            <a:spcBef>
              <a:spcPct val="0"/>
            </a:spcBef>
            <a:spcAft>
              <a:spcPct val="20000"/>
            </a:spcAft>
            <a:buChar char="•"/>
          </a:pPr>
          <a:endParaRPr lang="en-US" sz="1200" kern="1200" dirty="0">
            <a:solidFill>
              <a:srgbClr val="010101"/>
            </a:solidFill>
            <a:latin typeface="Times New Roman" pitchFamily="18" charset="0"/>
            <a:cs typeface="Times New Roman" pitchFamily="18" charset="0"/>
          </a:endParaRPr>
        </a:p>
        <a:p>
          <a:pPr marL="285750" lvl="1" indent="-285750" algn="l" defTabSz="1244600">
            <a:lnSpc>
              <a:spcPct val="90000"/>
            </a:lnSpc>
            <a:spcBef>
              <a:spcPct val="0"/>
            </a:spcBef>
            <a:spcAft>
              <a:spcPct val="20000"/>
            </a:spcAft>
            <a:buChar char="•"/>
          </a:pPr>
          <a:r>
            <a:rPr lang="en-US" sz="2800" kern="1200" dirty="0">
              <a:latin typeface="Times New Roman" pitchFamily="18" charset="0"/>
              <a:cs typeface="Times New Roman" pitchFamily="18" charset="0"/>
            </a:rPr>
            <a:t>PESTEL Framework</a:t>
          </a:r>
        </a:p>
      </dsp:txBody>
      <dsp:txXfrm>
        <a:off x="0" y="853500"/>
        <a:ext cx="6324600" cy="712080"/>
      </dsp:txXfrm>
    </dsp:sp>
    <dsp:sp modelId="{8769E933-B2D6-4450-9D1E-520A333B758A}">
      <dsp:nvSpPr>
        <dsp:cNvPr id="0" name=""/>
        <dsp:cNvSpPr/>
      </dsp:nvSpPr>
      <dsp:spPr>
        <a:xfrm>
          <a:off x="0" y="1565580"/>
          <a:ext cx="6324600" cy="804960"/>
        </a:xfrm>
        <a:prstGeom prst="roundRect">
          <a:avLst/>
        </a:prstGeom>
        <a:solidFill>
          <a:schemeClr val="bg2"/>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accent5"/>
              </a:solidFill>
              <a:latin typeface="Times New Roman" pitchFamily="18" charset="0"/>
              <a:cs typeface="Times New Roman" pitchFamily="18" charset="0"/>
            </a:rPr>
            <a:t>INDUSTRY ANALYSIS</a:t>
          </a:r>
        </a:p>
      </dsp:txBody>
      <dsp:txXfrm>
        <a:off x="39295" y="1604875"/>
        <a:ext cx="6246010" cy="726370"/>
      </dsp:txXfrm>
    </dsp:sp>
    <dsp:sp modelId="{8AAE50D6-EEAA-49A4-8AA6-C40E077BF1EC}">
      <dsp:nvSpPr>
        <dsp:cNvPr id="0" name=""/>
        <dsp:cNvSpPr/>
      </dsp:nvSpPr>
      <dsp:spPr>
        <a:xfrm>
          <a:off x="0" y="2370540"/>
          <a:ext cx="6324600" cy="712080"/>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200806" tIns="15240" rIns="85344" bIns="15240" numCol="1" spcCol="1270" anchor="t" anchorCtr="0">
          <a:noAutofit/>
        </a:bodyPr>
        <a:lstStyle/>
        <a:p>
          <a:pPr marL="114300" lvl="1" indent="-114300" algn="l" defTabSz="533400">
            <a:lnSpc>
              <a:spcPct val="90000"/>
            </a:lnSpc>
            <a:spcBef>
              <a:spcPct val="0"/>
            </a:spcBef>
            <a:spcAft>
              <a:spcPct val="20000"/>
            </a:spcAft>
            <a:buChar char="•"/>
          </a:pPr>
          <a:endParaRPr lang="en-US" sz="1200" kern="1200" dirty="0">
            <a:solidFill>
              <a:schemeClr val="accent5"/>
            </a:solidFill>
            <a:latin typeface="Times New Roman" pitchFamily="18" charset="0"/>
            <a:cs typeface="Times New Roman" pitchFamily="18" charset="0"/>
          </a:endParaRPr>
        </a:p>
        <a:p>
          <a:pPr marL="285750" lvl="1" indent="-285750" algn="l" defTabSz="1244600">
            <a:lnSpc>
              <a:spcPct val="90000"/>
            </a:lnSpc>
            <a:spcBef>
              <a:spcPct val="0"/>
            </a:spcBef>
            <a:spcAft>
              <a:spcPct val="20000"/>
            </a:spcAft>
            <a:buChar char="•"/>
          </a:pPr>
          <a:r>
            <a:rPr lang="en-US" sz="2800" kern="1200" dirty="0">
              <a:solidFill>
                <a:schemeClr val="accent5"/>
              </a:solidFill>
              <a:latin typeface="Times New Roman" pitchFamily="18" charset="0"/>
              <a:cs typeface="Times New Roman" pitchFamily="18" charset="0"/>
            </a:rPr>
            <a:t>Five Forces Model</a:t>
          </a:r>
        </a:p>
      </dsp:txBody>
      <dsp:txXfrm>
        <a:off x="0" y="2370540"/>
        <a:ext cx="6324600" cy="712080"/>
      </dsp:txXfrm>
    </dsp:sp>
    <dsp:sp modelId="{0E951E94-EAC7-4868-9037-5031F7E4871B}">
      <dsp:nvSpPr>
        <dsp:cNvPr id="0" name=""/>
        <dsp:cNvSpPr/>
      </dsp:nvSpPr>
      <dsp:spPr>
        <a:xfrm>
          <a:off x="0" y="3082620"/>
          <a:ext cx="6324600" cy="804960"/>
        </a:xfrm>
        <a:prstGeom prst="roundRect">
          <a:avLst/>
        </a:prstGeom>
        <a:solidFill>
          <a:schemeClr val="bg2"/>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accent5"/>
              </a:solidFill>
              <a:latin typeface="Times New Roman" pitchFamily="18" charset="0"/>
              <a:cs typeface="Times New Roman" pitchFamily="18" charset="0"/>
            </a:rPr>
            <a:t>COMPETITOR ANALYSIS</a:t>
          </a:r>
        </a:p>
      </dsp:txBody>
      <dsp:txXfrm>
        <a:off x="39295" y="3121915"/>
        <a:ext cx="6246010" cy="726370"/>
      </dsp:txXfrm>
    </dsp:sp>
    <dsp:sp modelId="{E28DC2F7-8D21-4B1B-A2D1-BC1944D9608B}">
      <dsp:nvSpPr>
        <dsp:cNvPr id="0" name=""/>
        <dsp:cNvSpPr/>
      </dsp:nvSpPr>
      <dsp:spPr>
        <a:xfrm>
          <a:off x="0" y="3887580"/>
          <a:ext cx="6324600" cy="712080"/>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200806" tIns="15240" rIns="85344" bIns="15240" numCol="1" spcCol="1270" anchor="t" anchorCtr="0">
          <a:noAutofit/>
        </a:bodyPr>
        <a:lstStyle/>
        <a:p>
          <a:pPr marL="114300" lvl="1" indent="-114300" algn="l" defTabSz="533400">
            <a:lnSpc>
              <a:spcPct val="90000"/>
            </a:lnSpc>
            <a:spcBef>
              <a:spcPct val="0"/>
            </a:spcBef>
            <a:spcAft>
              <a:spcPct val="20000"/>
            </a:spcAft>
            <a:buChar char="•"/>
          </a:pPr>
          <a:endParaRPr lang="en-US" sz="1200" kern="1200" dirty="0">
            <a:solidFill>
              <a:schemeClr val="accent5"/>
            </a:solidFill>
            <a:latin typeface="Times New Roman" pitchFamily="18" charset="0"/>
            <a:cs typeface="Times New Roman" pitchFamily="18" charset="0"/>
          </a:endParaRPr>
        </a:p>
        <a:p>
          <a:pPr marL="285750" lvl="1" indent="-285750" algn="l" defTabSz="1244600">
            <a:lnSpc>
              <a:spcPct val="90000"/>
            </a:lnSpc>
            <a:spcBef>
              <a:spcPct val="0"/>
            </a:spcBef>
            <a:spcAft>
              <a:spcPct val="20000"/>
            </a:spcAft>
            <a:buChar char="•"/>
          </a:pPr>
          <a:r>
            <a:rPr lang="en-US" sz="2800" kern="1200" dirty="0">
              <a:solidFill>
                <a:schemeClr val="accent5"/>
              </a:solidFill>
              <a:latin typeface="Times New Roman" pitchFamily="18" charset="0"/>
              <a:cs typeface="Times New Roman" pitchFamily="18" charset="0"/>
            </a:rPr>
            <a:t>Strategic Group Mapping</a:t>
          </a:r>
        </a:p>
      </dsp:txBody>
      <dsp:txXfrm>
        <a:off x="0" y="3887580"/>
        <a:ext cx="6324600" cy="712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63B83-E2C7-4267-A670-9701F0A7703B}">
      <dsp:nvSpPr>
        <dsp:cNvPr id="0" name=""/>
        <dsp:cNvSpPr/>
      </dsp:nvSpPr>
      <dsp:spPr>
        <a:xfrm>
          <a:off x="0" y="48540"/>
          <a:ext cx="6324600" cy="804960"/>
        </a:xfrm>
        <a:prstGeom prst="roundRect">
          <a:avLst/>
        </a:prstGeom>
        <a:solidFill>
          <a:schemeClr val="bg2"/>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accent5"/>
              </a:solidFill>
              <a:latin typeface="Times New Roman" pitchFamily="18" charset="0"/>
              <a:cs typeface="Times New Roman" pitchFamily="18" charset="0"/>
            </a:rPr>
            <a:t>EXTERNAL ANALYSIS</a:t>
          </a:r>
        </a:p>
      </dsp:txBody>
      <dsp:txXfrm>
        <a:off x="39295" y="87835"/>
        <a:ext cx="6246010" cy="726370"/>
      </dsp:txXfrm>
    </dsp:sp>
    <dsp:sp modelId="{1E4A4377-73EC-4388-A5F3-68F20324089F}">
      <dsp:nvSpPr>
        <dsp:cNvPr id="0" name=""/>
        <dsp:cNvSpPr/>
      </dsp:nvSpPr>
      <dsp:spPr>
        <a:xfrm>
          <a:off x="0" y="853500"/>
          <a:ext cx="6324600" cy="712080"/>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200806" tIns="15240" rIns="85344" bIns="15240" numCol="1" spcCol="1270" anchor="t" anchorCtr="0">
          <a:noAutofit/>
        </a:bodyPr>
        <a:lstStyle/>
        <a:p>
          <a:pPr marL="114300" lvl="1" indent="-114300" algn="l" defTabSz="533400">
            <a:lnSpc>
              <a:spcPct val="90000"/>
            </a:lnSpc>
            <a:spcBef>
              <a:spcPct val="0"/>
            </a:spcBef>
            <a:spcAft>
              <a:spcPct val="20000"/>
            </a:spcAft>
            <a:buChar char="•"/>
          </a:pPr>
          <a:endParaRPr lang="en-US" sz="1200" kern="1200" dirty="0">
            <a:solidFill>
              <a:schemeClr val="accent5"/>
            </a:solidFill>
            <a:latin typeface="Times New Roman" pitchFamily="18" charset="0"/>
            <a:cs typeface="Times New Roman" pitchFamily="18" charset="0"/>
          </a:endParaRPr>
        </a:p>
        <a:p>
          <a:pPr marL="285750" lvl="1" indent="-285750" algn="l" defTabSz="1244600">
            <a:lnSpc>
              <a:spcPct val="90000"/>
            </a:lnSpc>
            <a:spcBef>
              <a:spcPct val="0"/>
            </a:spcBef>
            <a:spcAft>
              <a:spcPct val="20000"/>
            </a:spcAft>
            <a:buChar char="•"/>
          </a:pPr>
          <a:r>
            <a:rPr lang="en-US" sz="2800" kern="1200" dirty="0">
              <a:solidFill>
                <a:schemeClr val="accent5"/>
              </a:solidFill>
              <a:latin typeface="Times New Roman" pitchFamily="18" charset="0"/>
              <a:cs typeface="Times New Roman" pitchFamily="18" charset="0"/>
            </a:rPr>
            <a:t>PESTEL Framework</a:t>
          </a:r>
        </a:p>
      </dsp:txBody>
      <dsp:txXfrm>
        <a:off x="0" y="853500"/>
        <a:ext cx="6324600" cy="712080"/>
      </dsp:txXfrm>
    </dsp:sp>
    <dsp:sp modelId="{8769E933-B2D6-4450-9D1E-520A333B758A}">
      <dsp:nvSpPr>
        <dsp:cNvPr id="0" name=""/>
        <dsp:cNvSpPr/>
      </dsp:nvSpPr>
      <dsp:spPr>
        <a:xfrm>
          <a:off x="0" y="1565580"/>
          <a:ext cx="6324600" cy="804960"/>
        </a:xfrm>
        <a:prstGeom prst="roundRect">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Times New Roman" pitchFamily="18" charset="0"/>
              <a:cs typeface="Times New Roman" pitchFamily="18" charset="0"/>
            </a:rPr>
            <a:t>INDUSTRY ANALYSIS</a:t>
          </a:r>
        </a:p>
      </dsp:txBody>
      <dsp:txXfrm>
        <a:off x="39295" y="1604875"/>
        <a:ext cx="6246010" cy="726370"/>
      </dsp:txXfrm>
    </dsp:sp>
    <dsp:sp modelId="{8AAE50D6-EEAA-49A4-8AA6-C40E077BF1EC}">
      <dsp:nvSpPr>
        <dsp:cNvPr id="0" name=""/>
        <dsp:cNvSpPr/>
      </dsp:nvSpPr>
      <dsp:spPr>
        <a:xfrm>
          <a:off x="0" y="2370540"/>
          <a:ext cx="6324600" cy="712080"/>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200806" tIns="15240" rIns="85344" bIns="15240" numCol="1" spcCol="1270" anchor="t" anchorCtr="0">
          <a:noAutofit/>
        </a:bodyPr>
        <a:lstStyle/>
        <a:p>
          <a:pPr marL="114300" lvl="1" indent="-114300" algn="l" defTabSz="533400">
            <a:lnSpc>
              <a:spcPct val="90000"/>
            </a:lnSpc>
            <a:spcBef>
              <a:spcPct val="0"/>
            </a:spcBef>
            <a:spcAft>
              <a:spcPct val="20000"/>
            </a:spcAft>
            <a:buChar char="•"/>
          </a:pPr>
          <a:endParaRPr lang="en-US" sz="1200" kern="1200" dirty="0">
            <a:solidFill>
              <a:srgbClr val="010101"/>
            </a:solidFill>
            <a:latin typeface="Times New Roman" pitchFamily="18" charset="0"/>
            <a:cs typeface="Times New Roman" pitchFamily="18" charset="0"/>
          </a:endParaRPr>
        </a:p>
        <a:p>
          <a:pPr marL="285750" lvl="1" indent="-285750" algn="l" defTabSz="1244600">
            <a:lnSpc>
              <a:spcPct val="90000"/>
            </a:lnSpc>
            <a:spcBef>
              <a:spcPct val="0"/>
            </a:spcBef>
            <a:spcAft>
              <a:spcPct val="20000"/>
            </a:spcAft>
            <a:buChar char="•"/>
          </a:pPr>
          <a:r>
            <a:rPr lang="en-US" sz="2800" kern="1200" dirty="0">
              <a:latin typeface="Times New Roman" pitchFamily="18" charset="0"/>
              <a:cs typeface="Times New Roman" pitchFamily="18" charset="0"/>
            </a:rPr>
            <a:t>Five Forces Model</a:t>
          </a:r>
        </a:p>
      </dsp:txBody>
      <dsp:txXfrm>
        <a:off x="0" y="2370540"/>
        <a:ext cx="6324600" cy="712080"/>
      </dsp:txXfrm>
    </dsp:sp>
    <dsp:sp modelId="{0E951E94-EAC7-4868-9037-5031F7E4871B}">
      <dsp:nvSpPr>
        <dsp:cNvPr id="0" name=""/>
        <dsp:cNvSpPr/>
      </dsp:nvSpPr>
      <dsp:spPr>
        <a:xfrm>
          <a:off x="0" y="3082620"/>
          <a:ext cx="6324600" cy="804960"/>
        </a:xfrm>
        <a:prstGeom prst="roundRect">
          <a:avLst/>
        </a:prstGeom>
        <a:solidFill>
          <a:schemeClr val="bg2"/>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accent5"/>
              </a:solidFill>
              <a:latin typeface="Times New Roman" pitchFamily="18" charset="0"/>
              <a:cs typeface="Times New Roman" pitchFamily="18" charset="0"/>
            </a:rPr>
            <a:t>COMPETITOR ANALYSIS</a:t>
          </a:r>
        </a:p>
      </dsp:txBody>
      <dsp:txXfrm>
        <a:off x="39295" y="3121915"/>
        <a:ext cx="6246010" cy="726370"/>
      </dsp:txXfrm>
    </dsp:sp>
    <dsp:sp modelId="{E28DC2F7-8D21-4B1B-A2D1-BC1944D9608B}">
      <dsp:nvSpPr>
        <dsp:cNvPr id="0" name=""/>
        <dsp:cNvSpPr/>
      </dsp:nvSpPr>
      <dsp:spPr>
        <a:xfrm>
          <a:off x="0" y="3887580"/>
          <a:ext cx="6324600" cy="712080"/>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200806" tIns="15240" rIns="85344" bIns="15240" numCol="1" spcCol="1270" anchor="t" anchorCtr="0">
          <a:noAutofit/>
        </a:bodyPr>
        <a:lstStyle/>
        <a:p>
          <a:pPr marL="114300" lvl="1" indent="-114300" algn="l" defTabSz="533400">
            <a:lnSpc>
              <a:spcPct val="90000"/>
            </a:lnSpc>
            <a:spcBef>
              <a:spcPct val="0"/>
            </a:spcBef>
            <a:spcAft>
              <a:spcPct val="20000"/>
            </a:spcAft>
            <a:buChar char="•"/>
          </a:pPr>
          <a:endParaRPr lang="en-US" sz="1200" kern="1200" dirty="0">
            <a:solidFill>
              <a:schemeClr val="accent5"/>
            </a:solidFill>
            <a:latin typeface="Times New Roman" pitchFamily="18" charset="0"/>
            <a:cs typeface="Times New Roman" pitchFamily="18" charset="0"/>
          </a:endParaRPr>
        </a:p>
        <a:p>
          <a:pPr marL="285750" lvl="1" indent="-285750" algn="l" defTabSz="1244600">
            <a:lnSpc>
              <a:spcPct val="90000"/>
            </a:lnSpc>
            <a:spcBef>
              <a:spcPct val="0"/>
            </a:spcBef>
            <a:spcAft>
              <a:spcPct val="20000"/>
            </a:spcAft>
            <a:buChar char="•"/>
          </a:pPr>
          <a:r>
            <a:rPr lang="en-US" sz="2800" kern="1200" dirty="0">
              <a:solidFill>
                <a:schemeClr val="accent5"/>
              </a:solidFill>
              <a:latin typeface="Times New Roman" pitchFamily="18" charset="0"/>
              <a:cs typeface="Times New Roman" pitchFamily="18" charset="0"/>
            </a:rPr>
            <a:t>Strategic Group Mapping</a:t>
          </a:r>
        </a:p>
      </dsp:txBody>
      <dsp:txXfrm>
        <a:off x="0" y="3887580"/>
        <a:ext cx="6324600" cy="712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63B83-E2C7-4267-A670-9701F0A7703B}">
      <dsp:nvSpPr>
        <dsp:cNvPr id="0" name=""/>
        <dsp:cNvSpPr/>
      </dsp:nvSpPr>
      <dsp:spPr>
        <a:xfrm>
          <a:off x="0" y="48540"/>
          <a:ext cx="6324600" cy="804960"/>
        </a:xfrm>
        <a:prstGeom prst="roundRect">
          <a:avLst/>
        </a:prstGeom>
        <a:solidFill>
          <a:schemeClr val="bg2"/>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accent5"/>
              </a:solidFill>
              <a:latin typeface="Times New Roman" pitchFamily="18" charset="0"/>
              <a:cs typeface="Times New Roman" pitchFamily="18" charset="0"/>
            </a:rPr>
            <a:t>EXTERNAL ANALYSIS</a:t>
          </a:r>
        </a:p>
      </dsp:txBody>
      <dsp:txXfrm>
        <a:off x="39295" y="87835"/>
        <a:ext cx="6246010" cy="726370"/>
      </dsp:txXfrm>
    </dsp:sp>
    <dsp:sp modelId="{1E4A4377-73EC-4388-A5F3-68F20324089F}">
      <dsp:nvSpPr>
        <dsp:cNvPr id="0" name=""/>
        <dsp:cNvSpPr/>
      </dsp:nvSpPr>
      <dsp:spPr>
        <a:xfrm>
          <a:off x="0" y="853500"/>
          <a:ext cx="6324600" cy="712080"/>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200806" tIns="15240" rIns="85344" bIns="15240" numCol="1" spcCol="1270" anchor="t" anchorCtr="0">
          <a:noAutofit/>
        </a:bodyPr>
        <a:lstStyle/>
        <a:p>
          <a:pPr marL="114300" lvl="1" indent="-114300" algn="l" defTabSz="533400">
            <a:lnSpc>
              <a:spcPct val="90000"/>
            </a:lnSpc>
            <a:spcBef>
              <a:spcPct val="0"/>
            </a:spcBef>
            <a:spcAft>
              <a:spcPct val="20000"/>
            </a:spcAft>
            <a:buChar char="•"/>
          </a:pPr>
          <a:endParaRPr lang="en-US" sz="1200" kern="1200" dirty="0">
            <a:solidFill>
              <a:schemeClr val="accent5"/>
            </a:solidFill>
            <a:latin typeface="Times New Roman" pitchFamily="18" charset="0"/>
            <a:cs typeface="Times New Roman" pitchFamily="18" charset="0"/>
          </a:endParaRPr>
        </a:p>
        <a:p>
          <a:pPr marL="285750" lvl="1" indent="-285750" algn="l" defTabSz="1244600">
            <a:lnSpc>
              <a:spcPct val="90000"/>
            </a:lnSpc>
            <a:spcBef>
              <a:spcPct val="0"/>
            </a:spcBef>
            <a:spcAft>
              <a:spcPct val="20000"/>
            </a:spcAft>
            <a:buChar char="•"/>
          </a:pPr>
          <a:r>
            <a:rPr lang="en-US" sz="2800" kern="1200" dirty="0">
              <a:solidFill>
                <a:schemeClr val="accent5"/>
              </a:solidFill>
              <a:latin typeface="Times New Roman" pitchFamily="18" charset="0"/>
              <a:cs typeface="Times New Roman" pitchFamily="18" charset="0"/>
            </a:rPr>
            <a:t>PESTEL Framework</a:t>
          </a:r>
        </a:p>
      </dsp:txBody>
      <dsp:txXfrm>
        <a:off x="0" y="853500"/>
        <a:ext cx="6324600" cy="712080"/>
      </dsp:txXfrm>
    </dsp:sp>
    <dsp:sp modelId="{8769E933-B2D6-4450-9D1E-520A333B758A}">
      <dsp:nvSpPr>
        <dsp:cNvPr id="0" name=""/>
        <dsp:cNvSpPr/>
      </dsp:nvSpPr>
      <dsp:spPr>
        <a:xfrm>
          <a:off x="0" y="1565580"/>
          <a:ext cx="6324600" cy="804960"/>
        </a:xfrm>
        <a:prstGeom prst="roundRect">
          <a:avLst/>
        </a:prstGeom>
        <a:solidFill>
          <a:schemeClr val="bg2"/>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accent5"/>
              </a:solidFill>
              <a:latin typeface="Times New Roman" pitchFamily="18" charset="0"/>
              <a:cs typeface="Times New Roman" pitchFamily="18" charset="0"/>
            </a:rPr>
            <a:t>INDUSTRY ANALYSIS</a:t>
          </a:r>
        </a:p>
      </dsp:txBody>
      <dsp:txXfrm>
        <a:off x="39295" y="1604875"/>
        <a:ext cx="6246010" cy="726370"/>
      </dsp:txXfrm>
    </dsp:sp>
    <dsp:sp modelId="{8AAE50D6-EEAA-49A4-8AA6-C40E077BF1EC}">
      <dsp:nvSpPr>
        <dsp:cNvPr id="0" name=""/>
        <dsp:cNvSpPr/>
      </dsp:nvSpPr>
      <dsp:spPr>
        <a:xfrm>
          <a:off x="0" y="2370540"/>
          <a:ext cx="6324600" cy="712080"/>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200806" tIns="15240" rIns="85344" bIns="15240" numCol="1" spcCol="1270" anchor="t" anchorCtr="0">
          <a:noAutofit/>
        </a:bodyPr>
        <a:lstStyle/>
        <a:p>
          <a:pPr marL="114300" lvl="1" indent="-114300" algn="l" defTabSz="533400">
            <a:lnSpc>
              <a:spcPct val="90000"/>
            </a:lnSpc>
            <a:spcBef>
              <a:spcPct val="0"/>
            </a:spcBef>
            <a:spcAft>
              <a:spcPct val="20000"/>
            </a:spcAft>
            <a:buChar char="•"/>
          </a:pPr>
          <a:endParaRPr lang="en-US" sz="1200" kern="1200" dirty="0">
            <a:solidFill>
              <a:schemeClr val="accent5"/>
            </a:solidFill>
            <a:latin typeface="Times New Roman" pitchFamily="18" charset="0"/>
            <a:cs typeface="Times New Roman" pitchFamily="18" charset="0"/>
          </a:endParaRPr>
        </a:p>
        <a:p>
          <a:pPr marL="285750" lvl="1" indent="-285750" algn="l" defTabSz="1244600">
            <a:lnSpc>
              <a:spcPct val="90000"/>
            </a:lnSpc>
            <a:spcBef>
              <a:spcPct val="0"/>
            </a:spcBef>
            <a:spcAft>
              <a:spcPct val="20000"/>
            </a:spcAft>
            <a:buChar char="•"/>
          </a:pPr>
          <a:r>
            <a:rPr lang="en-US" sz="2800" kern="1200" dirty="0">
              <a:solidFill>
                <a:schemeClr val="accent5"/>
              </a:solidFill>
              <a:latin typeface="Times New Roman" pitchFamily="18" charset="0"/>
              <a:cs typeface="Times New Roman" pitchFamily="18" charset="0"/>
            </a:rPr>
            <a:t>Five Forces Model</a:t>
          </a:r>
        </a:p>
      </dsp:txBody>
      <dsp:txXfrm>
        <a:off x="0" y="2370540"/>
        <a:ext cx="6324600" cy="712080"/>
      </dsp:txXfrm>
    </dsp:sp>
    <dsp:sp modelId="{0E951E94-EAC7-4868-9037-5031F7E4871B}">
      <dsp:nvSpPr>
        <dsp:cNvPr id="0" name=""/>
        <dsp:cNvSpPr/>
      </dsp:nvSpPr>
      <dsp:spPr>
        <a:xfrm>
          <a:off x="0" y="3082620"/>
          <a:ext cx="6324600" cy="804960"/>
        </a:xfrm>
        <a:prstGeom prst="round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Times New Roman" pitchFamily="18" charset="0"/>
              <a:cs typeface="Times New Roman" pitchFamily="18" charset="0"/>
            </a:rPr>
            <a:t>COMPETITOR ANALYSIS            </a:t>
          </a:r>
        </a:p>
      </dsp:txBody>
      <dsp:txXfrm>
        <a:off x="39295" y="3121915"/>
        <a:ext cx="6246010" cy="726370"/>
      </dsp:txXfrm>
    </dsp:sp>
    <dsp:sp modelId="{E28DC2F7-8D21-4B1B-A2D1-BC1944D9608B}">
      <dsp:nvSpPr>
        <dsp:cNvPr id="0" name=""/>
        <dsp:cNvSpPr/>
      </dsp:nvSpPr>
      <dsp:spPr>
        <a:xfrm>
          <a:off x="0" y="3887580"/>
          <a:ext cx="6324600" cy="712080"/>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200806" tIns="15240" rIns="85344" bIns="15240" numCol="1" spcCol="1270" anchor="t" anchorCtr="0">
          <a:noAutofit/>
        </a:bodyPr>
        <a:lstStyle/>
        <a:p>
          <a:pPr marL="114300" lvl="1" indent="-114300" algn="l" defTabSz="533400">
            <a:lnSpc>
              <a:spcPct val="90000"/>
            </a:lnSpc>
            <a:spcBef>
              <a:spcPct val="0"/>
            </a:spcBef>
            <a:spcAft>
              <a:spcPct val="20000"/>
            </a:spcAft>
            <a:buChar char="•"/>
          </a:pPr>
          <a:endParaRPr lang="en-US" sz="1200" kern="1200" dirty="0">
            <a:solidFill>
              <a:srgbClr val="010101"/>
            </a:solidFill>
            <a:latin typeface="Times New Roman" pitchFamily="18" charset="0"/>
            <a:cs typeface="Times New Roman" pitchFamily="18" charset="0"/>
          </a:endParaRPr>
        </a:p>
        <a:p>
          <a:pPr marL="285750" lvl="1" indent="-285750" algn="l" defTabSz="1244600">
            <a:lnSpc>
              <a:spcPct val="90000"/>
            </a:lnSpc>
            <a:spcBef>
              <a:spcPct val="0"/>
            </a:spcBef>
            <a:spcAft>
              <a:spcPct val="20000"/>
            </a:spcAft>
            <a:buChar char="•"/>
          </a:pPr>
          <a:r>
            <a:rPr lang="en-US" sz="2800" kern="1200" dirty="0">
              <a:latin typeface="Times New Roman" pitchFamily="18" charset="0"/>
              <a:cs typeface="Times New Roman" pitchFamily="18" charset="0"/>
            </a:rPr>
            <a:t>Strategic Group Mapping</a:t>
          </a:r>
        </a:p>
      </dsp:txBody>
      <dsp:txXfrm>
        <a:off x="0" y="3887580"/>
        <a:ext cx="6324600" cy="7120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8682A-959E-4DCE-B131-46E4500A90C4}" type="datetimeFigureOut">
              <a:rPr lang="en-US" smtClean="0"/>
              <a:t>7/7/20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7C800-4D34-4CDB-A86C-400574A3CB46}" type="slidenum">
              <a:rPr lang="en-US" smtClean="0"/>
              <a:t>‹#›</a:t>
            </a:fld>
            <a:endParaRPr lang="en-US"/>
          </a:p>
        </p:txBody>
      </p:sp>
    </p:spTree>
    <p:extLst>
      <p:ext uri="{BB962C8B-B14F-4D97-AF65-F5344CB8AC3E}">
        <p14:creationId xmlns:p14="http://schemas.microsoft.com/office/powerpoint/2010/main" val="3539976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F87BB2-DF01-4041-97F0-0B46F102DBF4}" type="slidenum">
              <a:rPr lang="en-US" smtClean="0"/>
              <a:pPr/>
              <a:t>5</a:t>
            </a:fld>
            <a:endParaRPr lang="en-US"/>
          </a:p>
        </p:txBody>
      </p:sp>
    </p:spTree>
    <p:extLst>
      <p:ext uri="{BB962C8B-B14F-4D97-AF65-F5344CB8AC3E}">
        <p14:creationId xmlns:p14="http://schemas.microsoft.com/office/powerpoint/2010/main" val="4044259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724400"/>
          </a:xfrm>
        </p:spPr>
        <p:txBody>
          <a:bodyPr>
            <a:normAutofit/>
          </a:bodyPr>
          <a:lstStyle/>
          <a:p>
            <a:pPr>
              <a:spcBef>
                <a:spcPts val="0"/>
              </a:spcBef>
            </a:pPr>
            <a:endParaRPr lang="en-US" dirty="0"/>
          </a:p>
        </p:txBody>
      </p:sp>
      <p:sp>
        <p:nvSpPr>
          <p:cNvPr id="4" name="Slide Number Placeholder 3"/>
          <p:cNvSpPr>
            <a:spLocks noGrp="1"/>
          </p:cNvSpPr>
          <p:nvPr>
            <p:ph type="sldNum" sz="quarter" idx="10"/>
          </p:nvPr>
        </p:nvSpPr>
        <p:spPr/>
        <p:txBody>
          <a:bodyPr/>
          <a:lstStyle/>
          <a:p>
            <a:fld id="{12EE02E5-0AB3-456D-87DB-05645708439C}" type="slidenum">
              <a:rPr lang="en-US" smtClean="0"/>
              <a:pPr/>
              <a:t>17</a:t>
            </a:fld>
            <a:endParaRPr lang="en-US"/>
          </a:p>
        </p:txBody>
      </p:sp>
    </p:spTree>
    <p:extLst>
      <p:ext uri="{BB962C8B-B14F-4D97-AF65-F5344CB8AC3E}">
        <p14:creationId xmlns:p14="http://schemas.microsoft.com/office/powerpoint/2010/main" val="2120177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F87BB2-DF01-4041-97F0-0B46F102DBF4}" type="slidenum">
              <a:rPr lang="en-US" smtClean="0"/>
              <a:pPr/>
              <a:t>18</a:t>
            </a:fld>
            <a:endParaRPr lang="en-US"/>
          </a:p>
        </p:txBody>
      </p:sp>
    </p:spTree>
    <p:extLst>
      <p:ext uri="{BB962C8B-B14F-4D97-AF65-F5344CB8AC3E}">
        <p14:creationId xmlns:p14="http://schemas.microsoft.com/office/powerpoint/2010/main" val="3146117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724400"/>
          </a:xfrm>
        </p:spPr>
        <p:txBody>
          <a:bodyPr>
            <a:normAutofit/>
          </a:bodyPr>
          <a:lstStyle/>
          <a:p>
            <a:pPr>
              <a:spcBef>
                <a:spcPts val="0"/>
              </a:spcBef>
            </a:pPr>
            <a:endParaRPr lang="en-US" dirty="0"/>
          </a:p>
        </p:txBody>
      </p:sp>
      <p:sp>
        <p:nvSpPr>
          <p:cNvPr id="4" name="Slide Number Placeholder 3"/>
          <p:cNvSpPr>
            <a:spLocks noGrp="1"/>
          </p:cNvSpPr>
          <p:nvPr>
            <p:ph type="sldNum" sz="quarter" idx="10"/>
          </p:nvPr>
        </p:nvSpPr>
        <p:spPr/>
        <p:txBody>
          <a:bodyPr/>
          <a:lstStyle/>
          <a:p>
            <a:fld id="{12EE02E5-0AB3-456D-87DB-05645708439C}" type="slidenum">
              <a:rPr lang="en-US" smtClean="0"/>
              <a:pPr/>
              <a:t>19</a:t>
            </a:fld>
            <a:endParaRPr lang="en-US"/>
          </a:p>
        </p:txBody>
      </p:sp>
    </p:spTree>
    <p:extLst>
      <p:ext uri="{BB962C8B-B14F-4D97-AF65-F5344CB8AC3E}">
        <p14:creationId xmlns:p14="http://schemas.microsoft.com/office/powerpoint/2010/main" val="2026544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endParaRPr lang="en-US"/>
          </a:p>
          <a:p>
            <a:r>
              <a:rPr lang="en-US"/>
              <a:t>INSTRUCTOR: An Interactive activity is available online through McGraw-Hill Connect on this section of the text. </a:t>
            </a:r>
          </a:p>
        </p:txBody>
      </p:sp>
      <p:sp>
        <p:nvSpPr>
          <p:cNvPr id="62468" name="Slide Number Placeholder 3"/>
          <p:cNvSpPr>
            <a:spLocks noGrp="1"/>
          </p:cNvSpPr>
          <p:nvPr>
            <p:ph type="sldNum" sz="quarter" idx="5"/>
          </p:nvPr>
        </p:nvSpPr>
        <p:spPr>
          <a:ln>
            <a:miter lim="800000"/>
            <a:headEnd/>
            <a:tailEnd/>
          </a:ln>
        </p:spPr>
        <p:txBody>
          <a:bodyPr/>
          <a:lstStyle/>
          <a:p>
            <a:pPr>
              <a:defRPr/>
            </a:pPr>
            <a:fld id="{E6790EA8-8085-41A8-B6AB-9820F5BA5FFA}" type="slidenum">
              <a:rPr lang="en-US" smtClean="0"/>
              <a:pPr>
                <a:defRPr/>
              </a:pPr>
              <a:t>20</a:t>
            </a:fld>
            <a:endParaRPr lang="en-US"/>
          </a:p>
        </p:txBody>
      </p:sp>
    </p:spTree>
    <p:extLst>
      <p:ext uri="{BB962C8B-B14F-4D97-AF65-F5344CB8AC3E}">
        <p14:creationId xmlns:p14="http://schemas.microsoft.com/office/powerpoint/2010/main" val="3825123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20869C-A824-4E12-8695-1C04C0410EBC}" type="slidenum">
              <a:rPr lang="en-US" smtClean="0"/>
              <a:pPr>
                <a:defRPr/>
              </a:pPr>
              <a:t>21</a:t>
            </a:fld>
            <a:endParaRPr lang="en-US"/>
          </a:p>
        </p:txBody>
      </p:sp>
    </p:spTree>
    <p:extLst>
      <p:ext uri="{BB962C8B-B14F-4D97-AF65-F5344CB8AC3E}">
        <p14:creationId xmlns:p14="http://schemas.microsoft.com/office/powerpoint/2010/main" val="1716397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724400"/>
          </a:xfrm>
        </p:spPr>
        <p:txBody>
          <a:bodyPr>
            <a:normAutofit/>
          </a:bodyPr>
          <a:lstStyle/>
          <a:p>
            <a:pPr>
              <a:spcBef>
                <a:spcPts val="0"/>
              </a:spcBef>
            </a:pPr>
            <a:endParaRPr lang="en-US" dirty="0"/>
          </a:p>
        </p:txBody>
      </p:sp>
      <p:sp>
        <p:nvSpPr>
          <p:cNvPr id="4" name="Slide Number Placeholder 3"/>
          <p:cNvSpPr>
            <a:spLocks noGrp="1"/>
          </p:cNvSpPr>
          <p:nvPr>
            <p:ph type="sldNum" sz="quarter" idx="10"/>
          </p:nvPr>
        </p:nvSpPr>
        <p:spPr/>
        <p:txBody>
          <a:bodyPr/>
          <a:lstStyle/>
          <a:p>
            <a:fld id="{12EE02E5-0AB3-456D-87DB-05645708439C}" type="slidenum">
              <a:rPr lang="en-US" smtClean="0"/>
              <a:pPr/>
              <a:t>22</a:t>
            </a:fld>
            <a:endParaRPr lang="en-US"/>
          </a:p>
        </p:txBody>
      </p:sp>
    </p:spTree>
    <p:extLst>
      <p:ext uri="{BB962C8B-B14F-4D97-AF65-F5344CB8AC3E}">
        <p14:creationId xmlns:p14="http://schemas.microsoft.com/office/powerpoint/2010/main" val="73462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F87BB2-DF01-4041-97F0-0B46F102DBF4}" type="slidenum">
              <a:rPr lang="en-US" smtClean="0"/>
              <a:pPr/>
              <a:t>23</a:t>
            </a:fld>
            <a:endParaRPr lang="en-US"/>
          </a:p>
        </p:txBody>
      </p:sp>
    </p:spTree>
    <p:extLst>
      <p:ext uri="{BB962C8B-B14F-4D97-AF65-F5344CB8AC3E}">
        <p14:creationId xmlns:p14="http://schemas.microsoft.com/office/powerpoint/2010/main" val="332570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F87BB2-DF01-4041-97F0-0B46F102DBF4}" type="slidenum">
              <a:rPr lang="en-US" smtClean="0"/>
              <a:pPr/>
              <a:t>25</a:t>
            </a:fld>
            <a:endParaRPr lang="en-US"/>
          </a:p>
        </p:txBody>
      </p:sp>
    </p:spTree>
    <p:extLst>
      <p:ext uri="{BB962C8B-B14F-4D97-AF65-F5344CB8AC3E}">
        <p14:creationId xmlns:p14="http://schemas.microsoft.com/office/powerpoint/2010/main" val="549657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724400"/>
          </a:xfrm>
        </p:spPr>
        <p:txBody>
          <a:bodyPr>
            <a:normAutofit/>
          </a:bodyPr>
          <a:lstStyle/>
          <a:p>
            <a:pPr>
              <a:spcBef>
                <a:spcPts val="0"/>
              </a:spcBef>
            </a:pPr>
            <a:endParaRPr lang="en-US" dirty="0"/>
          </a:p>
        </p:txBody>
      </p:sp>
      <p:sp>
        <p:nvSpPr>
          <p:cNvPr id="4" name="Slide Number Placeholder 3"/>
          <p:cNvSpPr>
            <a:spLocks noGrp="1"/>
          </p:cNvSpPr>
          <p:nvPr>
            <p:ph type="sldNum" sz="quarter" idx="10"/>
          </p:nvPr>
        </p:nvSpPr>
        <p:spPr/>
        <p:txBody>
          <a:bodyPr/>
          <a:lstStyle/>
          <a:p>
            <a:fld id="{12EE02E5-0AB3-456D-87DB-05645708439C}" type="slidenum">
              <a:rPr lang="en-US" smtClean="0"/>
              <a:pPr/>
              <a:t>27</a:t>
            </a:fld>
            <a:endParaRPr lang="en-US"/>
          </a:p>
        </p:txBody>
      </p:sp>
    </p:spTree>
    <p:extLst>
      <p:ext uri="{BB962C8B-B14F-4D97-AF65-F5344CB8AC3E}">
        <p14:creationId xmlns:p14="http://schemas.microsoft.com/office/powerpoint/2010/main" val="2229435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724400"/>
          </a:xfrm>
        </p:spPr>
        <p:txBody>
          <a:bodyPr>
            <a:normAutofit lnSpcReduction="10000"/>
          </a:bodyPr>
          <a:lstStyle/>
          <a:p>
            <a:r>
              <a:rPr lang="en-US" sz="1200" kern="1200" dirty="0">
                <a:solidFill>
                  <a:schemeClr val="tx1"/>
                </a:solidFill>
                <a:effectLst/>
                <a:latin typeface="Arial" pitchFamily="34" charset="0"/>
                <a:ea typeface="+mn-ea"/>
                <a:cs typeface="Arial" pitchFamily="34" charset="0"/>
              </a:rPr>
              <a:t>Instructors: </a:t>
            </a:r>
          </a:p>
          <a:p>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Suggestion</a:t>
            </a:r>
            <a:r>
              <a:rPr lang="en-US" sz="1200" kern="1200" baseline="0" dirty="0">
                <a:solidFill>
                  <a:schemeClr val="tx1"/>
                </a:solidFill>
                <a:effectLst/>
                <a:latin typeface="Arial" pitchFamily="34" charset="0"/>
                <a:ea typeface="+mn-ea"/>
                <a:cs typeface="Arial" pitchFamily="34" charset="0"/>
              </a:rPr>
              <a:t> from the IM for another exercise…. This one is  </a:t>
            </a:r>
            <a:r>
              <a:rPr lang="en-US" sz="1200" i="1" kern="1200" baseline="0" dirty="0">
                <a:solidFill>
                  <a:schemeClr val="tx1"/>
                </a:solidFill>
                <a:effectLst/>
                <a:latin typeface="Arial" pitchFamily="34" charset="0"/>
                <a:ea typeface="+mn-ea"/>
                <a:cs typeface="Arial" pitchFamily="34" charset="0"/>
              </a:rPr>
              <a:t>fun and filling </a:t>
            </a:r>
            <a:r>
              <a:rPr lang="en-US" sz="1200" kern="1200" baseline="0" dirty="0">
                <a:solidFill>
                  <a:schemeClr val="tx1"/>
                </a:solidFill>
                <a:effectLst/>
                <a:latin typeface="Arial" pitchFamily="34" charset="0"/>
                <a:ea typeface="+mn-ea"/>
                <a:cs typeface="Arial" pitchFamily="34" charset="0"/>
              </a:rPr>
              <a:t>: </a:t>
            </a:r>
          </a:p>
          <a:p>
            <a:endParaRPr lang="en-US" sz="1200" kern="1200" baseline="0" dirty="0">
              <a:solidFill>
                <a:schemeClr val="tx1"/>
              </a:solidFill>
              <a:effectLst/>
              <a:latin typeface="Arial" pitchFamily="34" charset="0"/>
              <a:ea typeface="+mn-ea"/>
              <a:cs typeface="Arial" pitchFamily="34" charset="0"/>
            </a:endParaRPr>
          </a:p>
          <a:p>
            <a:r>
              <a:rPr lang="en-US" sz="1200" b="0" i="0" u="none" strike="noStrike" kern="1200" baseline="0" dirty="0">
                <a:solidFill>
                  <a:schemeClr val="tx1"/>
                </a:solidFill>
                <a:latin typeface="Arial" pitchFamily="34" charset="0"/>
                <a:ea typeface="+mn-ea"/>
                <a:cs typeface="Arial" pitchFamily="34" charset="0"/>
              </a:rPr>
              <a:t>You can illustrate the impacts of new entrants, substitutes, and complements with a pizza example. </a:t>
            </a:r>
            <a:r>
              <a:rPr lang="en-US" sz="1200" b="1" i="0" u="none" strike="noStrike" kern="1200" baseline="0" dirty="0">
                <a:solidFill>
                  <a:schemeClr val="tx1"/>
                </a:solidFill>
                <a:latin typeface="Arial" pitchFamily="34" charset="0"/>
                <a:ea typeface="+mn-ea"/>
                <a:cs typeface="Arial" pitchFamily="34" charset="0"/>
              </a:rPr>
              <a:t>Form four groups of students</a:t>
            </a:r>
            <a:r>
              <a:rPr lang="en-US" sz="1200" b="0" i="0" u="none" strike="noStrike" kern="1200" baseline="0" dirty="0">
                <a:solidFill>
                  <a:schemeClr val="tx1"/>
                </a:solidFill>
                <a:latin typeface="Arial" pitchFamily="34" charset="0"/>
                <a:ea typeface="+mn-ea"/>
                <a:cs typeface="Arial" pitchFamily="34" charset="0"/>
              </a:rPr>
              <a:t>: new entrants, substitutes, complements, and focal industry rivals. </a:t>
            </a:r>
          </a:p>
          <a:p>
            <a:r>
              <a:rPr lang="en-US" sz="1200" b="1" i="0" u="none" strike="noStrike" kern="1200" baseline="0" dirty="0">
                <a:solidFill>
                  <a:schemeClr val="tx1"/>
                </a:solidFill>
                <a:latin typeface="Arial" pitchFamily="34" charset="0"/>
                <a:ea typeface="+mn-ea"/>
                <a:cs typeface="Arial" pitchFamily="34" charset="0"/>
              </a:rPr>
              <a:t>Bring three pizzas </a:t>
            </a:r>
            <a:r>
              <a:rPr lang="en-US" sz="1200" b="0" i="0" u="none" strike="noStrike" kern="1200" baseline="0" dirty="0">
                <a:solidFill>
                  <a:schemeClr val="tx1"/>
                </a:solidFill>
                <a:latin typeface="Arial" pitchFamily="34" charset="0"/>
                <a:ea typeface="+mn-ea"/>
                <a:cs typeface="Arial" pitchFamily="34" charset="0"/>
              </a:rPr>
              <a:t>(one smaller than the other two and one of the larger ones a different type than the other) to class. Caution students not to eat pizza until teaching is done! Hand the smaller pizza to the industry rivals. Explain the drivers of rivalry intensity and what consequences that has for how evenly and civilly the pie is shared among all of the hungry incumbents. Hand one of the larger pizzas to the complements industry; explain how as the complements industry grows the size of pie available to the focal industry rivals</a:t>
            </a:r>
          </a:p>
          <a:p>
            <a:r>
              <a:rPr lang="en-US" sz="1200" b="0" i="0" u="none" strike="noStrike" kern="1200" baseline="0" dirty="0">
                <a:solidFill>
                  <a:schemeClr val="tx1"/>
                </a:solidFill>
                <a:latin typeface="Arial" pitchFamily="34" charset="0"/>
                <a:ea typeface="+mn-ea"/>
                <a:cs typeface="Arial" pitchFamily="34" charset="0"/>
              </a:rPr>
              <a:t>grows. Ask someone in the complements industry to swap out the focal industry’s small pie for the bigger one. </a:t>
            </a:r>
          </a:p>
          <a:p>
            <a:r>
              <a:rPr lang="en-US" sz="1200" b="0" i="0" u="none" strike="noStrike" kern="1200" baseline="0" dirty="0">
                <a:solidFill>
                  <a:schemeClr val="tx1"/>
                </a:solidFill>
                <a:latin typeface="Arial" pitchFamily="34" charset="0"/>
                <a:ea typeface="+mn-ea"/>
                <a:cs typeface="Arial" pitchFamily="34" charset="0"/>
              </a:rPr>
              <a:t>Hand one pizza to the substitutes industry and explain how they are a separate industry that has its own profits, but in this case they are close substitutes for the focal industry. The substitute industry begins to take customers/profit from the focal industry. </a:t>
            </a:r>
          </a:p>
          <a:p>
            <a:r>
              <a:rPr lang="en-US" sz="1200" b="0" i="0" u="none" strike="noStrike" kern="1200" baseline="0" dirty="0">
                <a:solidFill>
                  <a:schemeClr val="tx1"/>
                </a:solidFill>
                <a:latin typeface="Arial" pitchFamily="34" charset="0"/>
                <a:ea typeface="+mn-ea"/>
                <a:cs typeface="Arial" pitchFamily="34" charset="0"/>
              </a:rPr>
              <a:t>Ask someone from the substitutes industry to take a piece of pizza from the focal industry. Explain that new entrants are firms who are not in the focal industry, but decide to enter it. Send a students from the new entrants team over to the focal industry team and tell them to take a piece of pizza. Discuss the impact of the lost pieces of the focal industry pie on the original incumbents. </a:t>
            </a:r>
          </a:p>
          <a:p>
            <a:r>
              <a:rPr lang="en-US" sz="1200" b="0" i="0" u="none" strike="noStrike" kern="1200" baseline="0" dirty="0">
                <a:solidFill>
                  <a:schemeClr val="tx1"/>
                </a:solidFill>
                <a:latin typeface="Arial" pitchFamily="34" charset="0"/>
                <a:ea typeface="+mn-ea"/>
                <a:cs typeface="Arial" pitchFamily="34" charset="0"/>
              </a:rPr>
              <a:t>Then let the students eat your teaching materials!</a:t>
            </a:r>
            <a:endParaRPr lang="en-US" sz="120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12EE02E5-0AB3-456D-87DB-05645708439C}" type="slidenum">
              <a:rPr lang="en-US" smtClean="0"/>
              <a:pPr/>
              <a:t>28</a:t>
            </a:fld>
            <a:endParaRPr lang="en-US"/>
          </a:p>
        </p:txBody>
      </p:sp>
    </p:spTree>
    <p:extLst>
      <p:ext uri="{BB962C8B-B14F-4D97-AF65-F5344CB8AC3E}">
        <p14:creationId xmlns:p14="http://schemas.microsoft.com/office/powerpoint/2010/main" val="3767328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F87BB2-DF01-4041-97F0-0B46F102DBF4}" type="slidenum">
              <a:rPr lang="en-US" smtClean="0"/>
              <a:pPr/>
              <a:t>6</a:t>
            </a:fld>
            <a:endParaRPr lang="en-US"/>
          </a:p>
        </p:txBody>
      </p:sp>
    </p:spTree>
    <p:extLst>
      <p:ext uri="{BB962C8B-B14F-4D97-AF65-F5344CB8AC3E}">
        <p14:creationId xmlns:p14="http://schemas.microsoft.com/office/powerpoint/2010/main" val="1890551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724400"/>
          </a:xfrm>
        </p:spPr>
        <p:txBody>
          <a:bodyPr>
            <a:normAutofit lnSpcReduction="10000"/>
          </a:bodyPr>
          <a:lstStyle/>
          <a:p>
            <a:r>
              <a:rPr lang="en-US" sz="1200" kern="1200" dirty="0">
                <a:solidFill>
                  <a:schemeClr val="tx1"/>
                </a:solidFill>
                <a:effectLst/>
                <a:latin typeface="Arial" pitchFamily="34" charset="0"/>
                <a:ea typeface="+mn-ea"/>
                <a:cs typeface="Arial" pitchFamily="34" charset="0"/>
              </a:rPr>
              <a:t>Instructors: </a:t>
            </a:r>
          </a:p>
          <a:p>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Suggestion</a:t>
            </a:r>
            <a:r>
              <a:rPr lang="en-US" sz="1200" kern="1200" baseline="0" dirty="0">
                <a:solidFill>
                  <a:schemeClr val="tx1"/>
                </a:solidFill>
                <a:effectLst/>
                <a:latin typeface="Arial" pitchFamily="34" charset="0"/>
                <a:ea typeface="+mn-ea"/>
                <a:cs typeface="Arial" pitchFamily="34" charset="0"/>
              </a:rPr>
              <a:t> from the IM for another exercise…. This one is  </a:t>
            </a:r>
            <a:r>
              <a:rPr lang="en-US" sz="1200" i="1" kern="1200" baseline="0" dirty="0">
                <a:solidFill>
                  <a:schemeClr val="tx1"/>
                </a:solidFill>
                <a:effectLst/>
                <a:latin typeface="Arial" pitchFamily="34" charset="0"/>
                <a:ea typeface="+mn-ea"/>
                <a:cs typeface="Arial" pitchFamily="34" charset="0"/>
              </a:rPr>
              <a:t>fun and filling </a:t>
            </a:r>
            <a:r>
              <a:rPr lang="en-US" sz="1200" kern="1200" baseline="0" dirty="0">
                <a:solidFill>
                  <a:schemeClr val="tx1"/>
                </a:solidFill>
                <a:effectLst/>
                <a:latin typeface="Arial" pitchFamily="34" charset="0"/>
                <a:ea typeface="+mn-ea"/>
                <a:cs typeface="Arial" pitchFamily="34" charset="0"/>
              </a:rPr>
              <a:t>: </a:t>
            </a:r>
          </a:p>
          <a:p>
            <a:endParaRPr lang="en-US" sz="1200" kern="1200" baseline="0" dirty="0">
              <a:solidFill>
                <a:schemeClr val="tx1"/>
              </a:solidFill>
              <a:effectLst/>
              <a:latin typeface="Arial" pitchFamily="34" charset="0"/>
              <a:ea typeface="+mn-ea"/>
              <a:cs typeface="Arial" pitchFamily="34" charset="0"/>
            </a:endParaRPr>
          </a:p>
          <a:p>
            <a:r>
              <a:rPr lang="en-US" sz="1200" b="0" i="0" u="none" strike="noStrike" kern="1200" baseline="0" dirty="0">
                <a:solidFill>
                  <a:schemeClr val="tx1"/>
                </a:solidFill>
                <a:latin typeface="Arial" pitchFamily="34" charset="0"/>
                <a:ea typeface="+mn-ea"/>
                <a:cs typeface="Arial" pitchFamily="34" charset="0"/>
              </a:rPr>
              <a:t>You can illustrate the impacts of new entrants, substitutes, and complements with a pizza example. </a:t>
            </a:r>
            <a:r>
              <a:rPr lang="en-US" sz="1200" b="1" i="0" u="none" strike="noStrike" kern="1200" baseline="0" dirty="0">
                <a:solidFill>
                  <a:schemeClr val="tx1"/>
                </a:solidFill>
                <a:latin typeface="Arial" pitchFamily="34" charset="0"/>
                <a:ea typeface="+mn-ea"/>
                <a:cs typeface="Arial" pitchFamily="34" charset="0"/>
              </a:rPr>
              <a:t>Form four groups of students</a:t>
            </a:r>
            <a:r>
              <a:rPr lang="en-US" sz="1200" b="0" i="0" u="none" strike="noStrike" kern="1200" baseline="0" dirty="0">
                <a:solidFill>
                  <a:schemeClr val="tx1"/>
                </a:solidFill>
                <a:latin typeface="Arial" pitchFamily="34" charset="0"/>
                <a:ea typeface="+mn-ea"/>
                <a:cs typeface="Arial" pitchFamily="34" charset="0"/>
              </a:rPr>
              <a:t>: new entrants, substitutes, complements, and focal industry rivals. </a:t>
            </a:r>
          </a:p>
          <a:p>
            <a:r>
              <a:rPr lang="en-US" sz="1200" b="1" i="0" u="none" strike="noStrike" kern="1200" baseline="0" dirty="0">
                <a:solidFill>
                  <a:schemeClr val="tx1"/>
                </a:solidFill>
                <a:latin typeface="Arial" pitchFamily="34" charset="0"/>
                <a:ea typeface="+mn-ea"/>
                <a:cs typeface="Arial" pitchFamily="34" charset="0"/>
              </a:rPr>
              <a:t>Bring three pizzas </a:t>
            </a:r>
            <a:r>
              <a:rPr lang="en-US" sz="1200" b="0" i="0" u="none" strike="noStrike" kern="1200" baseline="0" dirty="0">
                <a:solidFill>
                  <a:schemeClr val="tx1"/>
                </a:solidFill>
                <a:latin typeface="Arial" pitchFamily="34" charset="0"/>
                <a:ea typeface="+mn-ea"/>
                <a:cs typeface="Arial" pitchFamily="34" charset="0"/>
              </a:rPr>
              <a:t>(one smaller than the other two and one of the larger ones a different type than the other) to class. Caution students not to eat pizza until teaching is done! Hand the smaller pizza to the industry rivals. Explain the drivers of rivalry intensity and what consequences that has for how evenly and civilly the pie is shared among all of the hungry incumbents. Hand one of the larger pizzas to the complements industry; explain how as the complements industry grows the size of pie available to the focal industry rivals</a:t>
            </a:r>
          </a:p>
          <a:p>
            <a:r>
              <a:rPr lang="en-US" sz="1200" b="0" i="0" u="none" strike="noStrike" kern="1200" baseline="0" dirty="0">
                <a:solidFill>
                  <a:schemeClr val="tx1"/>
                </a:solidFill>
                <a:latin typeface="Arial" pitchFamily="34" charset="0"/>
                <a:ea typeface="+mn-ea"/>
                <a:cs typeface="Arial" pitchFamily="34" charset="0"/>
              </a:rPr>
              <a:t>grows. Ask someone in the complements industry to swap out the focal industry’s small pie for the bigger one. </a:t>
            </a:r>
          </a:p>
          <a:p>
            <a:r>
              <a:rPr lang="en-US" sz="1200" b="0" i="0" u="none" strike="noStrike" kern="1200" baseline="0" dirty="0">
                <a:solidFill>
                  <a:schemeClr val="tx1"/>
                </a:solidFill>
                <a:latin typeface="Arial" pitchFamily="34" charset="0"/>
                <a:ea typeface="+mn-ea"/>
                <a:cs typeface="Arial" pitchFamily="34" charset="0"/>
              </a:rPr>
              <a:t>Hand one pizza to the substitutes industry and explain how they are a separate industry that has its own profits, but in this case they are close substitutes for the focal industry. The substitute industry begins to take customers/profit from the focal industry. </a:t>
            </a:r>
          </a:p>
          <a:p>
            <a:r>
              <a:rPr lang="en-US" sz="1200" b="0" i="0" u="none" strike="noStrike" kern="1200" baseline="0" dirty="0">
                <a:solidFill>
                  <a:schemeClr val="tx1"/>
                </a:solidFill>
                <a:latin typeface="Arial" pitchFamily="34" charset="0"/>
                <a:ea typeface="+mn-ea"/>
                <a:cs typeface="Arial" pitchFamily="34" charset="0"/>
              </a:rPr>
              <a:t>Ask someone from the substitutes industry to take a piece of pizza from the focal industry. Explain that new entrants are firms who are not in the focal industry, but decide to enter it. Send a students from the new entrants team over to the focal industry team and tell them to take a piece of pizza. Discuss the impact of the lost pieces of the focal industry pie on the original incumbents. </a:t>
            </a:r>
          </a:p>
          <a:p>
            <a:r>
              <a:rPr lang="en-US" sz="1200" b="0" i="0" u="none" strike="noStrike" kern="1200" baseline="0" dirty="0">
                <a:solidFill>
                  <a:schemeClr val="tx1"/>
                </a:solidFill>
                <a:latin typeface="Arial" pitchFamily="34" charset="0"/>
                <a:ea typeface="+mn-ea"/>
                <a:cs typeface="Arial" pitchFamily="34" charset="0"/>
              </a:rPr>
              <a:t>Then let the students eat your teaching materials!</a:t>
            </a:r>
            <a:endParaRPr lang="en-US" sz="120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12EE02E5-0AB3-456D-87DB-05645708439C}" type="slidenum">
              <a:rPr lang="en-US" smtClean="0"/>
              <a:pPr/>
              <a:t>29</a:t>
            </a:fld>
            <a:endParaRPr lang="en-US"/>
          </a:p>
        </p:txBody>
      </p:sp>
    </p:spTree>
    <p:extLst>
      <p:ext uri="{BB962C8B-B14F-4D97-AF65-F5344CB8AC3E}">
        <p14:creationId xmlns:p14="http://schemas.microsoft.com/office/powerpoint/2010/main" val="2905437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F87BB2-DF01-4041-97F0-0B46F102DBF4}" type="slidenum">
              <a:rPr lang="en-US" smtClean="0"/>
              <a:pPr/>
              <a:t>30</a:t>
            </a:fld>
            <a:endParaRPr lang="en-US"/>
          </a:p>
        </p:txBody>
      </p:sp>
    </p:spTree>
    <p:extLst>
      <p:ext uri="{BB962C8B-B14F-4D97-AF65-F5344CB8AC3E}">
        <p14:creationId xmlns:p14="http://schemas.microsoft.com/office/powerpoint/2010/main" val="3614631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724400"/>
          </a:xfrm>
        </p:spPr>
        <p:txBody>
          <a:bodyPr>
            <a:normAutofit/>
          </a:bodyPr>
          <a:lstStyle/>
          <a:p>
            <a:pPr>
              <a:spcBef>
                <a:spcPts val="0"/>
              </a:spcBef>
            </a:pPr>
            <a:endParaRPr lang="en-US" dirty="0"/>
          </a:p>
        </p:txBody>
      </p:sp>
      <p:sp>
        <p:nvSpPr>
          <p:cNvPr id="4" name="Slide Number Placeholder 3"/>
          <p:cNvSpPr>
            <a:spLocks noGrp="1"/>
          </p:cNvSpPr>
          <p:nvPr>
            <p:ph type="sldNum" sz="quarter" idx="10"/>
          </p:nvPr>
        </p:nvSpPr>
        <p:spPr/>
        <p:txBody>
          <a:bodyPr/>
          <a:lstStyle/>
          <a:p>
            <a:fld id="{12EE02E5-0AB3-456D-87DB-05645708439C}" type="slidenum">
              <a:rPr lang="en-US" smtClean="0"/>
              <a:pPr/>
              <a:t>31</a:t>
            </a:fld>
            <a:endParaRPr lang="en-US"/>
          </a:p>
        </p:txBody>
      </p:sp>
    </p:spTree>
    <p:extLst>
      <p:ext uri="{BB962C8B-B14F-4D97-AF65-F5344CB8AC3E}">
        <p14:creationId xmlns:p14="http://schemas.microsoft.com/office/powerpoint/2010/main" val="4276852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F87BB2-DF01-4041-97F0-0B46F102DBF4}" type="slidenum">
              <a:rPr lang="en-US" smtClean="0"/>
              <a:pPr/>
              <a:t>32</a:t>
            </a:fld>
            <a:endParaRPr lang="en-US"/>
          </a:p>
        </p:txBody>
      </p:sp>
    </p:spTree>
    <p:extLst>
      <p:ext uri="{BB962C8B-B14F-4D97-AF65-F5344CB8AC3E}">
        <p14:creationId xmlns:p14="http://schemas.microsoft.com/office/powerpoint/2010/main" val="502448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724400"/>
          </a:xfrm>
        </p:spPr>
        <p:txBody>
          <a:bodyPr>
            <a:normAutofit/>
          </a:bodyPr>
          <a:lstStyle/>
          <a:p>
            <a:pPr>
              <a:spcBef>
                <a:spcPts val="0"/>
              </a:spcBef>
            </a:pPr>
            <a:endParaRPr lang="en-US" dirty="0"/>
          </a:p>
        </p:txBody>
      </p:sp>
      <p:sp>
        <p:nvSpPr>
          <p:cNvPr id="4" name="Slide Number Placeholder 3"/>
          <p:cNvSpPr>
            <a:spLocks noGrp="1"/>
          </p:cNvSpPr>
          <p:nvPr>
            <p:ph type="sldNum" sz="quarter" idx="10"/>
          </p:nvPr>
        </p:nvSpPr>
        <p:spPr/>
        <p:txBody>
          <a:bodyPr/>
          <a:lstStyle/>
          <a:p>
            <a:fld id="{12EE02E5-0AB3-456D-87DB-05645708439C}" type="slidenum">
              <a:rPr lang="en-US" smtClean="0"/>
              <a:pPr/>
              <a:t>33</a:t>
            </a:fld>
            <a:endParaRPr lang="en-US"/>
          </a:p>
        </p:txBody>
      </p:sp>
    </p:spTree>
    <p:extLst>
      <p:ext uri="{BB962C8B-B14F-4D97-AF65-F5344CB8AC3E}">
        <p14:creationId xmlns:p14="http://schemas.microsoft.com/office/powerpoint/2010/main" val="3948767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F87BB2-DF01-4041-97F0-0B46F102DBF4}" type="slidenum">
              <a:rPr lang="en-US" smtClean="0"/>
              <a:pPr/>
              <a:t>34</a:t>
            </a:fld>
            <a:endParaRPr lang="en-US"/>
          </a:p>
        </p:txBody>
      </p:sp>
    </p:spTree>
    <p:extLst>
      <p:ext uri="{BB962C8B-B14F-4D97-AF65-F5344CB8AC3E}">
        <p14:creationId xmlns:p14="http://schemas.microsoft.com/office/powerpoint/2010/main" val="3461230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F87BB2-DF01-4041-97F0-0B46F102DBF4}" type="slidenum">
              <a:rPr lang="en-US" smtClean="0"/>
              <a:pPr/>
              <a:t>35</a:t>
            </a:fld>
            <a:endParaRPr lang="en-US"/>
          </a:p>
        </p:txBody>
      </p:sp>
    </p:spTree>
    <p:extLst>
      <p:ext uri="{BB962C8B-B14F-4D97-AF65-F5344CB8AC3E}">
        <p14:creationId xmlns:p14="http://schemas.microsoft.com/office/powerpoint/2010/main" val="420229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724400"/>
          </a:xfrm>
        </p:spPr>
        <p:txBody>
          <a:bodyPr>
            <a:normAutofit/>
          </a:bodyPr>
          <a:lstStyle/>
          <a:p>
            <a:pPr>
              <a:spcBef>
                <a:spcPts val="0"/>
              </a:spcBef>
            </a:pPr>
            <a:endParaRPr lang="en-US" dirty="0"/>
          </a:p>
        </p:txBody>
      </p:sp>
      <p:sp>
        <p:nvSpPr>
          <p:cNvPr id="4" name="Slide Number Placeholder 3"/>
          <p:cNvSpPr>
            <a:spLocks noGrp="1"/>
          </p:cNvSpPr>
          <p:nvPr>
            <p:ph type="sldNum" sz="quarter" idx="10"/>
          </p:nvPr>
        </p:nvSpPr>
        <p:spPr/>
        <p:txBody>
          <a:bodyPr/>
          <a:lstStyle/>
          <a:p>
            <a:fld id="{12EE02E5-0AB3-456D-87DB-05645708439C}" type="slidenum">
              <a:rPr lang="en-US" smtClean="0"/>
              <a:pPr/>
              <a:t>36</a:t>
            </a:fld>
            <a:endParaRPr lang="en-US"/>
          </a:p>
        </p:txBody>
      </p:sp>
    </p:spTree>
    <p:extLst>
      <p:ext uri="{BB962C8B-B14F-4D97-AF65-F5344CB8AC3E}">
        <p14:creationId xmlns:p14="http://schemas.microsoft.com/office/powerpoint/2010/main" val="2719341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F87BB2-DF01-4041-97F0-0B46F102DBF4}" type="slidenum">
              <a:rPr lang="en-US" smtClean="0"/>
              <a:pPr/>
              <a:t>37</a:t>
            </a:fld>
            <a:endParaRPr lang="en-US"/>
          </a:p>
        </p:txBody>
      </p:sp>
    </p:spTree>
    <p:extLst>
      <p:ext uri="{BB962C8B-B14F-4D97-AF65-F5344CB8AC3E}">
        <p14:creationId xmlns:p14="http://schemas.microsoft.com/office/powerpoint/2010/main" val="1346310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F87BB2-DF01-4041-97F0-0B46F102DBF4}" type="slidenum">
              <a:rPr lang="en-US" smtClean="0"/>
              <a:pPr/>
              <a:t>38</a:t>
            </a:fld>
            <a:endParaRPr lang="en-US"/>
          </a:p>
        </p:txBody>
      </p:sp>
    </p:spTree>
    <p:extLst>
      <p:ext uri="{BB962C8B-B14F-4D97-AF65-F5344CB8AC3E}">
        <p14:creationId xmlns:p14="http://schemas.microsoft.com/office/powerpoint/2010/main" val="4149820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F87BB2-DF01-4041-97F0-0B46F102DBF4}" type="slidenum">
              <a:rPr lang="en-US" smtClean="0"/>
              <a:pPr/>
              <a:t>7</a:t>
            </a:fld>
            <a:endParaRPr lang="en-US"/>
          </a:p>
        </p:txBody>
      </p:sp>
    </p:spTree>
    <p:extLst>
      <p:ext uri="{BB962C8B-B14F-4D97-AF65-F5344CB8AC3E}">
        <p14:creationId xmlns:p14="http://schemas.microsoft.com/office/powerpoint/2010/main" val="20901623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F87BB2-DF01-4041-97F0-0B46F102DBF4}" type="slidenum">
              <a:rPr lang="en-US" smtClean="0"/>
              <a:pPr/>
              <a:t>40</a:t>
            </a:fld>
            <a:endParaRPr lang="en-US"/>
          </a:p>
        </p:txBody>
      </p:sp>
    </p:spTree>
    <p:extLst>
      <p:ext uri="{BB962C8B-B14F-4D97-AF65-F5344CB8AC3E}">
        <p14:creationId xmlns:p14="http://schemas.microsoft.com/office/powerpoint/2010/main" val="1209126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F87BB2-DF01-4041-97F0-0B46F102DBF4}" type="slidenum">
              <a:rPr lang="en-US" smtClean="0"/>
              <a:pPr/>
              <a:t>41</a:t>
            </a:fld>
            <a:endParaRPr lang="en-US"/>
          </a:p>
        </p:txBody>
      </p:sp>
    </p:spTree>
    <p:extLst>
      <p:ext uri="{BB962C8B-B14F-4D97-AF65-F5344CB8AC3E}">
        <p14:creationId xmlns:p14="http://schemas.microsoft.com/office/powerpoint/2010/main" val="42335873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F87BB2-DF01-4041-97F0-0B46F102DBF4}" type="slidenum">
              <a:rPr lang="en-US" smtClean="0"/>
              <a:pPr/>
              <a:t>42</a:t>
            </a:fld>
            <a:endParaRPr lang="en-US"/>
          </a:p>
        </p:txBody>
      </p:sp>
    </p:spTree>
    <p:extLst>
      <p:ext uri="{BB962C8B-B14F-4D97-AF65-F5344CB8AC3E}">
        <p14:creationId xmlns:p14="http://schemas.microsoft.com/office/powerpoint/2010/main" val="2434790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F87BB2-DF01-4041-97F0-0B46F102DBF4}" type="slidenum">
              <a:rPr lang="en-US" smtClean="0"/>
              <a:pPr/>
              <a:t>43</a:t>
            </a:fld>
            <a:endParaRPr lang="en-US"/>
          </a:p>
        </p:txBody>
      </p:sp>
    </p:spTree>
    <p:extLst>
      <p:ext uri="{BB962C8B-B14F-4D97-AF65-F5344CB8AC3E}">
        <p14:creationId xmlns:p14="http://schemas.microsoft.com/office/powerpoint/2010/main" val="32254610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724400"/>
          </a:xfrm>
        </p:spPr>
        <p:txBody>
          <a:bodyPr>
            <a:normAutofit/>
          </a:bodyPr>
          <a:lstStyle/>
          <a:p>
            <a:pPr>
              <a:spcBef>
                <a:spcPts val="0"/>
              </a:spcBef>
            </a:pPr>
            <a:endParaRPr lang="en-US" dirty="0"/>
          </a:p>
        </p:txBody>
      </p:sp>
      <p:sp>
        <p:nvSpPr>
          <p:cNvPr id="4" name="Slide Number Placeholder 3"/>
          <p:cNvSpPr>
            <a:spLocks noGrp="1"/>
          </p:cNvSpPr>
          <p:nvPr>
            <p:ph type="sldNum" sz="quarter" idx="10"/>
          </p:nvPr>
        </p:nvSpPr>
        <p:spPr/>
        <p:txBody>
          <a:bodyPr/>
          <a:lstStyle/>
          <a:p>
            <a:fld id="{12EE02E5-0AB3-456D-87DB-05645708439C}" type="slidenum">
              <a:rPr lang="en-US" smtClean="0"/>
              <a:pPr/>
              <a:t>44</a:t>
            </a:fld>
            <a:endParaRPr lang="en-US"/>
          </a:p>
        </p:txBody>
      </p:sp>
    </p:spTree>
    <p:extLst>
      <p:ext uri="{BB962C8B-B14F-4D97-AF65-F5344CB8AC3E}">
        <p14:creationId xmlns:p14="http://schemas.microsoft.com/office/powerpoint/2010/main" val="10837143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endParaRPr lang="en-US" dirty="0"/>
          </a:p>
        </p:txBody>
      </p:sp>
      <p:sp>
        <p:nvSpPr>
          <p:cNvPr id="62468" name="Slide Number Placeholder 3"/>
          <p:cNvSpPr>
            <a:spLocks noGrp="1"/>
          </p:cNvSpPr>
          <p:nvPr>
            <p:ph type="sldNum" sz="quarter" idx="5"/>
          </p:nvPr>
        </p:nvSpPr>
        <p:spPr>
          <a:ln>
            <a:miter lim="800000"/>
            <a:headEnd/>
            <a:tailEnd/>
          </a:ln>
        </p:spPr>
        <p:txBody>
          <a:bodyPr/>
          <a:lstStyle/>
          <a:p>
            <a:pPr>
              <a:defRPr/>
            </a:pPr>
            <a:fld id="{E6790EA8-8085-41A8-B6AB-9820F5BA5FFA}" type="slidenum">
              <a:rPr lang="en-US" smtClean="0"/>
              <a:pPr>
                <a:defRPr/>
              </a:pPr>
              <a:t>45</a:t>
            </a:fld>
            <a:endParaRPr lang="en-US"/>
          </a:p>
        </p:txBody>
      </p:sp>
    </p:spTree>
    <p:extLst>
      <p:ext uri="{BB962C8B-B14F-4D97-AF65-F5344CB8AC3E}">
        <p14:creationId xmlns:p14="http://schemas.microsoft.com/office/powerpoint/2010/main" val="24828549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F87BB2-DF01-4041-97F0-0B46F102DBF4}" type="slidenum">
              <a:rPr lang="en-US" smtClean="0"/>
              <a:pPr/>
              <a:t>46</a:t>
            </a:fld>
            <a:endParaRPr lang="en-US"/>
          </a:p>
        </p:txBody>
      </p:sp>
    </p:spTree>
    <p:extLst>
      <p:ext uri="{BB962C8B-B14F-4D97-AF65-F5344CB8AC3E}">
        <p14:creationId xmlns:p14="http://schemas.microsoft.com/office/powerpoint/2010/main" val="3956607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F87BB2-DF01-4041-97F0-0B46F102DBF4}" type="slidenum">
              <a:rPr lang="en-US" smtClean="0"/>
              <a:pPr/>
              <a:t>47</a:t>
            </a:fld>
            <a:endParaRPr lang="en-US"/>
          </a:p>
        </p:txBody>
      </p:sp>
    </p:spTree>
    <p:extLst>
      <p:ext uri="{BB962C8B-B14F-4D97-AF65-F5344CB8AC3E}">
        <p14:creationId xmlns:p14="http://schemas.microsoft.com/office/powerpoint/2010/main" val="2126805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F87BB2-DF01-4041-97F0-0B46F102DBF4}" type="slidenum">
              <a:rPr lang="en-US" smtClean="0"/>
              <a:pPr/>
              <a:t>8</a:t>
            </a:fld>
            <a:endParaRPr lang="en-US"/>
          </a:p>
        </p:txBody>
      </p:sp>
    </p:spTree>
    <p:extLst>
      <p:ext uri="{BB962C8B-B14F-4D97-AF65-F5344CB8AC3E}">
        <p14:creationId xmlns:p14="http://schemas.microsoft.com/office/powerpoint/2010/main" val="2347324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F87BB2-DF01-4041-97F0-0B46F102DBF4}" type="slidenum">
              <a:rPr lang="en-US" smtClean="0"/>
              <a:pPr/>
              <a:t>9</a:t>
            </a:fld>
            <a:endParaRPr lang="en-US"/>
          </a:p>
        </p:txBody>
      </p:sp>
    </p:spTree>
    <p:extLst>
      <p:ext uri="{BB962C8B-B14F-4D97-AF65-F5344CB8AC3E}">
        <p14:creationId xmlns:p14="http://schemas.microsoft.com/office/powerpoint/2010/main" val="1072791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F87BB2-DF01-4041-97F0-0B46F102DBF4}" type="slidenum">
              <a:rPr lang="en-US" smtClean="0"/>
              <a:pPr/>
              <a:t>10</a:t>
            </a:fld>
            <a:endParaRPr lang="en-US"/>
          </a:p>
        </p:txBody>
      </p:sp>
    </p:spTree>
    <p:extLst>
      <p:ext uri="{BB962C8B-B14F-4D97-AF65-F5344CB8AC3E}">
        <p14:creationId xmlns:p14="http://schemas.microsoft.com/office/powerpoint/2010/main" val="3583226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F87BB2-DF01-4041-97F0-0B46F102DBF4}" type="slidenum">
              <a:rPr lang="en-US" smtClean="0"/>
              <a:pPr/>
              <a:t>11</a:t>
            </a:fld>
            <a:endParaRPr lang="en-US"/>
          </a:p>
        </p:txBody>
      </p:sp>
    </p:spTree>
    <p:extLst>
      <p:ext uri="{BB962C8B-B14F-4D97-AF65-F5344CB8AC3E}">
        <p14:creationId xmlns:p14="http://schemas.microsoft.com/office/powerpoint/2010/main" val="3958356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F87BB2-DF01-4041-97F0-0B46F102DBF4}" type="slidenum">
              <a:rPr lang="en-US" smtClean="0"/>
              <a:pPr/>
              <a:t>12</a:t>
            </a:fld>
            <a:endParaRPr lang="en-US"/>
          </a:p>
        </p:txBody>
      </p:sp>
    </p:spTree>
    <p:extLst>
      <p:ext uri="{BB962C8B-B14F-4D97-AF65-F5344CB8AC3E}">
        <p14:creationId xmlns:p14="http://schemas.microsoft.com/office/powerpoint/2010/main" val="371128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F87BB2-DF01-4041-97F0-0B46F102DBF4}" type="slidenum">
              <a:rPr lang="en-US" smtClean="0"/>
              <a:pPr/>
              <a:t>13</a:t>
            </a:fld>
            <a:endParaRPr lang="en-US"/>
          </a:p>
        </p:txBody>
      </p:sp>
    </p:spTree>
    <p:extLst>
      <p:ext uri="{BB962C8B-B14F-4D97-AF65-F5344CB8AC3E}">
        <p14:creationId xmlns:p14="http://schemas.microsoft.com/office/powerpoint/2010/main" val="1623890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3E957B-F23F-4D43-ACC8-ECAFD043F517}" type="datetimeFigureOut">
              <a:rPr lang="en-US" smtClean="0"/>
              <a:t>7/7/20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4DB2D-BD0D-44F0-960C-51E7664D9C01}" type="slidenum">
              <a:rPr lang="en-US" smtClean="0"/>
              <a:t>‹#›</a:t>
            </a:fld>
            <a:endParaRPr lang="en-US"/>
          </a:p>
        </p:txBody>
      </p:sp>
    </p:spTree>
    <p:extLst>
      <p:ext uri="{BB962C8B-B14F-4D97-AF65-F5344CB8AC3E}">
        <p14:creationId xmlns:p14="http://schemas.microsoft.com/office/powerpoint/2010/main" val="3913154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3E957B-F23F-4D43-ACC8-ECAFD043F517}" type="datetimeFigureOut">
              <a:rPr lang="en-US" smtClean="0"/>
              <a:t>7/7/20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4DB2D-BD0D-44F0-960C-51E7664D9C01}" type="slidenum">
              <a:rPr lang="en-US" smtClean="0"/>
              <a:t>‹#›</a:t>
            </a:fld>
            <a:endParaRPr lang="en-US"/>
          </a:p>
        </p:txBody>
      </p:sp>
    </p:spTree>
    <p:extLst>
      <p:ext uri="{BB962C8B-B14F-4D97-AF65-F5344CB8AC3E}">
        <p14:creationId xmlns:p14="http://schemas.microsoft.com/office/powerpoint/2010/main" val="77394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3E957B-F23F-4D43-ACC8-ECAFD043F517}" type="datetimeFigureOut">
              <a:rPr lang="en-US" smtClean="0"/>
              <a:t>7/7/20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4DB2D-BD0D-44F0-960C-51E7664D9C01}" type="slidenum">
              <a:rPr lang="en-US" smtClean="0"/>
              <a:t>‹#›</a:t>
            </a:fld>
            <a:endParaRPr lang="en-US"/>
          </a:p>
        </p:txBody>
      </p:sp>
    </p:spTree>
    <p:extLst>
      <p:ext uri="{BB962C8B-B14F-4D97-AF65-F5344CB8AC3E}">
        <p14:creationId xmlns:p14="http://schemas.microsoft.com/office/powerpoint/2010/main" val="3240370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othaermel - Content Slide">
    <p:spTree>
      <p:nvGrpSpPr>
        <p:cNvPr id="1" name=""/>
        <p:cNvGrpSpPr/>
        <p:nvPr/>
      </p:nvGrpSpPr>
      <p:grpSpPr>
        <a:xfrm>
          <a:off x="0" y="0"/>
          <a:ext cx="0" cy="0"/>
          <a:chOff x="0" y="0"/>
          <a:chExt cx="0" cy="0"/>
        </a:xfrm>
      </p:grpSpPr>
      <p:sp>
        <p:nvSpPr>
          <p:cNvPr id="10" name="Rectangle 9"/>
          <p:cNvSpPr/>
          <p:nvPr userDrawn="1"/>
        </p:nvSpPr>
        <p:spPr>
          <a:xfrm rot="5400000">
            <a:off x="6019800" y="609600"/>
            <a:ext cx="152400" cy="12192000"/>
          </a:xfrm>
          <a:prstGeom prst="rect">
            <a:avLst/>
          </a:prstGeom>
          <a:solidFill>
            <a:srgbClr val="B6613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rot="5400000">
            <a:off x="6057900" y="723900"/>
            <a:ext cx="76200" cy="12192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p:txBody>
          <a:bodyPr/>
          <a:lstStyle>
            <a:lvl1pPr>
              <a:defRPr>
                <a:solidFill>
                  <a:srgbClr val="B66136"/>
                </a:solidFill>
              </a:defRPr>
            </a:lvl1pPr>
          </a:lstStyle>
          <a:p>
            <a:r>
              <a:rPr lang="en-US" dirty="0"/>
              <a:t>Click to edit Content Slide title</a:t>
            </a:r>
          </a:p>
        </p:txBody>
      </p:sp>
      <p:sp>
        <p:nvSpPr>
          <p:cNvPr id="9" name="Text Placeholder 8"/>
          <p:cNvSpPr>
            <a:spLocks noGrp="1"/>
          </p:cNvSpPr>
          <p:nvPr>
            <p:ph type="body" sz="quarter" idx="13"/>
          </p:nvPr>
        </p:nvSpPr>
        <p:spPr>
          <a:xfrm>
            <a:off x="711200" y="2514600"/>
            <a:ext cx="10972800" cy="3962400"/>
          </a:xfrm>
        </p:spPr>
        <p:txBody>
          <a:bodyPr/>
          <a:lstStyle>
            <a:lvl1pPr>
              <a:buFont typeface="Wingdings" pitchFamily="2" charset="2"/>
              <a:buChar char="§"/>
              <a:defRPr sz="2800">
                <a:solidFill>
                  <a:schemeClr val="tx1"/>
                </a:solidFill>
              </a:defRPr>
            </a:lvl1pPr>
            <a:lvl2pPr>
              <a:buFont typeface="Arial" pitchFamily="34" charset="0"/>
              <a:buChar char="•"/>
              <a:defRPr sz="2400">
                <a:solidFill>
                  <a:schemeClr val="tx1"/>
                </a:solidFill>
              </a:defRPr>
            </a:lvl2pPr>
            <a:lvl3pPr>
              <a:buFont typeface="Wingdings" pitchFamily="2" charset="2"/>
              <a:buChar char="ü"/>
              <a:defRPr sz="2000">
                <a:solidFill>
                  <a:schemeClr val="tx1"/>
                </a:solidFill>
              </a:defRPr>
            </a:lvl3pPr>
            <a:lvl4pPr>
              <a:buFont typeface="Wingdings" pitchFamily="2" charset="2"/>
              <a:buChar char="§"/>
              <a:defRPr sz="1800">
                <a:solidFill>
                  <a:schemeClr val="tx1"/>
                </a:solidFill>
              </a:defRPr>
            </a:lvl4pPr>
            <a:lvl5pPr>
              <a:buFont typeface="Arial" pitchFamily="34" charset="0"/>
              <a:buChar cha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4"/>
          </p:nvPr>
        </p:nvSpPr>
        <p:spPr>
          <a:xfrm>
            <a:off x="0" y="1676400"/>
            <a:ext cx="12192000" cy="609600"/>
          </a:xfrm>
        </p:spPr>
        <p:txBody>
          <a:bodyPr>
            <a:normAutofit/>
          </a:bodyPr>
          <a:lstStyle>
            <a:lvl1pPr algn="ctr">
              <a:buNone/>
              <a:defRPr sz="2600"/>
            </a:lvl1pPr>
            <a:lvl5pPr>
              <a:buNone/>
              <a:defRPr/>
            </a:lvl5pPr>
          </a:lstStyle>
          <a:p>
            <a:pPr lvl="0"/>
            <a:r>
              <a:rPr lang="en-US" dirty="0"/>
              <a:t>Click to edit Master text styles</a:t>
            </a:r>
          </a:p>
        </p:txBody>
      </p:sp>
      <p:sp>
        <p:nvSpPr>
          <p:cNvPr id="8" name="Slide Number Placeholder 2"/>
          <p:cNvSpPr txBox="1">
            <a:spLocks noGrp="1"/>
          </p:cNvSpPr>
          <p:nvPr userDrawn="1"/>
        </p:nvSpPr>
        <p:spPr bwMode="auto">
          <a:xfrm>
            <a:off x="8940800" y="6507164"/>
            <a:ext cx="3217333" cy="350837"/>
          </a:xfrm>
          <a:prstGeom prst="rect">
            <a:avLst/>
          </a:prstGeom>
          <a:noFill/>
          <a:ln>
            <a:miter lim="800000"/>
            <a:headEnd/>
            <a:tailEnd/>
          </a:ln>
        </p:spPr>
        <p:txBody>
          <a:bodyPr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zh-CN" sz="1000" dirty="0">
                <a:latin typeface="Times New Roman" charset="0"/>
                <a:ea typeface="宋体" charset="-122"/>
              </a:rPr>
              <a:t>3-</a:t>
            </a:r>
            <a:fld id="{E78506EF-BBF2-49E6-9A0A-8F5AC6A837CB}" type="slidenum">
              <a:rPr lang="en-US" altLang="zh-CN" sz="1000" smtClean="0">
                <a:latin typeface="Times New Roman" charset="0"/>
                <a:ea typeface="宋体" charset="-122"/>
              </a:rPr>
              <a:pPr algn="r" eaLnBrk="1" hangingPunct="1">
                <a:defRPr/>
              </a:pPr>
              <a:t>‹#›</a:t>
            </a:fld>
            <a:endParaRPr lang="en-US" altLang="zh-CN" sz="1000" dirty="0">
              <a:latin typeface="Times New Roman" charset="0"/>
              <a:ea typeface="宋体" charset="-122"/>
            </a:endParaRPr>
          </a:p>
        </p:txBody>
      </p:sp>
    </p:spTree>
    <p:extLst>
      <p:ext uri="{BB962C8B-B14F-4D97-AF65-F5344CB8AC3E}">
        <p14:creationId xmlns:p14="http://schemas.microsoft.com/office/powerpoint/2010/main" val="245754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3E957B-F23F-4D43-ACC8-ECAFD043F517}" type="datetimeFigureOut">
              <a:rPr lang="en-US" smtClean="0"/>
              <a:t>7/7/20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4DB2D-BD0D-44F0-960C-51E7664D9C01}" type="slidenum">
              <a:rPr lang="en-US" smtClean="0"/>
              <a:t>‹#›</a:t>
            </a:fld>
            <a:endParaRPr lang="en-US"/>
          </a:p>
        </p:txBody>
      </p:sp>
    </p:spTree>
    <p:extLst>
      <p:ext uri="{BB962C8B-B14F-4D97-AF65-F5344CB8AC3E}">
        <p14:creationId xmlns:p14="http://schemas.microsoft.com/office/powerpoint/2010/main" val="3087809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3E957B-F23F-4D43-ACC8-ECAFD043F517}" type="datetimeFigureOut">
              <a:rPr lang="en-US" smtClean="0"/>
              <a:t>7/7/20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4DB2D-BD0D-44F0-960C-51E7664D9C01}" type="slidenum">
              <a:rPr lang="en-US" smtClean="0"/>
              <a:t>‹#›</a:t>
            </a:fld>
            <a:endParaRPr lang="en-US"/>
          </a:p>
        </p:txBody>
      </p:sp>
    </p:spTree>
    <p:extLst>
      <p:ext uri="{BB962C8B-B14F-4D97-AF65-F5344CB8AC3E}">
        <p14:creationId xmlns:p14="http://schemas.microsoft.com/office/powerpoint/2010/main" val="2034578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3E957B-F23F-4D43-ACC8-ECAFD043F517}" type="datetimeFigureOut">
              <a:rPr lang="en-US" smtClean="0"/>
              <a:t>7/7/20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4DB2D-BD0D-44F0-960C-51E7664D9C01}" type="slidenum">
              <a:rPr lang="en-US" smtClean="0"/>
              <a:t>‹#›</a:t>
            </a:fld>
            <a:endParaRPr lang="en-US"/>
          </a:p>
        </p:txBody>
      </p:sp>
    </p:spTree>
    <p:extLst>
      <p:ext uri="{BB962C8B-B14F-4D97-AF65-F5344CB8AC3E}">
        <p14:creationId xmlns:p14="http://schemas.microsoft.com/office/powerpoint/2010/main" val="3129981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3E957B-F23F-4D43-ACC8-ECAFD043F517}" type="datetimeFigureOut">
              <a:rPr lang="en-US" smtClean="0"/>
              <a:t>7/7/20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F4DB2D-BD0D-44F0-960C-51E7664D9C01}" type="slidenum">
              <a:rPr lang="en-US" smtClean="0"/>
              <a:t>‹#›</a:t>
            </a:fld>
            <a:endParaRPr lang="en-US"/>
          </a:p>
        </p:txBody>
      </p:sp>
    </p:spTree>
    <p:extLst>
      <p:ext uri="{BB962C8B-B14F-4D97-AF65-F5344CB8AC3E}">
        <p14:creationId xmlns:p14="http://schemas.microsoft.com/office/powerpoint/2010/main" val="1519914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3E957B-F23F-4D43-ACC8-ECAFD043F517}" type="datetimeFigureOut">
              <a:rPr lang="en-US" smtClean="0"/>
              <a:t>7/7/20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F4DB2D-BD0D-44F0-960C-51E7664D9C01}" type="slidenum">
              <a:rPr lang="en-US" smtClean="0"/>
              <a:t>‹#›</a:t>
            </a:fld>
            <a:endParaRPr lang="en-US"/>
          </a:p>
        </p:txBody>
      </p:sp>
    </p:spTree>
    <p:extLst>
      <p:ext uri="{BB962C8B-B14F-4D97-AF65-F5344CB8AC3E}">
        <p14:creationId xmlns:p14="http://schemas.microsoft.com/office/powerpoint/2010/main" val="444413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3E957B-F23F-4D43-ACC8-ECAFD043F517}" type="datetimeFigureOut">
              <a:rPr lang="en-US" smtClean="0"/>
              <a:t>7/7/20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F4DB2D-BD0D-44F0-960C-51E7664D9C01}" type="slidenum">
              <a:rPr lang="en-US" smtClean="0"/>
              <a:t>‹#›</a:t>
            </a:fld>
            <a:endParaRPr lang="en-US"/>
          </a:p>
        </p:txBody>
      </p:sp>
    </p:spTree>
    <p:extLst>
      <p:ext uri="{BB962C8B-B14F-4D97-AF65-F5344CB8AC3E}">
        <p14:creationId xmlns:p14="http://schemas.microsoft.com/office/powerpoint/2010/main" val="156267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3E957B-F23F-4D43-ACC8-ECAFD043F517}" type="datetimeFigureOut">
              <a:rPr lang="en-US" smtClean="0"/>
              <a:t>7/7/20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4DB2D-BD0D-44F0-960C-51E7664D9C01}" type="slidenum">
              <a:rPr lang="en-US" smtClean="0"/>
              <a:t>‹#›</a:t>
            </a:fld>
            <a:endParaRPr lang="en-US"/>
          </a:p>
        </p:txBody>
      </p:sp>
    </p:spTree>
    <p:extLst>
      <p:ext uri="{BB962C8B-B14F-4D97-AF65-F5344CB8AC3E}">
        <p14:creationId xmlns:p14="http://schemas.microsoft.com/office/powerpoint/2010/main" val="634543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3E957B-F23F-4D43-ACC8-ECAFD043F517}" type="datetimeFigureOut">
              <a:rPr lang="en-US" smtClean="0"/>
              <a:t>7/7/20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4DB2D-BD0D-44F0-960C-51E7664D9C01}" type="slidenum">
              <a:rPr lang="en-US" smtClean="0"/>
              <a:t>‹#›</a:t>
            </a:fld>
            <a:endParaRPr lang="en-US"/>
          </a:p>
        </p:txBody>
      </p:sp>
    </p:spTree>
    <p:extLst>
      <p:ext uri="{BB962C8B-B14F-4D97-AF65-F5344CB8AC3E}">
        <p14:creationId xmlns:p14="http://schemas.microsoft.com/office/powerpoint/2010/main" val="4121518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E957B-F23F-4D43-ACC8-ECAFD043F517}" type="datetimeFigureOut">
              <a:rPr lang="en-US" smtClean="0"/>
              <a:t>7/7/20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4DB2D-BD0D-44F0-960C-51E7664D9C01}" type="slidenum">
              <a:rPr lang="en-US" smtClean="0"/>
              <a:t>‹#›</a:t>
            </a:fld>
            <a:endParaRPr lang="en-US"/>
          </a:p>
        </p:txBody>
      </p:sp>
    </p:spTree>
    <p:extLst>
      <p:ext uri="{BB962C8B-B14F-4D97-AF65-F5344CB8AC3E}">
        <p14:creationId xmlns:p14="http://schemas.microsoft.com/office/powerpoint/2010/main" val="2317320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mYF2_FBCvXw"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71" y="270922"/>
            <a:ext cx="10515600" cy="1325563"/>
          </a:xfrm>
        </p:spPr>
        <p:txBody>
          <a:bodyPr>
            <a:normAutofit fontScale="90000"/>
          </a:bodyPr>
          <a:lstStyle/>
          <a:p>
            <a:r>
              <a:rPr lang="en-US" b="1" u="sng" dirty="0">
                <a:solidFill>
                  <a:srgbClr val="FF0000"/>
                </a:solidFill>
              </a:rPr>
              <a:t>Agenda</a:t>
            </a:r>
            <a:br>
              <a:rPr lang="en-US" b="1" dirty="0">
                <a:solidFill>
                  <a:srgbClr val="FF0000"/>
                </a:solidFill>
              </a:rPr>
            </a:br>
            <a:br>
              <a:rPr lang="en-US" b="1" dirty="0">
                <a:solidFill>
                  <a:srgbClr val="FF0000"/>
                </a:solidFill>
              </a:rPr>
            </a:br>
            <a:endParaRPr lang="en-US" b="1" dirty="0">
              <a:solidFill>
                <a:srgbClr val="FF0000"/>
              </a:solidFill>
            </a:endParaRPr>
          </a:p>
        </p:txBody>
      </p:sp>
      <p:sp>
        <p:nvSpPr>
          <p:cNvPr id="5" name="Content Placeholder 2"/>
          <p:cNvSpPr txBox="1">
            <a:spLocks/>
          </p:cNvSpPr>
          <p:nvPr/>
        </p:nvSpPr>
        <p:spPr>
          <a:xfrm>
            <a:off x="203507" y="1141267"/>
            <a:ext cx="12333397" cy="55927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20000"/>
              </a:lnSpc>
              <a:buFont typeface="+mj-lt"/>
              <a:buAutoNum type="arabicPeriod"/>
            </a:pPr>
            <a:r>
              <a:rPr lang="en-US" sz="3200" dirty="0" err="1"/>
              <a:t>Misc</a:t>
            </a:r>
            <a:r>
              <a:rPr lang="en-US" sz="3200" dirty="0"/>
              <a:t> Housekeeping</a:t>
            </a:r>
          </a:p>
          <a:p>
            <a:pPr marL="514350" indent="-514350">
              <a:lnSpc>
                <a:spcPct val="120000"/>
              </a:lnSpc>
              <a:buFont typeface="+mj-lt"/>
              <a:buAutoNum type="arabicPeriod"/>
            </a:pPr>
            <a:r>
              <a:rPr lang="en-US" sz="3200" dirty="0"/>
              <a:t>News Talks</a:t>
            </a:r>
          </a:p>
          <a:p>
            <a:pPr marL="514350" indent="-514350">
              <a:lnSpc>
                <a:spcPct val="120000"/>
              </a:lnSpc>
              <a:buFont typeface="+mj-lt"/>
              <a:buAutoNum type="arabicPeriod"/>
            </a:pPr>
            <a:r>
              <a:rPr lang="en-US" sz="3200" dirty="0"/>
              <a:t>Better World Books – in your groups</a:t>
            </a:r>
          </a:p>
          <a:p>
            <a:pPr marL="514350" indent="-514350">
              <a:lnSpc>
                <a:spcPct val="120000"/>
              </a:lnSpc>
              <a:buFont typeface="+mj-lt"/>
              <a:buAutoNum type="arabicPeriod"/>
            </a:pPr>
            <a:r>
              <a:rPr lang="en-US" sz="3200" dirty="0"/>
              <a:t>External Analysis</a:t>
            </a:r>
          </a:p>
          <a:p>
            <a:pPr marL="514350" indent="-514350">
              <a:lnSpc>
                <a:spcPct val="120000"/>
              </a:lnSpc>
              <a:buFont typeface="+mj-lt"/>
              <a:buAutoNum type="arabicPeriod"/>
            </a:pPr>
            <a:r>
              <a:rPr lang="en-US" sz="3200" dirty="0"/>
              <a:t>Ice Fili – in your groups</a:t>
            </a:r>
            <a:endParaRPr lang="en-US" sz="2800" dirty="0"/>
          </a:p>
          <a:p>
            <a:pPr lvl="1"/>
            <a:endParaRPr lang="en-US" sz="2800" dirty="0"/>
          </a:p>
          <a:p>
            <a:pPr marL="0" indent="0">
              <a:buNone/>
            </a:pPr>
            <a:endParaRPr lang="en-US" dirty="0"/>
          </a:p>
          <a:p>
            <a:pPr marL="0" indent="0">
              <a:buNone/>
              <a:defRPr/>
            </a:pPr>
            <a:endParaRPr lang="en-US" dirty="0"/>
          </a:p>
        </p:txBody>
      </p:sp>
    </p:spTree>
    <p:extLst>
      <p:ext uri="{BB962C8B-B14F-4D97-AF65-F5344CB8AC3E}">
        <p14:creationId xmlns:p14="http://schemas.microsoft.com/office/powerpoint/2010/main" val="169139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73703" y="1016429"/>
            <a:ext cx="10956851" cy="4038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000" b="1" dirty="0">
              <a:solidFill>
                <a:srgbClr val="FF0000"/>
              </a:solidFill>
            </a:endParaRPr>
          </a:p>
          <a:p>
            <a:pPr marL="457200" lvl="1" indent="0" algn="ctr">
              <a:buNone/>
            </a:pPr>
            <a:r>
              <a:rPr lang="en-US" sz="4000" dirty="0"/>
              <a:t>What’s the Difference Between </a:t>
            </a:r>
          </a:p>
          <a:p>
            <a:pPr marL="457200" lvl="1" indent="0" algn="ctr">
              <a:buNone/>
            </a:pPr>
            <a:r>
              <a:rPr lang="en-US" sz="4000" dirty="0"/>
              <a:t>a “</a:t>
            </a:r>
            <a:r>
              <a:rPr lang="en-US" sz="4000" dirty="0">
                <a:solidFill>
                  <a:srgbClr val="FF0000"/>
                </a:solidFill>
              </a:rPr>
              <a:t>Product-Oriented”</a:t>
            </a:r>
            <a:r>
              <a:rPr lang="en-US" sz="4000" dirty="0"/>
              <a:t> Vision Statement </a:t>
            </a:r>
          </a:p>
          <a:p>
            <a:pPr marL="457200" lvl="1" indent="0" algn="ctr">
              <a:buNone/>
            </a:pPr>
            <a:r>
              <a:rPr lang="en-US" sz="4000" dirty="0"/>
              <a:t>and a </a:t>
            </a:r>
          </a:p>
          <a:p>
            <a:pPr marL="457200" lvl="1" indent="0" algn="ctr">
              <a:buNone/>
            </a:pPr>
            <a:r>
              <a:rPr lang="en-US" sz="4000" dirty="0">
                <a:solidFill>
                  <a:srgbClr val="FF0000"/>
                </a:solidFill>
              </a:rPr>
              <a:t>“Customer-Oriented” </a:t>
            </a:r>
            <a:r>
              <a:rPr lang="en-US" sz="4000" dirty="0"/>
              <a:t>Vision Statement?</a:t>
            </a:r>
          </a:p>
          <a:p>
            <a:pPr>
              <a:defRPr/>
            </a:pPr>
            <a:endParaRPr lang="en-US" sz="2000" dirty="0"/>
          </a:p>
          <a:p>
            <a:pPr>
              <a:defRPr/>
            </a:pP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554" y="6097772"/>
            <a:ext cx="766762" cy="760228"/>
          </a:xfrm>
          <a:prstGeom prst="rect">
            <a:avLst/>
          </a:prstGeom>
        </p:spPr>
      </p:pic>
    </p:spTree>
    <p:extLst>
      <p:ext uri="{BB962C8B-B14F-4D97-AF65-F5344CB8AC3E}">
        <p14:creationId xmlns:p14="http://schemas.microsoft.com/office/powerpoint/2010/main" val="226131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75438" y="1003023"/>
            <a:ext cx="10956851" cy="4038600"/>
          </a:xfrm>
        </p:spPr>
        <p:txBody>
          <a:bodyPr>
            <a:normAutofit/>
          </a:bodyPr>
          <a:lstStyle/>
          <a:p>
            <a:pPr marL="914400" lvl="2" indent="0">
              <a:buNone/>
            </a:pPr>
            <a:endParaRPr lang="en-US" i="1" dirty="0"/>
          </a:p>
          <a:p>
            <a:pPr marL="0" indent="0">
              <a:buNone/>
            </a:pPr>
            <a:endParaRPr lang="en-US" dirty="0"/>
          </a:p>
          <a:p>
            <a:pPr>
              <a:spcBef>
                <a:spcPts val="672"/>
              </a:spcBef>
              <a:defRPr/>
            </a:pPr>
            <a:r>
              <a:rPr lang="en-US" dirty="0"/>
              <a:t>Product-oriented vision statements are not very </a:t>
            </a:r>
            <a:r>
              <a:rPr lang="en-US" dirty="0">
                <a:solidFill>
                  <a:srgbClr val="FF0000"/>
                </a:solidFill>
              </a:rPr>
              <a:t>flexible</a:t>
            </a:r>
            <a:r>
              <a:rPr lang="en-US" dirty="0"/>
              <a:t>.</a:t>
            </a:r>
          </a:p>
          <a:p>
            <a:pPr marL="0" indent="0">
              <a:spcBef>
                <a:spcPts val="672"/>
              </a:spcBef>
              <a:buNone/>
              <a:defRPr/>
            </a:pPr>
            <a:endParaRPr lang="en-US" dirty="0"/>
          </a:p>
          <a:p>
            <a:pPr>
              <a:spcBef>
                <a:spcPts val="672"/>
              </a:spcBef>
              <a:defRPr/>
            </a:pPr>
            <a:r>
              <a:rPr lang="en-US" dirty="0"/>
              <a:t>Customer-oriented vision statements allow firms to adapt to changing environments.</a:t>
            </a:r>
          </a:p>
          <a:p>
            <a:pPr marL="0" indent="0">
              <a:spcBef>
                <a:spcPts val="576"/>
              </a:spcBef>
              <a:buNone/>
              <a:defRPr/>
            </a:pPr>
            <a:endParaRPr lang="en-US" sz="2000" dirty="0"/>
          </a:p>
          <a:p>
            <a:pPr>
              <a:spcBef>
                <a:spcPts val="672"/>
              </a:spcBef>
              <a:defRPr/>
            </a:pPr>
            <a:r>
              <a:rPr lang="en-US" dirty="0"/>
              <a:t>Strategic flexibility is a necessary condition to achieve competitive advantage.</a:t>
            </a:r>
          </a:p>
          <a:p>
            <a:pPr lvl="1"/>
            <a:endParaRPr lang="en-US" dirty="0"/>
          </a:p>
          <a:p>
            <a:pPr marL="0" indent="0">
              <a:buNone/>
            </a:pPr>
            <a:endParaRPr lang="en-US" dirty="0"/>
          </a:p>
          <a:p>
            <a:pPr marL="0" indent="0">
              <a:buNone/>
            </a:pPr>
            <a:endParaRPr lang="en-US" i="1" dirty="0"/>
          </a:p>
          <a:p>
            <a:pPr marL="914400" lvl="2" indent="0">
              <a:buNone/>
            </a:pPr>
            <a:endParaRPr lang="en-US" i="1" dirty="0"/>
          </a:p>
          <a:p>
            <a:pPr lvl="2"/>
            <a:endParaRPr lang="en-US" i="1" dirty="0"/>
          </a:p>
          <a:p>
            <a:pPr marL="0" indent="0">
              <a:buNone/>
            </a:pPr>
            <a:endParaRPr lang="en-US" b="1" dirty="0"/>
          </a:p>
          <a:p>
            <a:pPr lvl="1"/>
            <a:endParaRPr lang="en-US" i="1" dirty="0"/>
          </a:p>
          <a:p>
            <a:endParaRPr lang="en-US" dirty="0"/>
          </a:p>
          <a:p>
            <a:pPr lvl="1"/>
            <a:endParaRPr lang="en-US" sz="4000" dirty="0"/>
          </a:p>
          <a:p>
            <a:pPr>
              <a:defRPr/>
            </a:pPr>
            <a:endParaRPr sz="2000" dirty="0"/>
          </a:p>
          <a:p>
            <a:pPr>
              <a:defRPr/>
            </a:pPr>
            <a:endParaRPr dirty="0"/>
          </a:p>
        </p:txBody>
      </p:sp>
      <p:sp>
        <p:nvSpPr>
          <p:cNvPr id="3" name="Title 1"/>
          <p:cNvSpPr>
            <a:spLocks noGrp="1"/>
          </p:cNvSpPr>
          <p:nvPr>
            <p:ph type="title"/>
          </p:nvPr>
        </p:nvSpPr>
        <p:spPr>
          <a:xfrm>
            <a:off x="0" y="0"/>
            <a:ext cx="10515600" cy="1325563"/>
          </a:xfrm>
        </p:spPr>
        <p:txBody>
          <a:bodyPr/>
          <a:lstStyle/>
          <a:p>
            <a:r>
              <a:rPr lang="en-US" b="1" u="sng" dirty="0">
                <a:solidFill>
                  <a:srgbClr val="FF0000"/>
                </a:solidFill>
              </a:rPr>
              <a:t>Product-Oriented vs. Customer-Oriented Vision Statements?</a:t>
            </a:r>
          </a:p>
        </p:txBody>
      </p:sp>
      <p:sp>
        <p:nvSpPr>
          <p:cNvPr id="4" name="Rectangle 3"/>
          <p:cNvSpPr txBox="1">
            <a:spLocks noChangeArrowheads="1"/>
          </p:cNvSpPr>
          <p:nvPr/>
        </p:nvSpPr>
        <p:spPr>
          <a:xfrm>
            <a:off x="1396078" y="3948223"/>
            <a:ext cx="8001000" cy="426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554" y="6097772"/>
            <a:ext cx="766762" cy="760228"/>
          </a:xfrm>
          <a:prstGeom prst="rect">
            <a:avLst/>
          </a:prstGeom>
        </p:spPr>
      </p:pic>
    </p:spTree>
    <p:extLst>
      <p:ext uri="{BB962C8B-B14F-4D97-AF65-F5344CB8AC3E}">
        <p14:creationId xmlns:p14="http://schemas.microsoft.com/office/powerpoint/2010/main" val="423978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left)">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wipe(left)">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16959" y="662781"/>
            <a:ext cx="10956851" cy="4038600"/>
          </a:xfrm>
        </p:spPr>
        <p:txBody>
          <a:bodyPr>
            <a:normAutofit/>
          </a:bodyPr>
          <a:lstStyle/>
          <a:p>
            <a:pPr marL="914400" lvl="2" indent="0">
              <a:buNone/>
            </a:pPr>
            <a:endParaRPr lang="en-US" i="1" dirty="0"/>
          </a:p>
          <a:p>
            <a:pPr marL="0" indent="0">
              <a:spcBef>
                <a:spcPts val="672"/>
              </a:spcBef>
              <a:buNone/>
              <a:defRPr/>
            </a:pPr>
            <a:endParaRPr lang="en-US" dirty="0"/>
          </a:p>
          <a:p>
            <a:pPr marL="346075" indent="-346075">
              <a:spcBef>
                <a:spcPts val="672"/>
              </a:spcBef>
              <a:defRPr/>
            </a:pPr>
            <a:r>
              <a:rPr lang="en-US" dirty="0"/>
              <a:t>A product-oriented vision defines a business in terms of </a:t>
            </a:r>
            <a:r>
              <a:rPr lang="en-US" dirty="0">
                <a:highlight>
                  <a:srgbClr val="FFFF00"/>
                </a:highlight>
              </a:rPr>
              <a:t>a good or service</a:t>
            </a:r>
            <a:r>
              <a:rPr lang="en-US" dirty="0"/>
              <a:t>.</a:t>
            </a:r>
          </a:p>
          <a:p>
            <a:pPr marL="0" indent="0">
              <a:spcBef>
                <a:spcPts val="672"/>
              </a:spcBef>
              <a:buNone/>
              <a:defRPr/>
            </a:pPr>
            <a:endParaRPr lang="en-US" dirty="0"/>
          </a:p>
          <a:p>
            <a:pPr marL="346075" indent="-346075">
              <a:spcBef>
                <a:spcPts val="672"/>
              </a:spcBef>
              <a:defRPr/>
            </a:pPr>
            <a:r>
              <a:rPr lang="en-US" dirty="0"/>
              <a:t>Product-oriented visions tend to force managers to take a myopic view  of the business landscape.</a:t>
            </a:r>
          </a:p>
          <a:p>
            <a:pPr>
              <a:spcBef>
                <a:spcPts val="672"/>
              </a:spcBef>
              <a:defRPr/>
            </a:pPr>
            <a:endParaRPr lang="en-US" dirty="0"/>
          </a:p>
          <a:p>
            <a:pPr>
              <a:spcBef>
                <a:spcPts val="672"/>
              </a:spcBef>
              <a:defRPr/>
            </a:pPr>
            <a:endParaRPr lang="en-US" dirty="0"/>
          </a:p>
          <a:p>
            <a:pPr lvl="1"/>
            <a:endParaRPr lang="en-US" dirty="0"/>
          </a:p>
          <a:p>
            <a:pPr marL="0" indent="0">
              <a:buNone/>
            </a:pPr>
            <a:endParaRPr lang="en-US" dirty="0"/>
          </a:p>
          <a:p>
            <a:pPr marL="0" indent="0">
              <a:buNone/>
            </a:pPr>
            <a:endParaRPr lang="en-US" i="1" dirty="0"/>
          </a:p>
          <a:p>
            <a:pPr marL="914400" lvl="2" indent="0">
              <a:buNone/>
            </a:pPr>
            <a:endParaRPr lang="en-US" i="1" dirty="0"/>
          </a:p>
          <a:p>
            <a:pPr lvl="2"/>
            <a:endParaRPr lang="en-US" i="1" dirty="0"/>
          </a:p>
          <a:p>
            <a:pPr marL="0" indent="0">
              <a:buNone/>
            </a:pPr>
            <a:endParaRPr lang="en-US" b="1" dirty="0"/>
          </a:p>
          <a:p>
            <a:pPr lvl="1"/>
            <a:endParaRPr lang="en-US" i="1" dirty="0"/>
          </a:p>
          <a:p>
            <a:endParaRPr lang="en-US" dirty="0"/>
          </a:p>
          <a:p>
            <a:pPr lvl="1"/>
            <a:endParaRPr lang="en-US" sz="4000" dirty="0"/>
          </a:p>
          <a:p>
            <a:pPr>
              <a:defRPr/>
            </a:pPr>
            <a:endParaRPr sz="2000" dirty="0"/>
          </a:p>
          <a:p>
            <a:pPr>
              <a:defRPr/>
            </a:pPr>
            <a:endParaRPr dirty="0"/>
          </a:p>
        </p:txBody>
      </p:sp>
      <p:sp>
        <p:nvSpPr>
          <p:cNvPr id="3" name="Title 1"/>
          <p:cNvSpPr>
            <a:spLocks noGrp="1"/>
          </p:cNvSpPr>
          <p:nvPr>
            <p:ph type="title"/>
          </p:nvPr>
        </p:nvSpPr>
        <p:spPr>
          <a:xfrm>
            <a:off x="0" y="0"/>
            <a:ext cx="10515600" cy="1325563"/>
          </a:xfrm>
        </p:spPr>
        <p:txBody>
          <a:bodyPr/>
          <a:lstStyle/>
          <a:p>
            <a:r>
              <a:rPr lang="en-US" b="1" u="sng" dirty="0">
                <a:solidFill>
                  <a:srgbClr val="FF0000"/>
                </a:solidFill>
              </a:rPr>
              <a:t>Product-Oriented Vision Statements</a:t>
            </a:r>
          </a:p>
        </p:txBody>
      </p:sp>
      <p:sp>
        <p:nvSpPr>
          <p:cNvPr id="4" name="Rectangle 3"/>
          <p:cNvSpPr txBox="1">
            <a:spLocks noChangeArrowheads="1"/>
          </p:cNvSpPr>
          <p:nvPr/>
        </p:nvSpPr>
        <p:spPr>
          <a:xfrm>
            <a:off x="1396078" y="3948223"/>
            <a:ext cx="8001000" cy="426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554" y="6097772"/>
            <a:ext cx="766762" cy="760228"/>
          </a:xfrm>
          <a:prstGeom prst="rect">
            <a:avLst/>
          </a:prstGeom>
        </p:spPr>
      </p:pic>
    </p:spTree>
    <p:extLst>
      <p:ext uri="{BB962C8B-B14F-4D97-AF65-F5344CB8AC3E}">
        <p14:creationId xmlns:p14="http://schemas.microsoft.com/office/powerpoint/2010/main" val="328299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left)">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16959" y="662781"/>
            <a:ext cx="10956851" cy="4038600"/>
          </a:xfrm>
        </p:spPr>
        <p:txBody>
          <a:bodyPr>
            <a:normAutofit/>
          </a:bodyPr>
          <a:lstStyle/>
          <a:p>
            <a:pPr marL="914400" lvl="2" indent="0">
              <a:buNone/>
            </a:pPr>
            <a:endParaRPr lang="en-US" i="1" dirty="0"/>
          </a:p>
          <a:p>
            <a:pPr marL="0" indent="0">
              <a:spcBef>
                <a:spcPts val="672"/>
              </a:spcBef>
              <a:buNone/>
              <a:defRPr/>
            </a:pPr>
            <a:endParaRPr lang="en-US" dirty="0"/>
          </a:p>
          <a:p>
            <a:pPr>
              <a:spcBef>
                <a:spcPts val="672"/>
              </a:spcBef>
              <a:defRPr/>
            </a:pPr>
            <a:r>
              <a:rPr lang="en-US" dirty="0"/>
              <a:t>A customer-oriented vision defines a business in terms of providing </a:t>
            </a:r>
            <a:r>
              <a:rPr lang="en-US" dirty="0">
                <a:highlight>
                  <a:srgbClr val="FFFF00"/>
                </a:highlight>
              </a:rPr>
              <a:t>solutions to customer needs </a:t>
            </a:r>
            <a:r>
              <a:rPr lang="en-US" dirty="0"/>
              <a:t>and are more flexible.</a:t>
            </a:r>
            <a:endParaRPr lang="en-US" b="1" dirty="0"/>
          </a:p>
          <a:p>
            <a:pPr>
              <a:spcBef>
                <a:spcPts val="672"/>
              </a:spcBef>
              <a:defRPr/>
            </a:pPr>
            <a:endParaRPr lang="en-US" b="1" dirty="0"/>
          </a:p>
          <a:p>
            <a:pPr>
              <a:spcBef>
                <a:spcPts val="672"/>
              </a:spcBef>
              <a:defRPr/>
            </a:pPr>
            <a:r>
              <a:rPr lang="en-US" dirty="0"/>
              <a:t>Example: </a:t>
            </a:r>
            <a:r>
              <a:rPr lang="en-US" i="1" dirty="0"/>
              <a:t>We are in the business of providing solutions to professional communication needs.</a:t>
            </a:r>
            <a:endParaRPr lang="en-US" dirty="0"/>
          </a:p>
          <a:p>
            <a:pPr>
              <a:spcBef>
                <a:spcPts val="576"/>
              </a:spcBef>
              <a:defRPr/>
            </a:pPr>
            <a:endParaRPr lang="en-US" dirty="0"/>
          </a:p>
          <a:p>
            <a:pPr marL="0" indent="0">
              <a:spcBef>
                <a:spcPts val="672"/>
              </a:spcBef>
              <a:buNone/>
              <a:defRPr/>
            </a:pPr>
            <a:endParaRPr lang="en-US" dirty="0"/>
          </a:p>
          <a:p>
            <a:pPr>
              <a:spcBef>
                <a:spcPts val="672"/>
              </a:spcBef>
              <a:defRPr/>
            </a:pPr>
            <a:endParaRPr lang="en-US" dirty="0"/>
          </a:p>
          <a:p>
            <a:pPr>
              <a:spcBef>
                <a:spcPts val="672"/>
              </a:spcBef>
              <a:defRPr/>
            </a:pPr>
            <a:endParaRPr lang="en-US" dirty="0"/>
          </a:p>
          <a:p>
            <a:pPr marL="457200" lvl="1" indent="0">
              <a:buNone/>
            </a:pPr>
            <a:endParaRPr lang="en-US" dirty="0"/>
          </a:p>
          <a:p>
            <a:pPr marL="0" indent="0">
              <a:buNone/>
            </a:pPr>
            <a:endParaRPr lang="en-US" dirty="0"/>
          </a:p>
          <a:p>
            <a:pPr marL="0" indent="0">
              <a:buNone/>
            </a:pPr>
            <a:endParaRPr lang="en-US" i="1" dirty="0"/>
          </a:p>
          <a:p>
            <a:pPr marL="914400" lvl="2" indent="0">
              <a:buNone/>
            </a:pPr>
            <a:endParaRPr lang="en-US" i="1" dirty="0"/>
          </a:p>
          <a:p>
            <a:pPr lvl="2"/>
            <a:endParaRPr lang="en-US" i="1" dirty="0"/>
          </a:p>
          <a:p>
            <a:pPr marL="0" indent="0">
              <a:buNone/>
            </a:pPr>
            <a:endParaRPr lang="en-US" b="1" dirty="0"/>
          </a:p>
          <a:p>
            <a:pPr lvl="1"/>
            <a:endParaRPr lang="en-US" i="1" dirty="0"/>
          </a:p>
          <a:p>
            <a:endParaRPr lang="en-US" dirty="0"/>
          </a:p>
          <a:p>
            <a:pPr lvl="1"/>
            <a:endParaRPr lang="en-US" sz="4000" dirty="0"/>
          </a:p>
          <a:p>
            <a:pPr>
              <a:defRPr/>
            </a:pPr>
            <a:endParaRPr sz="2000" dirty="0"/>
          </a:p>
          <a:p>
            <a:pPr>
              <a:defRPr/>
            </a:pPr>
            <a:endParaRPr dirty="0"/>
          </a:p>
        </p:txBody>
      </p:sp>
      <p:sp>
        <p:nvSpPr>
          <p:cNvPr id="3" name="Title 1"/>
          <p:cNvSpPr>
            <a:spLocks noGrp="1"/>
          </p:cNvSpPr>
          <p:nvPr>
            <p:ph type="title"/>
          </p:nvPr>
        </p:nvSpPr>
        <p:spPr>
          <a:xfrm>
            <a:off x="0" y="0"/>
            <a:ext cx="10515600" cy="1325563"/>
          </a:xfrm>
        </p:spPr>
        <p:txBody>
          <a:bodyPr/>
          <a:lstStyle/>
          <a:p>
            <a:r>
              <a:rPr lang="en-US" b="1" u="sng" dirty="0">
                <a:solidFill>
                  <a:srgbClr val="FF0000"/>
                </a:solidFill>
              </a:rPr>
              <a:t>Customer-Oriented Vision Statements</a:t>
            </a:r>
          </a:p>
        </p:txBody>
      </p:sp>
      <p:sp>
        <p:nvSpPr>
          <p:cNvPr id="4" name="Rectangle 3"/>
          <p:cNvSpPr txBox="1">
            <a:spLocks noChangeArrowheads="1"/>
          </p:cNvSpPr>
          <p:nvPr/>
        </p:nvSpPr>
        <p:spPr>
          <a:xfrm>
            <a:off x="1396078" y="3948223"/>
            <a:ext cx="8001000" cy="426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554" y="6097772"/>
            <a:ext cx="766762" cy="760228"/>
          </a:xfrm>
          <a:prstGeom prst="rect">
            <a:avLst/>
          </a:prstGeom>
        </p:spPr>
      </p:pic>
    </p:spTree>
    <p:extLst>
      <p:ext uri="{BB962C8B-B14F-4D97-AF65-F5344CB8AC3E}">
        <p14:creationId xmlns:p14="http://schemas.microsoft.com/office/powerpoint/2010/main" val="407326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left)">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71" y="338240"/>
            <a:ext cx="10515600" cy="1325563"/>
          </a:xfrm>
        </p:spPr>
        <p:txBody>
          <a:bodyPr>
            <a:normAutofit fontScale="90000"/>
          </a:bodyPr>
          <a:lstStyle/>
          <a:p>
            <a:r>
              <a:rPr lang="en-US" b="1" u="sng" dirty="0">
                <a:solidFill>
                  <a:srgbClr val="FF0000"/>
                </a:solidFill>
              </a:rPr>
              <a:t>Better World Books -- Questions</a:t>
            </a:r>
            <a:br>
              <a:rPr lang="en-US" b="1" dirty="0">
                <a:solidFill>
                  <a:srgbClr val="FF0000"/>
                </a:solidFill>
              </a:rPr>
            </a:br>
            <a:br>
              <a:rPr lang="en-US" b="1" dirty="0">
                <a:solidFill>
                  <a:srgbClr val="FF0000"/>
                </a:solidFill>
              </a:rPr>
            </a:br>
            <a:endParaRPr lang="en-US" b="1"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554" y="6097772"/>
            <a:ext cx="766762" cy="760228"/>
          </a:xfrm>
          <a:prstGeom prst="rect">
            <a:avLst/>
          </a:prstGeom>
        </p:spPr>
      </p:pic>
      <p:sp>
        <p:nvSpPr>
          <p:cNvPr id="5" name="Content Placeholder 2"/>
          <p:cNvSpPr txBox="1">
            <a:spLocks/>
          </p:cNvSpPr>
          <p:nvPr/>
        </p:nvSpPr>
        <p:spPr>
          <a:xfrm>
            <a:off x="164449" y="1001021"/>
            <a:ext cx="11863102" cy="559272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3200" dirty="0"/>
              <a:t>What are their biggest problems? (besides digital/Amazon)</a:t>
            </a:r>
          </a:p>
          <a:p>
            <a:pPr marL="514350" indent="-514350">
              <a:buFont typeface="+mj-lt"/>
              <a:buAutoNum type="arabicPeriod"/>
            </a:pPr>
            <a:r>
              <a:rPr lang="en-US" sz="3200" dirty="0"/>
              <a:t>What are BWB’s resources and capabilities? </a:t>
            </a:r>
          </a:p>
          <a:p>
            <a:pPr lvl="1"/>
            <a:r>
              <a:rPr lang="en-US" sz="3200" dirty="0" err="1"/>
              <a:t>ie</a:t>
            </a:r>
            <a:r>
              <a:rPr lang="en-US" sz="3200" dirty="0"/>
              <a:t>, what core competencies do they have to help them compete in the used book industry?</a:t>
            </a:r>
          </a:p>
          <a:p>
            <a:pPr marL="514350" indent="-514350">
              <a:buFont typeface="+mj-lt"/>
              <a:buAutoNum type="arabicPeriod"/>
            </a:pPr>
            <a:r>
              <a:rPr lang="en-US" sz="3200" dirty="0"/>
              <a:t>Perform a SWOT</a:t>
            </a:r>
            <a:r>
              <a:rPr lang="en-US" sz="3200" dirty="0">
                <a:highlight>
                  <a:srgbClr val="FFFF00"/>
                </a:highlight>
              </a:rPr>
              <a:t>*</a:t>
            </a:r>
            <a:r>
              <a:rPr lang="en-US" sz="3200" dirty="0"/>
              <a:t> analysis for BWB</a:t>
            </a:r>
          </a:p>
          <a:p>
            <a:pPr marL="514350" indent="-514350">
              <a:buFont typeface="+mj-lt"/>
              <a:buAutoNum type="arabicPeriod"/>
            </a:pPr>
            <a:r>
              <a:rPr lang="en-US" sz="3200" dirty="0"/>
              <a:t>If you were a consultant for BWB, how would you recommend that they differentiate their product and services to create a competitive advantage?</a:t>
            </a:r>
          </a:p>
          <a:p>
            <a:pPr marL="514350" indent="-514350">
              <a:buFont typeface="+mj-lt"/>
              <a:buAutoNum type="arabicPeriod"/>
            </a:pPr>
            <a:endParaRPr lang="en-US" sz="3200" dirty="0"/>
          </a:p>
          <a:p>
            <a:pPr marL="514350" indent="-514350">
              <a:buFont typeface="+mj-lt"/>
              <a:buAutoNum type="arabicPeriod"/>
            </a:pPr>
            <a:endParaRPr lang="en-US" sz="3200" dirty="0"/>
          </a:p>
          <a:p>
            <a:pPr marL="0" indent="0">
              <a:buNone/>
            </a:pPr>
            <a:endParaRPr lang="en-US" sz="3200" dirty="0"/>
          </a:p>
          <a:p>
            <a:pPr marL="0" indent="0">
              <a:buNone/>
            </a:pPr>
            <a:r>
              <a:rPr lang="en-US" sz="3200" dirty="0">
                <a:highlight>
                  <a:srgbClr val="FFFF00"/>
                </a:highlight>
              </a:rPr>
              <a:t>* = we haven’t discussed the VRIO framework yet, so….</a:t>
            </a:r>
          </a:p>
          <a:p>
            <a:pPr marL="0" indent="0">
              <a:buNone/>
            </a:pPr>
            <a:endParaRPr lang="en-US" sz="3200" dirty="0"/>
          </a:p>
          <a:p>
            <a:pPr marL="0" indent="0">
              <a:buNone/>
              <a:defRPr/>
            </a:pPr>
            <a:endParaRPr lang="en-US" dirty="0"/>
          </a:p>
        </p:txBody>
      </p:sp>
    </p:spTree>
    <p:extLst>
      <p:ext uri="{BB962C8B-B14F-4D97-AF65-F5344CB8AC3E}">
        <p14:creationId xmlns:p14="http://schemas.microsoft.com/office/powerpoint/2010/main" val="223489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wipe(left)">
                                      <p:cBhvr>
                                        <p:cTn id="3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ot45065_ex0105.jpg"/>
          <p:cNvPicPr>
            <a:picLocks noChangeAspect="1"/>
          </p:cNvPicPr>
          <p:nvPr/>
        </p:nvPicPr>
        <p:blipFill>
          <a:blip r:embed="rId2" cstate="print"/>
          <a:stretch>
            <a:fillRect/>
          </a:stretch>
        </p:blipFill>
        <p:spPr>
          <a:xfrm>
            <a:off x="1722035" y="328247"/>
            <a:ext cx="8915400" cy="5956749"/>
          </a:xfrm>
          <a:prstGeom prst="rect">
            <a:avLst/>
          </a:prstGeom>
        </p:spPr>
      </p:pic>
      <p:sp>
        <p:nvSpPr>
          <p:cNvPr id="2" name="Oval 1"/>
          <p:cNvSpPr/>
          <p:nvPr/>
        </p:nvSpPr>
        <p:spPr>
          <a:xfrm>
            <a:off x="8476432" y="1548309"/>
            <a:ext cx="2344903" cy="14866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60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71" y="338240"/>
            <a:ext cx="10515600" cy="1325563"/>
          </a:xfrm>
        </p:spPr>
        <p:txBody>
          <a:bodyPr>
            <a:normAutofit fontScale="90000"/>
          </a:bodyPr>
          <a:lstStyle/>
          <a:p>
            <a:r>
              <a:rPr lang="en-US" b="1" u="sng" dirty="0">
                <a:solidFill>
                  <a:srgbClr val="FF0000"/>
                </a:solidFill>
              </a:rPr>
              <a:t>The Chapter – Analyzing External Forces</a:t>
            </a:r>
            <a:br>
              <a:rPr lang="en-US" b="1" dirty="0">
                <a:solidFill>
                  <a:srgbClr val="FF0000"/>
                </a:solidFill>
              </a:rPr>
            </a:br>
            <a:br>
              <a:rPr lang="en-US" b="1" dirty="0">
                <a:solidFill>
                  <a:srgbClr val="FF0000"/>
                </a:solidFill>
              </a:rPr>
            </a:br>
            <a:endParaRPr lang="en-US" b="1"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554" y="6097772"/>
            <a:ext cx="766762" cy="760228"/>
          </a:xfrm>
          <a:prstGeom prst="rect">
            <a:avLst/>
          </a:prstGeom>
        </p:spPr>
      </p:pic>
      <p:sp>
        <p:nvSpPr>
          <p:cNvPr id="5" name="Content Placeholder 2"/>
          <p:cNvSpPr txBox="1">
            <a:spLocks/>
          </p:cNvSpPr>
          <p:nvPr/>
        </p:nvSpPr>
        <p:spPr>
          <a:xfrm>
            <a:off x="396949" y="1246800"/>
            <a:ext cx="10956851" cy="4038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72"/>
              </a:spcBef>
              <a:defRPr/>
            </a:pPr>
            <a:r>
              <a:rPr lang="en-US" sz="3200" dirty="0"/>
              <a:t>The PESTEL Framework – </a:t>
            </a:r>
            <a:r>
              <a:rPr lang="en-US" sz="3200" dirty="0">
                <a:highlight>
                  <a:srgbClr val="FFFF00"/>
                </a:highlight>
              </a:rPr>
              <a:t>what does it measure?  </a:t>
            </a:r>
          </a:p>
          <a:p>
            <a:pPr>
              <a:spcBef>
                <a:spcPts val="672"/>
              </a:spcBef>
            </a:pPr>
            <a:r>
              <a:rPr lang="en-US" sz="3200" dirty="0"/>
              <a:t>Industry Structure and Firm Strategy: The Five Forces Model</a:t>
            </a:r>
          </a:p>
          <a:p>
            <a:pPr lvl="1">
              <a:spcBef>
                <a:spcPts val="672"/>
              </a:spcBef>
            </a:pPr>
            <a:r>
              <a:rPr lang="en-US" sz="2800" dirty="0">
                <a:highlight>
                  <a:srgbClr val="FFFF00"/>
                </a:highlight>
              </a:rPr>
              <a:t>What does it measure?</a:t>
            </a:r>
          </a:p>
          <a:p>
            <a:pPr>
              <a:lnSpc>
                <a:spcPct val="110000"/>
              </a:lnSpc>
              <a:spcBef>
                <a:spcPts val="672"/>
              </a:spcBef>
              <a:defRPr/>
            </a:pPr>
            <a:r>
              <a:rPr lang="en-US" sz="3200" dirty="0"/>
              <a:t>Explaining Performance Differences within the Same Industry: Strategic Groups </a:t>
            </a:r>
          </a:p>
          <a:p>
            <a:pPr marL="0" indent="0">
              <a:buNone/>
              <a:defRPr/>
            </a:pPr>
            <a:endParaRPr lang="en-US" dirty="0"/>
          </a:p>
        </p:txBody>
      </p:sp>
    </p:spTree>
    <p:extLst>
      <p:ext uri="{BB962C8B-B14F-4D97-AF65-F5344CB8AC3E}">
        <p14:creationId xmlns:p14="http://schemas.microsoft.com/office/powerpoint/2010/main" val="203026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676400" y="2041676"/>
            <a:ext cx="10515600" cy="1325563"/>
          </a:xfrm>
        </p:spPr>
        <p:txBody>
          <a:bodyPr/>
          <a:lstStyle/>
          <a:p>
            <a:r>
              <a:rPr lang="en-US" b="1" dirty="0">
                <a:solidFill>
                  <a:srgbClr val="FF0000"/>
                </a:solidFill>
              </a:rPr>
              <a:t>What is PESTEL and why is it important? </a:t>
            </a:r>
          </a:p>
        </p:txBody>
      </p:sp>
    </p:spTree>
    <p:extLst>
      <p:ext uri="{BB962C8B-B14F-4D97-AF65-F5344CB8AC3E}">
        <p14:creationId xmlns:p14="http://schemas.microsoft.com/office/powerpoint/2010/main" val="5639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10515600" cy="1325563"/>
          </a:xfrm>
        </p:spPr>
        <p:txBody>
          <a:bodyPr/>
          <a:lstStyle/>
          <a:p>
            <a:r>
              <a:rPr lang="en-US" b="1" u="sng" dirty="0">
                <a:solidFill>
                  <a:srgbClr val="FF0000"/>
                </a:solidFill>
              </a:rPr>
              <a:t>Quest for Competitive Advantage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554" y="6097772"/>
            <a:ext cx="766762" cy="760228"/>
          </a:xfrm>
          <a:prstGeom prst="rect">
            <a:avLst/>
          </a:prstGeom>
        </p:spPr>
      </p:pic>
      <p:pic>
        <p:nvPicPr>
          <p:cNvPr id="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4344" y="1213906"/>
            <a:ext cx="62484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a:xfrm>
            <a:off x="1480763" y="5638721"/>
            <a:ext cx="8915400" cy="701675"/>
          </a:xfrm>
          <a:prstGeom prst="rect">
            <a:avLst/>
          </a:prstGeom>
        </p:spPr>
        <p:txBody>
          <a:bodyPr/>
          <a:lstStyle>
            <a:lvl1pPr algn="l" rtl="0" eaLnBrk="0" fontAlgn="base" hangingPunct="0">
              <a:spcBef>
                <a:spcPct val="0"/>
              </a:spcBef>
              <a:spcAft>
                <a:spcPct val="0"/>
              </a:spcAft>
              <a:defRPr sz="3600" i="1">
                <a:solidFill>
                  <a:srgbClr val="0000FF"/>
                </a:solidFill>
                <a:latin typeface="+mj-lt"/>
                <a:ea typeface="ＭＳ Ｐゴシック" charset="-128"/>
                <a:cs typeface="ＭＳ Ｐゴシック" charset="-128"/>
              </a:defRPr>
            </a:lvl1pPr>
            <a:lvl2pPr algn="l" rtl="0" eaLnBrk="0" fontAlgn="base" hangingPunct="0">
              <a:spcBef>
                <a:spcPct val="0"/>
              </a:spcBef>
              <a:spcAft>
                <a:spcPct val="0"/>
              </a:spcAft>
              <a:defRPr sz="3600" i="1">
                <a:solidFill>
                  <a:srgbClr val="0000FF"/>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i="1">
                <a:solidFill>
                  <a:srgbClr val="0000FF"/>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i="1">
                <a:solidFill>
                  <a:srgbClr val="0000FF"/>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i="1">
                <a:solidFill>
                  <a:srgbClr val="0000FF"/>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600" i="1">
                <a:solidFill>
                  <a:srgbClr val="0000FF"/>
                </a:solidFill>
                <a:latin typeface="Arial" charset="0"/>
              </a:defRPr>
            </a:lvl6pPr>
            <a:lvl7pPr marL="914400" algn="l" rtl="0" eaLnBrk="0" fontAlgn="base" hangingPunct="0">
              <a:spcBef>
                <a:spcPct val="0"/>
              </a:spcBef>
              <a:spcAft>
                <a:spcPct val="0"/>
              </a:spcAft>
              <a:defRPr sz="3600" i="1">
                <a:solidFill>
                  <a:srgbClr val="0000FF"/>
                </a:solidFill>
                <a:latin typeface="Arial" charset="0"/>
              </a:defRPr>
            </a:lvl7pPr>
            <a:lvl8pPr marL="1371600" algn="l" rtl="0" eaLnBrk="0" fontAlgn="base" hangingPunct="0">
              <a:spcBef>
                <a:spcPct val="0"/>
              </a:spcBef>
              <a:spcAft>
                <a:spcPct val="0"/>
              </a:spcAft>
              <a:defRPr sz="3600" i="1">
                <a:solidFill>
                  <a:srgbClr val="0000FF"/>
                </a:solidFill>
                <a:latin typeface="Arial" charset="0"/>
              </a:defRPr>
            </a:lvl8pPr>
            <a:lvl9pPr marL="1828800" algn="l" rtl="0" eaLnBrk="0" fontAlgn="base" hangingPunct="0">
              <a:spcBef>
                <a:spcPct val="0"/>
              </a:spcBef>
              <a:spcAft>
                <a:spcPct val="0"/>
              </a:spcAft>
              <a:defRPr sz="3600" i="1">
                <a:solidFill>
                  <a:srgbClr val="0000FF"/>
                </a:solidFill>
                <a:latin typeface="Arial" charset="0"/>
              </a:defRPr>
            </a:lvl9pPr>
          </a:lstStyle>
          <a:p>
            <a:pPr>
              <a:defRPr/>
            </a:pPr>
            <a:r>
              <a:rPr lang="en-US" altLang="en-US" sz="2800" b="1" i="0" u="sng" kern="0" dirty="0">
                <a:solidFill>
                  <a:srgbClr val="FF0000"/>
                </a:solidFill>
                <a:ea typeface="ＭＳ Ｐゴシック" panose="020B0600070205080204" pitchFamily="34" charset="-128"/>
              </a:rPr>
              <a:t>PESTEL:</a:t>
            </a:r>
            <a:r>
              <a:rPr lang="en-US" altLang="en-US" sz="2800" i="0" kern="0" dirty="0">
                <a:solidFill>
                  <a:srgbClr val="FF0000"/>
                </a:solidFill>
                <a:ea typeface="ＭＳ Ｐゴシック" panose="020B0600070205080204" pitchFamily="34" charset="-128"/>
              </a:rPr>
              <a:t>  Scan, monitor, and evaluate changes and trends in the firm’s </a:t>
            </a:r>
            <a:r>
              <a:rPr lang="en-US" altLang="en-US" sz="2800" i="0" kern="0" dirty="0">
                <a:solidFill>
                  <a:srgbClr val="FF0000"/>
                </a:solidFill>
                <a:highlight>
                  <a:srgbClr val="FFFF00"/>
                </a:highlight>
                <a:ea typeface="ＭＳ Ｐゴシック" panose="020B0600070205080204" pitchFamily="34" charset="-128"/>
              </a:rPr>
              <a:t>macro-environment</a:t>
            </a:r>
            <a:r>
              <a:rPr lang="en-US" altLang="en-US" sz="2800" i="0" kern="0" dirty="0">
                <a:solidFill>
                  <a:srgbClr val="FF0000"/>
                </a:solidFill>
                <a:ea typeface="ＭＳ Ｐゴシック" panose="020B0600070205080204" pitchFamily="34" charset="-128"/>
              </a:rPr>
              <a:t> to help determine strategy. </a:t>
            </a:r>
          </a:p>
        </p:txBody>
      </p:sp>
    </p:spTree>
    <p:extLst>
      <p:ext uri="{BB962C8B-B14F-4D97-AF65-F5344CB8AC3E}">
        <p14:creationId xmlns:p14="http://schemas.microsoft.com/office/powerpoint/2010/main" val="1950663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905000" y="1290085"/>
            <a:ext cx="8458200" cy="4724400"/>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lvl1pPr marL="342900" indent="-342900" algn="l" defTabSz="914400" rtl="0" eaLnBrk="1" latinLnBrk="0" hangingPunct="1">
              <a:spcBef>
                <a:spcPct val="20000"/>
              </a:spcBef>
              <a:buClr>
                <a:srgbClr val="B66136"/>
              </a:buClr>
              <a:buFont typeface="Wingdings" pitchFamily="2" charset="2"/>
              <a:buChar char="§"/>
              <a:defRPr sz="28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Clr>
                <a:srgbClr val="B66136"/>
              </a:buClr>
              <a:buFont typeface="Arial"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Clr>
                <a:srgbClr val="B66136"/>
              </a:buClr>
              <a:buFont typeface="Wingdings" pitchFamily="2" charset="2"/>
              <a:buChar char="ü"/>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Clr>
                <a:srgbClr val="B66136"/>
              </a:buClr>
              <a:buFont typeface="Wingdings" pitchFamily="2" charset="2"/>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Clr>
                <a:srgbClr val="B66136"/>
              </a:buClr>
              <a:buFont typeface="Arial"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 </a:t>
            </a:r>
          </a:p>
          <a:p>
            <a:pPr marL="0" indent="0" algn="ctr">
              <a:buNone/>
            </a:pPr>
            <a:endParaRPr lang="en-US" dirty="0"/>
          </a:p>
          <a:p>
            <a:pPr marL="0" indent="0">
              <a:buNone/>
            </a:pPr>
            <a:endParaRPr lang="en-US" sz="1000" dirty="0"/>
          </a:p>
        </p:txBody>
      </p:sp>
      <p:graphicFrame>
        <p:nvGraphicFramePr>
          <p:cNvPr id="13" name="Diagram 12"/>
          <p:cNvGraphicFramePr/>
          <p:nvPr>
            <p:extLst>
              <p:ext uri="{D42A27DB-BD31-4B8C-83A1-F6EECF244321}">
                <p14:modId xmlns:p14="http://schemas.microsoft.com/office/powerpoint/2010/main" val="3691866752"/>
              </p:ext>
            </p:extLst>
          </p:nvPr>
        </p:nvGraphicFramePr>
        <p:xfrm>
          <a:off x="3886200" y="1366285"/>
          <a:ext cx="6324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ounded Rectangle 13"/>
          <p:cNvSpPr/>
          <p:nvPr/>
        </p:nvSpPr>
        <p:spPr>
          <a:xfrm>
            <a:off x="1981200" y="1594885"/>
            <a:ext cx="1676400" cy="1143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800" dirty="0">
              <a:solidFill>
                <a:srgbClr val="010101"/>
              </a:solidFill>
              <a:latin typeface="Times New Roman" pitchFamily="18" charset="0"/>
              <a:cs typeface="Times New Roman" pitchFamily="18" charset="0"/>
            </a:endParaRPr>
          </a:p>
          <a:p>
            <a:pPr algn="ctr"/>
            <a:r>
              <a:rPr lang="en-US" sz="2800" dirty="0">
                <a:solidFill>
                  <a:srgbClr val="010101"/>
                </a:solidFill>
                <a:latin typeface="Times New Roman" pitchFamily="18" charset="0"/>
                <a:cs typeface="Times New Roman" pitchFamily="18" charset="0"/>
              </a:rPr>
              <a:t>MACRO</a:t>
            </a:r>
          </a:p>
          <a:p>
            <a:pPr algn="ctr"/>
            <a:endParaRPr lang="en-US" sz="2800" dirty="0">
              <a:solidFill>
                <a:srgbClr val="010101"/>
              </a:solidFill>
              <a:latin typeface="Times New Roman" pitchFamily="18" charset="0"/>
              <a:cs typeface="Times New Roman" pitchFamily="18" charset="0"/>
            </a:endParaRPr>
          </a:p>
        </p:txBody>
      </p:sp>
      <p:sp>
        <p:nvSpPr>
          <p:cNvPr id="16" name="Rounded Rectangle 15"/>
          <p:cNvSpPr/>
          <p:nvPr/>
        </p:nvSpPr>
        <p:spPr>
          <a:xfrm>
            <a:off x="1981200" y="4185685"/>
            <a:ext cx="1676400" cy="1143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solidFill>
                  <a:srgbClr val="010101"/>
                </a:solidFill>
                <a:latin typeface="Times New Roman" pitchFamily="18" charset="0"/>
                <a:cs typeface="Times New Roman" pitchFamily="18" charset="0"/>
              </a:rPr>
              <a:t>MICRO</a:t>
            </a:r>
          </a:p>
        </p:txBody>
      </p:sp>
      <p:sp>
        <p:nvSpPr>
          <p:cNvPr id="17" name="Down Arrow 16"/>
          <p:cNvSpPr/>
          <p:nvPr/>
        </p:nvSpPr>
        <p:spPr>
          <a:xfrm>
            <a:off x="2286000" y="2814085"/>
            <a:ext cx="1066800" cy="1295400"/>
          </a:xfrm>
          <a:prstGeom prst="downArrow">
            <a:avLst>
              <a:gd name="adj1" fmla="val 32266"/>
              <a:gd name="adj2" fmla="val 32266"/>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itle 1"/>
          <p:cNvSpPr>
            <a:spLocks noGrp="1"/>
          </p:cNvSpPr>
          <p:nvPr>
            <p:ph type="title"/>
          </p:nvPr>
        </p:nvSpPr>
        <p:spPr>
          <a:xfrm>
            <a:off x="0" y="-133107"/>
            <a:ext cx="10515600" cy="1325563"/>
          </a:xfrm>
        </p:spPr>
        <p:txBody>
          <a:bodyPr/>
          <a:lstStyle/>
          <a:p>
            <a:r>
              <a:rPr lang="en-US" b="1" u="sng" dirty="0">
                <a:solidFill>
                  <a:srgbClr val="FF0000"/>
                </a:solidFill>
              </a:rPr>
              <a:t>Why is PESTEL Important? </a:t>
            </a:r>
          </a:p>
        </p:txBody>
      </p:sp>
      <p:sp>
        <p:nvSpPr>
          <p:cNvPr id="2" name="Oval 1"/>
          <p:cNvSpPr/>
          <p:nvPr/>
        </p:nvSpPr>
        <p:spPr>
          <a:xfrm>
            <a:off x="3397169" y="1066791"/>
            <a:ext cx="4959752" cy="13426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260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71" y="270922"/>
            <a:ext cx="10515600" cy="1325563"/>
          </a:xfrm>
        </p:spPr>
        <p:txBody>
          <a:bodyPr>
            <a:normAutofit fontScale="90000"/>
          </a:bodyPr>
          <a:lstStyle/>
          <a:p>
            <a:r>
              <a:rPr lang="en-US" b="1" u="sng" dirty="0">
                <a:solidFill>
                  <a:srgbClr val="FF0000"/>
                </a:solidFill>
              </a:rPr>
              <a:t>Agenda</a:t>
            </a:r>
            <a:br>
              <a:rPr lang="en-US" b="1" dirty="0">
                <a:solidFill>
                  <a:srgbClr val="FF0000"/>
                </a:solidFill>
              </a:rPr>
            </a:br>
            <a:br>
              <a:rPr lang="en-US" b="1" dirty="0">
                <a:solidFill>
                  <a:srgbClr val="FF0000"/>
                </a:solidFill>
              </a:rPr>
            </a:br>
            <a:endParaRPr lang="en-US" b="1"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554" y="6097772"/>
            <a:ext cx="766762" cy="760228"/>
          </a:xfrm>
          <a:prstGeom prst="rect">
            <a:avLst/>
          </a:prstGeom>
        </p:spPr>
      </p:pic>
      <p:sp>
        <p:nvSpPr>
          <p:cNvPr id="5" name="Content Placeholder 2"/>
          <p:cNvSpPr txBox="1">
            <a:spLocks/>
          </p:cNvSpPr>
          <p:nvPr/>
        </p:nvSpPr>
        <p:spPr>
          <a:xfrm>
            <a:off x="0" y="414757"/>
            <a:ext cx="12333397" cy="559272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20000"/>
              </a:lnSpc>
              <a:buFont typeface="+mj-lt"/>
              <a:buAutoNum type="arabicPeriod"/>
            </a:pPr>
            <a:r>
              <a:rPr lang="en-US" sz="3200" dirty="0" err="1"/>
              <a:t>Misc</a:t>
            </a:r>
            <a:r>
              <a:rPr lang="en-US" sz="3200" dirty="0"/>
              <a:t> Housekeeping:</a:t>
            </a:r>
          </a:p>
          <a:p>
            <a:pPr lvl="1">
              <a:lnSpc>
                <a:spcPct val="120000"/>
              </a:lnSpc>
            </a:pPr>
            <a:r>
              <a:rPr lang="en-US" sz="2800" dirty="0"/>
              <a:t>Sign-ups: Good work.  Don’t forget to pick a specific company.</a:t>
            </a:r>
          </a:p>
          <a:p>
            <a:pPr lvl="1">
              <a:lnSpc>
                <a:spcPct val="120000"/>
              </a:lnSpc>
            </a:pPr>
            <a:r>
              <a:rPr lang="en-US" sz="2800" dirty="0"/>
              <a:t>Don’t forget to sign up for News Talks (22 so far)</a:t>
            </a:r>
          </a:p>
          <a:p>
            <a:pPr lvl="1">
              <a:lnSpc>
                <a:spcPct val="120000"/>
              </a:lnSpc>
            </a:pPr>
            <a:r>
              <a:rPr lang="en-US" sz="2800" dirty="0"/>
              <a:t>MUST buy/read the cases and the textbook. Your grade depends on it. </a:t>
            </a:r>
          </a:p>
          <a:p>
            <a:pPr lvl="1">
              <a:lnSpc>
                <a:spcPct val="120000"/>
              </a:lnSpc>
            </a:pPr>
            <a:r>
              <a:rPr lang="en-US" sz="2800" dirty="0"/>
              <a:t>Quiz grades made it apparent that many aren’t reading textbook or cases.</a:t>
            </a:r>
            <a:endParaRPr lang="en-US" sz="2400" dirty="0"/>
          </a:p>
          <a:p>
            <a:pPr lvl="1">
              <a:lnSpc>
                <a:spcPct val="120000"/>
              </a:lnSpc>
            </a:pPr>
            <a:r>
              <a:rPr lang="en-US" sz="2800" dirty="0"/>
              <a:t>Vision Statement Homework – many (not all) asynchronous lectures will have homework assignments in them.  Will need to watch them to see/hear it.</a:t>
            </a:r>
          </a:p>
          <a:p>
            <a:pPr lvl="1">
              <a:lnSpc>
                <a:spcPct val="120000"/>
              </a:lnSpc>
            </a:pPr>
            <a:r>
              <a:rPr lang="en-US" sz="2800" dirty="0"/>
              <a:t>Can only submit Class Convo videos on day we have an asynchronous class – by midnight – though by “midnight, China time” is fine too if you’re in inconvenient time zone</a:t>
            </a:r>
          </a:p>
          <a:p>
            <a:pPr marL="457200" lvl="1" indent="0">
              <a:buNone/>
            </a:pPr>
            <a:endParaRPr lang="en-US" sz="2800" dirty="0"/>
          </a:p>
          <a:p>
            <a:pPr lvl="1"/>
            <a:endParaRPr lang="en-US" sz="2800" dirty="0"/>
          </a:p>
          <a:p>
            <a:pPr marL="0" indent="0">
              <a:buNone/>
              <a:defRPr/>
            </a:pPr>
            <a:endParaRPr lang="en-US" dirty="0"/>
          </a:p>
        </p:txBody>
      </p:sp>
    </p:spTree>
    <p:extLst>
      <p:ext uri="{BB962C8B-B14F-4D97-AF65-F5344CB8AC3E}">
        <p14:creationId xmlns:p14="http://schemas.microsoft.com/office/powerpoint/2010/main" val="43623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4"/>
          <p:cNvSpPr txBox="1">
            <a:spLocks noChangeArrowheads="1"/>
          </p:cNvSpPr>
          <p:nvPr/>
        </p:nvSpPr>
        <p:spPr bwMode="auto">
          <a:xfrm>
            <a:off x="163032" y="221718"/>
            <a:ext cx="9559701" cy="584775"/>
          </a:xfrm>
          <a:prstGeom prst="rect">
            <a:avLst/>
          </a:prstGeom>
          <a:noFill/>
          <a:ln w="9525">
            <a:noFill/>
            <a:miter lim="800000"/>
            <a:headEnd/>
            <a:tailEnd/>
          </a:ln>
        </p:spPr>
        <p:txBody>
          <a:bodyPr wrap="square">
            <a:spAutoFit/>
          </a:bodyPr>
          <a:lstStyle/>
          <a:p>
            <a:r>
              <a:rPr lang="en-US" sz="2400" b="1" u="sng" dirty="0"/>
              <a:t> </a:t>
            </a:r>
            <a:r>
              <a:rPr lang="en-US" sz="3200" u="sng" dirty="0">
                <a:solidFill>
                  <a:srgbClr val="FF0000"/>
                </a:solidFill>
              </a:rPr>
              <a:t>The Firm Embedded in Its External Environment</a:t>
            </a:r>
            <a:endParaRPr lang="en-US" sz="3200" b="1" u="sng" dirty="0">
              <a:solidFill>
                <a:srgbClr val="FF0000"/>
              </a:solidFill>
              <a:cs typeface="Tahoma" pitchFamily="34" charset="0"/>
            </a:endParaRPr>
          </a:p>
        </p:txBody>
      </p:sp>
      <p:pic>
        <p:nvPicPr>
          <p:cNvPr id="22534" name="Picture 9"/>
          <p:cNvPicPr>
            <a:picLocks noChangeAspect="1" noChangeArrowheads="1"/>
          </p:cNvPicPr>
          <p:nvPr/>
        </p:nvPicPr>
        <p:blipFill>
          <a:blip r:embed="rId3" cstate="print"/>
          <a:srcRect/>
          <a:stretch>
            <a:fillRect/>
          </a:stretch>
        </p:blipFill>
        <p:spPr bwMode="auto">
          <a:xfrm>
            <a:off x="2346326" y="1681745"/>
            <a:ext cx="7224713" cy="4748213"/>
          </a:xfrm>
          <a:prstGeom prst="rect">
            <a:avLst/>
          </a:prstGeom>
          <a:noFill/>
          <a:ln w="9525">
            <a:noFill/>
            <a:miter lim="800000"/>
            <a:headEnd/>
            <a:tailEnd/>
          </a:ln>
        </p:spPr>
      </p:pic>
    </p:spTree>
    <p:extLst>
      <p:ext uri="{BB962C8B-B14F-4D97-AF65-F5344CB8AC3E}">
        <p14:creationId xmlns:p14="http://schemas.microsoft.com/office/powerpoint/2010/main" val="3339856390"/>
      </p:ext>
    </p:extLst>
  </p:cSld>
  <p:clrMapOvr>
    <a:masterClrMapping/>
  </p:clrMapOvr>
  <p:transition spd="slow">
    <p:wheel spokes="1"/>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973" y="170714"/>
            <a:ext cx="8077200" cy="584200"/>
          </a:xfrm>
        </p:spPr>
        <p:txBody>
          <a:bodyPr>
            <a:normAutofit fontScale="90000"/>
          </a:bodyPr>
          <a:lstStyle/>
          <a:p>
            <a:pPr>
              <a:defRPr/>
            </a:pPr>
            <a:r>
              <a:rPr u="sng" dirty="0">
                <a:solidFill>
                  <a:srgbClr val="FF0000"/>
                </a:solidFill>
              </a:rPr>
              <a:t>PESTEL Framework</a:t>
            </a:r>
          </a:p>
        </p:txBody>
      </p:sp>
      <p:sp>
        <p:nvSpPr>
          <p:cNvPr id="3" name="Content Placeholder 2"/>
          <p:cNvSpPr>
            <a:spLocks noGrp="1"/>
          </p:cNvSpPr>
          <p:nvPr>
            <p:ph sz="half" idx="1"/>
          </p:nvPr>
        </p:nvSpPr>
        <p:spPr>
          <a:xfrm>
            <a:off x="676042" y="994648"/>
            <a:ext cx="4421678" cy="4038600"/>
          </a:xfrm>
        </p:spPr>
        <p:txBody>
          <a:bodyPr>
            <a:normAutofit fontScale="25000" lnSpcReduction="20000"/>
          </a:bodyPr>
          <a:lstStyle/>
          <a:p>
            <a:pPr>
              <a:lnSpc>
                <a:spcPct val="120000"/>
              </a:lnSpc>
              <a:defRPr/>
            </a:pPr>
            <a:r>
              <a:rPr sz="8800" u="sng" dirty="0"/>
              <a:t>Political</a:t>
            </a:r>
            <a:r>
              <a:rPr lang="en-US" sz="8800" dirty="0"/>
              <a:t> – </a:t>
            </a:r>
            <a:r>
              <a:rPr lang="en-US" sz="8800" dirty="0">
                <a:solidFill>
                  <a:srgbClr val="FF0000"/>
                </a:solidFill>
              </a:rPr>
              <a:t>Swiss Bank account/UBS 2009.  Dem vs. Rep?</a:t>
            </a:r>
            <a:endParaRPr sz="8800" dirty="0">
              <a:solidFill>
                <a:srgbClr val="FF0000"/>
              </a:solidFill>
            </a:endParaRPr>
          </a:p>
          <a:p>
            <a:pPr lvl="1">
              <a:defRPr/>
            </a:pPr>
            <a:r>
              <a:rPr sz="8800" dirty="0" err="1"/>
              <a:t>Gov’t</a:t>
            </a:r>
            <a:r>
              <a:rPr sz="8800" dirty="0"/>
              <a:t> pressures</a:t>
            </a:r>
          </a:p>
          <a:p>
            <a:pPr lvl="1">
              <a:defRPr/>
            </a:pPr>
            <a:r>
              <a:rPr sz="8800" dirty="0"/>
              <a:t>Subsidies &amp; incentives</a:t>
            </a:r>
          </a:p>
          <a:p>
            <a:pPr lvl="1">
              <a:defRPr/>
            </a:pPr>
            <a:r>
              <a:rPr sz="8800" dirty="0"/>
              <a:t>Differences in countries, states, </a:t>
            </a:r>
            <a:r>
              <a:rPr lang="en-US" sz="8800" dirty="0"/>
              <a:t>c</a:t>
            </a:r>
            <a:r>
              <a:rPr sz="8800" dirty="0"/>
              <a:t>ountries &amp; regions</a:t>
            </a:r>
          </a:p>
          <a:p>
            <a:pPr>
              <a:lnSpc>
                <a:spcPct val="120000"/>
              </a:lnSpc>
              <a:defRPr/>
            </a:pPr>
            <a:r>
              <a:rPr sz="8800" u="sng" dirty="0"/>
              <a:t>Economic</a:t>
            </a:r>
            <a:r>
              <a:rPr lang="en-US" sz="8800" dirty="0"/>
              <a:t> – </a:t>
            </a:r>
            <a:r>
              <a:rPr lang="en-US" sz="8800" dirty="0">
                <a:solidFill>
                  <a:srgbClr val="FF0000"/>
                </a:solidFill>
              </a:rPr>
              <a:t>2008 Housing Bubble Burst.</a:t>
            </a:r>
            <a:endParaRPr sz="8800" dirty="0">
              <a:solidFill>
                <a:srgbClr val="FF0000"/>
              </a:solidFill>
            </a:endParaRPr>
          </a:p>
          <a:p>
            <a:pPr lvl="1">
              <a:defRPr/>
            </a:pPr>
            <a:r>
              <a:rPr sz="8800" dirty="0"/>
              <a:t>Growth rates</a:t>
            </a:r>
          </a:p>
          <a:p>
            <a:pPr lvl="1">
              <a:defRPr/>
            </a:pPr>
            <a:r>
              <a:rPr sz="8800" dirty="0"/>
              <a:t>Interest rates</a:t>
            </a:r>
          </a:p>
          <a:p>
            <a:pPr lvl="1">
              <a:defRPr/>
            </a:pPr>
            <a:r>
              <a:rPr sz="8800" dirty="0"/>
              <a:t>Employment levels</a:t>
            </a:r>
          </a:p>
          <a:p>
            <a:pPr lvl="1">
              <a:defRPr/>
            </a:pPr>
            <a:r>
              <a:rPr sz="8800" dirty="0"/>
              <a:t>Currency exchange</a:t>
            </a:r>
          </a:p>
          <a:p>
            <a:pPr>
              <a:lnSpc>
                <a:spcPct val="120000"/>
              </a:lnSpc>
              <a:defRPr/>
            </a:pPr>
            <a:r>
              <a:rPr sz="8800" u="sng" dirty="0"/>
              <a:t>Sociocultural</a:t>
            </a:r>
            <a:r>
              <a:rPr lang="en-US" sz="8800" u="sng" dirty="0"/>
              <a:t> </a:t>
            </a:r>
            <a:r>
              <a:rPr lang="en-US" sz="8800" dirty="0"/>
              <a:t>– </a:t>
            </a:r>
            <a:r>
              <a:rPr lang="en-US" sz="8800" dirty="0">
                <a:solidFill>
                  <a:srgbClr val="FF0000"/>
                </a:solidFill>
              </a:rPr>
              <a:t>Health-conscious. Coke/Honest Tea </a:t>
            </a:r>
            <a:endParaRPr sz="8800" u="sng" dirty="0"/>
          </a:p>
          <a:p>
            <a:pPr lvl="1">
              <a:defRPr/>
            </a:pPr>
            <a:r>
              <a:rPr sz="8800" dirty="0"/>
              <a:t>Norms, culture, values</a:t>
            </a:r>
          </a:p>
          <a:p>
            <a:pPr lvl="1">
              <a:defRPr/>
            </a:pPr>
            <a:r>
              <a:rPr sz="8800" dirty="0"/>
              <a:t>Demographics</a:t>
            </a:r>
          </a:p>
          <a:p>
            <a:pPr lvl="1">
              <a:defRPr/>
            </a:pPr>
            <a:r>
              <a:rPr sz="8800" dirty="0"/>
              <a:t>Lifestyle changes</a:t>
            </a:r>
          </a:p>
          <a:p>
            <a:pPr>
              <a:defRPr/>
            </a:pPr>
            <a:endParaRPr sz="2000" dirty="0"/>
          </a:p>
          <a:p>
            <a:pPr>
              <a:defRPr/>
            </a:pPr>
            <a:endParaRPr dirty="0"/>
          </a:p>
        </p:txBody>
      </p:sp>
      <p:sp>
        <p:nvSpPr>
          <p:cNvPr id="4" name="Content Placeholder 3"/>
          <p:cNvSpPr>
            <a:spLocks noGrp="1"/>
          </p:cNvSpPr>
          <p:nvPr>
            <p:ph sz="half" idx="2"/>
          </p:nvPr>
        </p:nvSpPr>
        <p:spPr>
          <a:xfrm>
            <a:off x="5760898" y="338663"/>
            <a:ext cx="4421679" cy="4038600"/>
          </a:xfrm>
        </p:spPr>
        <p:txBody>
          <a:bodyPr>
            <a:noAutofit/>
          </a:bodyPr>
          <a:lstStyle/>
          <a:p>
            <a:pPr>
              <a:defRPr/>
            </a:pPr>
            <a:r>
              <a:rPr sz="2200" u="sng" dirty="0"/>
              <a:t>Technological</a:t>
            </a:r>
            <a:r>
              <a:rPr lang="en-US" sz="2200" dirty="0"/>
              <a:t> – </a:t>
            </a:r>
            <a:r>
              <a:rPr lang="en-US" sz="2200" dirty="0">
                <a:solidFill>
                  <a:srgbClr val="FF0000"/>
                </a:solidFill>
              </a:rPr>
              <a:t>The Internet (for example): Amazon, eBay, etc. </a:t>
            </a:r>
            <a:endParaRPr sz="2200" dirty="0"/>
          </a:p>
          <a:p>
            <a:pPr lvl="1">
              <a:defRPr/>
            </a:pPr>
            <a:r>
              <a:rPr sz="2200" dirty="0"/>
              <a:t>Innovation</a:t>
            </a:r>
          </a:p>
          <a:p>
            <a:pPr lvl="1">
              <a:defRPr/>
            </a:pPr>
            <a:r>
              <a:rPr sz="2200" dirty="0"/>
              <a:t>Diffusion</a:t>
            </a:r>
          </a:p>
          <a:p>
            <a:pPr lvl="1">
              <a:defRPr/>
            </a:pPr>
            <a:r>
              <a:rPr sz="2200" dirty="0"/>
              <a:t>Research &amp; development</a:t>
            </a:r>
          </a:p>
          <a:p>
            <a:pPr marL="457200" lvl="1" indent="0">
              <a:buNone/>
              <a:defRPr/>
            </a:pPr>
            <a:endParaRPr sz="2200" dirty="0"/>
          </a:p>
          <a:p>
            <a:pPr>
              <a:defRPr/>
            </a:pPr>
            <a:r>
              <a:rPr sz="2200" u="sng" dirty="0"/>
              <a:t>Environmental</a:t>
            </a:r>
            <a:r>
              <a:rPr lang="en-US" sz="2200" dirty="0"/>
              <a:t> – </a:t>
            </a:r>
            <a:r>
              <a:rPr lang="en-US" sz="2200" dirty="0">
                <a:solidFill>
                  <a:srgbClr val="FF0000"/>
                </a:solidFill>
              </a:rPr>
              <a:t>Law’s effecting the following…</a:t>
            </a:r>
            <a:endParaRPr sz="2200" dirty="0"/>
          </a:p>
          <a:p>
            <a:pPr lvl="1">
              <a:defRPr/>
            </a:pPr>
            <a:r>
              <a:rPr sz="2200" dirty="0"/>
              <a:t>Global warming</a:t>
            </a:r>
          </a:p>
          <a:p>
            <a:pPr lvl="1">
              <a:defRPr/>
            </a:pPr>
            <a:r>
              <a:rPr sz="2200" dirty="0"/>
              <a:t>Sustainability</a:t>
            </a:r>
          </a:p>
          <a:p>
            <a:pPr lvl="1">
              <a:defRPr/>
            </a:pPr>
            <a:r>
              <a:rPr sz="2200" dirty="0"/>
              <a:t>Pollution</a:t>
            </a:r>
          </a:p>
          <a:p>
            <a:pPr>
              <a:defRPr/>
            </a:pPr>
            <a:r>
              <a:rPr sz="2200" u="sng" dirty="0"/>
              <a:t>Legal</a:t>
            </a:r>
            <a:r>
              <a:rPr lang="en-US" sz="2200" u="sng" dirty="0"/>
              <a:t> </a:t>
            </a:r>
            <a:r>
              <a:rPr lang="en-US" sz="2200" dirty="0"/>
              <a:t>– </a:t>
            </a:r>
            <a:r>
              <a:rPr lang="en-US" sz="2200" dirty="0">
                <a:solidFill>
                  <a:srgbClr val="FF0000"/>
                </a:solidFill>
              </a:rPr>
              <a:t>CA’s zero emission vehicles effort (1990)…”10% of cars ZEV by 2003.” Defeated by lobbyists, but….</a:t>
            </a:r>
            <a:endParaRPr sz="2200" u="sng" dirty="0"/>
          </a:p>
          <a:p>
            <a:pPr lvl="1">
              <a:defRPr/>
            </a:pPr>
            <a:r>
              <a:rPr sz="2200" dirty="0"/>
              <a:t>Court system</a:t>
            </a:r>
          </a:p>
          <a:p>
            <a:pPr lvl="1">
              <a:defRPr/>
            </a:pPr>
            <a:r>
              <a:rPr sz="2200" dirty="0"/>
              <a:t>Legislation</a:t>
            </a:r>
            <a:endParaRPr lang="en-US" sz="2200" dirty="0"/>
          </a:p>
          <a:p>
            <a:pPr lvl="1">
              <a:defRPr/>
            </a:pPr>
            <a:r>
              <a:rPr sz="2200" dirty="0"/>
              <a:t>Hiring laws</a:t>
            </a:r>
          </a:p>
        </p:txBody>
      </p:sp>
    </p:spTree>
    <p:extLst>
      <p:ext uri="{BB962C8B-B14F-4D97-AF65-F5344CB8AC3E}">
        <p14:creationId xmlns:p14="http://schemas.microsoft.com/office/powerpoint/2010/main" val="287401503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500"/>
                                        <p:tgtEl>
                                          <p:spTgt spid="3">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500"/>
                                        <p:tgtEl>
                                          <p:spTgt spid="3">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left)">
                                      <p:cBhvr>
                                        <p:cTn id="42" dur="500"/>
                                        <p:tgtEl>
                                          <p:spTgt spid="3">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left)">
                                      <p:cBhvr>
                                        <p:cTn id="47" dur="500"/>
                                        <p:tgtEl>
                                          <p:spTgt spid="3">
                                            <p:txEl>
                                              <p:pRg st="10" end="10"/>
                                            </p:tx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wipe(left)">
                                      <p:cBhvr>
                                        <p:cTn id="50" dur="500"/>
                                        <p:tgtEl>
                                          <p:spTgt spid="3">
                                            <p:txEl>
                                              <p:pRg st="11" end="11"/>
                                            </p:tx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wipe(left)">
                                      <p:cBhvr>
                                        <p:cTn id="53" dur="500"/>
                                        <p:tgtEl>
                                          <p:spTgt spid="3">
                                            <p:txEl>
                                              <p:pRg st="12" end="12"/>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
                                            <p:txEl>
                                              <p:pRg st="0" end="0"/>
                                            </p:txEl>
                                          </p:spTgt>
                                        </p:tgtEl>
                                        <p:attrNameLst>
                                          <p:attrName>style.visibility</p:attrName>
                                        </p:attrNameLst>
                                      </p:cBhvr>
                                      <p:to>
                                        <p:strVal val="visible"/>
                                      </p:to>
                                    </p:set>
                                    <p:animEffect transition="in" filter="wipe(left)">
                                      <p:cBhvr>
                                        <p:cTn id="58" dur="500"/>
                                        <p:tgtEl>
                                          <p:spTgt spid="4">
                                            <p:txEl>
                                              <p:pRg st="0" end="0"/>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
                                            <p:txEl>
                                              <p:pRg st="1" end="1"/>
                                            </p:txEl>
                                          </p:spTgt>
                                        </p:tgtEl>
                                        <p:attrNameLst>
                                          <p:attrName>style.visibility</p:attrName>
                                        </p:attrNameLst>
                                      </p:cBhvr>
                                      <p:to>
                                        <p:strVal val="visible"/>
                                      </p:to>
                                    </p:set>
                                    <p:animEffect transition="in" filter="wipe(left)">
                                      <p:cBhvr>
                                        <p:cTn id="63" dur="500"/>
                                        <p:tgtEl>
                                          <p:spTgt spid="4">
                                            <p:txEl>
                                              <p:pRg st="1" end="1"/>
                                            </p:txEl>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
                                            <p:txEl>
                                              <p:pRg st="2" end="2"/>
                                            </p:txEl>
                                          </p:spTgt>
                                        </p:tgtEl>
                                        <p:attrNameLst>
                                          <p:attrName>style.visibility</p:attrName>
                                        </p:attrNameLst>
                                      </p:cBhvr>
                                      <p:to>
                                        <p:strVal val="visible"/>
                                      </p:to>
                                    </p:set>
                                    <p:animEffect transition="in" filter="wipe(left)">
                                      <p:cBhvr>
                                        <p:cTn id="66" dur="500"/>
                                        <p:tgtEl>
                                          <p:spTgt spid="4">
                                            <p:txEl>
                                              <p:pRg st="2" end="2"/>
                                            </p:txEl>
                                          </p:spTgt>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4">
                                            <p:txEl>
                                              <p:pRg st="3" end="3"/>
                                            </p:txEl>
                                          </p:spTgt>
                                        </p:tgtEl>
                                        <p:attrNameLst>
                                          <p:attrName>style.visibility</p:attrName>
                                        </p:attrNameLst>
                                      </p:cBhvr>
                                      <p:to>
                                        <p:strVal val="visible"/>
                                      </p:to>
                                    </p:set>
                                    <p:animEffect transition="in" filter="wipe(left)">
                                      <p:cBhvr>
                                        <p:cTn id="69" dur="500"/>
                                        <p:tgtEl>
                                          <p:spTgt spid="4">
                                            <p:txEl>
                                              <p:pRg st="3" end="3"/>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4">
                                            <p:txEl>
                                              <p:pRg st="5" end="5"/>
                                            </p:txEl>
                                          </p:spTgt>
                                        </p:tgtEl>
                                        <p:attrNameLst>
                                          <p:attrName>style.visibility</p:attrName>
                                        </p:attrNameLst>
                                      </p:cBhvr>
                                      <p:to>
                                        <p:strVal val="visible"/>
                                      </p:to>
                                    </p:set>
                                    <p:animEffect transition="in" filter="wipe(left)">
                                      <p:cBhvr>
                                        <p:cTn id="74" dur="500"/>
                                        <p:tgtEl>
                                          <p:spTgt spid="4">
                                            <p:txEl>
                                              <p:pRg st="5" end="5"/>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4">
                                            <p:txEl>
                                              <p:pRg st="6" end="6"/>
                                            </p:txEl>
                                          </p:spTgt>
                                        </p:tgtEl>
                                        <p:attrNameLst>
                                          <p:attrName>style.visibility</p:attrName>
                                        </p:attrNameLst>
                                      </p:cBhvr>
                                      <p:to>
                                        <p:strVal val="visible"/>
                                      </p:to>
                                    </p:set>
                                    <p:animEffect transition="in" filter="wipe(left)">
                                      <p:cBhvr>
                                        <p:cTn id="79" dur="500"/>
                                        <p:tgtEl>
                                          <p:spTgt spid="4">
                                            <p:txEl>
                                              <p:pRg st="6" end="6"/>
                                            </p:txEl>
                                          </p:spTgt>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4">
                                            <p:txEl>
                                              <p:pRg st="7" end="7"/>
                                            </p:txEl>
                                          </p:spTgt>
                                        </p:tgtEl>
                                        <p:attrNameLst>
                                          <p:attrName>style.visibility</p:attrName>
                                        </p:attrNameLst>
                                      </p:cBhvr>
                                      <p:to>
                                        <p:strVal val="visible"/>
                                      </p:to>
                                    </p:set>
                                    <p:animEffect transition="in" filter="wipe(left)">
                                      <p:cBhvr>
                                        <p:cTn id="82" dur="500"/>
                                        <p:tgtEl>
                                          <p:spTgt spid="4">
                                            <p:txEl>
                                              <p:pRg st="7" end="7"/>
                                            </p:txEl>
                                          </p:spTgt>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4">
                                            <p:txEl>
                                              <p:pRg st="8" end="8"/>
                                            </p:txEl>
                                          </p:spTgt>
                                        </p:tgtEl>
                                        <p:attrNameLst>
                                          <p:attrName>style.visibility</p:attrName>
                                        </p:attrNameLst>
                                      </p:cBhvr>
                                      <p:to>
                                        <p:strVal val="visible"/>
                                      </p:to>
                                    </p:set>
                                    <p:animEffect transition="in" filter="wipe(left)">
                                      <p:cBhvr>
                                        <p:cTn id="85" dur="500"/>
                                        <p:tgtEl>
                                          <p:spTgt spid="4">
                                            <p:txEl>
                                              <p:pRg st="8" end="8"/>
                                            </p:txEl>
                                          </p:spTgt>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4">
                                            <p:txEl>
                                              <p:pRg st="9" end="9"/>
                                            </p:txEl>
                                          </p:spTgt>
                                        </p:tgtEl>
                                        <p:attrNameLst>
                                          <p:attrName>style.visibility</p:attrName>
                                        </p:attrNameLst>
                                      </p:cBhvr>
                                      <p:to>
                                        <p:strVal val="visible"/>
                                      </p:to>
                                    </p:set>
                                    <p:animEffect transition="in" filter="wipe(left)">
                                      <p:cBhvr>
                                        <p:cTn id="90" dur="500"/>
                                        <p:tgtEl>
                                          <p:spTgt spid="4">
                                            <p:txEl>
                                              <p:pRg st="9" end="9"/>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4">
                                            <p:txEl>
                                              <p:pRg st="10" end="10"/>
                                            </p:txEl>
                                          </p:spTgt>
                                        </p:tgtEl>
                                        <p:attrNameLst>
                                          <p:attrName>style.visibility</p:attrName>
                                        </p:attrNameLst>
                                      </p:cBhvr>
                                      <p:to>
                                        <p:strVal val="visible"/>
                                      </p:to>
                                    </p:set>
                                    <p:animEffect transition="in" filter="wipe(left)">
                                      <p:cBhvr>
                                        <p:cTn id="95" dur="500"/>
                                        <p:tgtEl>
                                          <p:spTgt spid="4">
                                            <p:txEl>
                                              <p:pRg st="10" end="10"/>
                                            </p:txEl>
                                          </p:spTgt>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
                                            <p:txEl>
                                              <p:pRg st="11" end="11"/>
                                            </p:txEl>
                                          </p:spTgt>
                                        </p:tgtEl>
                                        <p:attrNameLst>
                                          <p:attrName>style.visibility</p:attrName>
                                        </p:attrNameLst>
                                      </p:cBhvr>
                                      <p:to>
                                        <p:strVal val="visible"/>
                                      </p:to>
                                    </p:set>
                                    <p:animEffect transition="in" filter="wipe(left)">
                                      <p:cBhvr>
                                        <p:cTn id="98" dur="500"/>
                                        <p:tgtEl>
                                          <p:spTgt spid="4">
                                            <p:txEl>
                                              <p:pRg st="11" end="11"/>
                                            </p:txEl>
                                          </p:spTgt>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4">
                                            <p:txEl>
                                              <p:pRg st="12" end="12"/>
                                            </p:txEl>
                                          </p:spTgt>
                                        </p:tgtEl>
                                        <p:attrNameLst>
                                          <p:attrName>style.visibility</p:attrName>
                                        </p:attrNameLst>
                                      </p:cBhvr>
                                      <p:to>
                                        <p:strVal val="visible"/>
                                      </p:to>
                                    </p:set>
                                    <p:animEffect transition="in" filter="wipe(left)">
                                      <p:cBhvr>
                                        <p:cTn id="101"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4" grpId="0" build="p" bldLvl="3"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905000" y="1295400"/>
            <a:ext cx="8458200" cy="4724400"/>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lvl1pPr marL="342900" indent="-342900" algn="l" defTabSz="914400" rtl="0" eaLnBrk="1" latinLnBrk="0" hangingPunct="1">
              <a:spcBef>
                <a:spcPct val="20000"/>
              </a:spcBef>
              <a:buClr>
                <a:srgbClr val="B66136"/>
              </a:buClr>
              <a:buFont typeface="Wingdings" pitchFamily="2" charset="2"/>
              <a:buChar char="§"/>
              <a:defRPr sz="28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Clr>
                <a:srgbClr val="B66136"/>
              </a:buClr>
              <a:buFont typeface="Arial"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Clr>
                <a:srgbClr val="B66136"/>
              </a:buClr>
              <a:buFont typeface="Wingdings" pitchFamily="2" charset="2"/>
              <a:buChar char="ü"/>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Clr>
                <a:srgbClr val="B66136"/>
              </a:buClr>
              <a:buFont typeface="Wingdings" pitchFamily="2" charset="2"/>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Clr>
                <a:srgbClr val="B66136"/>
              </a:buClr>
              <a:buFont typeface="Arial"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 </a:t>
            </a:r>
          </a:p>
          <a:p>
            <a:pPr marL="0" indent="0" algn="ctr">
              <a:buNone/>
            </a:pPr>
            <a:endParaRPr lang="en-US" dirty="0"/>
          </a:p>
          <a:p>
            <a:pPr marL="0" indent="0">
              <a:buNone/>
            </a:pPr>
            <a:endParaRPr lang="en-US" sz="1000" dirty="0"/>
          </a:p>
        </p:txBody>
      </p:sp>
      <p:sp>
        <p:nvSpPr>
          <p:cNvPr id="16" name="Rounded Rectangle 15"/>
          <p:cNvSpPr/>
          <p:nvPr/>
        </p:nvSpPr>
        <p:spPr>
          <a:xfrm>
            <a:off x="1981200" y="1600200"/>
            <a:ext cx="1676400" cy="1143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800" dirty="0">
              <a:solidFill>
                <a:srgbClr val="010101"/>
              </a:solidFill>
              <a:latin typeface="Times New Roman" pitchFamily="18" charset="0"/>
              <a:cs typeface="Times New Roman" pitchFamily="18" charset="0"/>
            </a:endParaRPr>
          </a:p>
          <a:p>
            <a:pPr algn="ctr"/>
            <a:r>
              <a:rPr lang="en-US" sz="2800" dirty="0">
                <a:solidFill>
                  <a:srgbClr val="010101"/>
                </a:solidFill>
                <a:latin typeface="Times New Roman" pitchFamily="18" charset="0"/>
                <a:cs typeface="Times New Roman" pitchFamily="18" charset="0"/>
              </a:rPr>
              <a:t>MACRO</a:t>
            </a:r>
          </a:p>
          <a:p>
            <a:pPr algn="ctr"/>
            <a:endParaRPr lang="en-US" sz="2800" dirty="0">
              <a:solidFill>
                <a:srgbClr val="010101"/>
              </a:solidFill>
              <a:latin typeface="Times New Roman" pitchFamily="18" charset="0"/>
              <a:cs typeface="Times New Roman" pitchFamily="18" charset="0"/>
            </a:endParaRPr>
          </a:p>
        </p:txBody>
      </p:sp>
      <p:sp>
        <p:nvSpPr>
          <p:cNvPr id="17" name="Rounded Rectangle 16"/>
          <p:cNvSpPr/>
          <p:nvPr/>
        </p:nvSpPr>
        <p:spPr>
          <a:xfrm>
            <a:off x="1981200" y="4191000"/>
            <a:ext cx="1676400" cy="1143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solidFill>
                  <a:srgbClr val="010101"/>
                </a:solidFill>
                <a:latin typeface="Times New Roman" pitchFamily="18" charset="0"/>
                <a:cs typeface="Times New Roman" pitchFamily="18" charset="0"/>
              </a:rPr>
              <a:t>MICRO</a:t>
            </a:r>
          </a:p>
        </p:txBody>
      </p:sp>
      <p:sp>
        <p:nvSpPr>
          <p:cNvPr id="18" name="Down Arrow 17"/>
          <p:cNvSpPr/>
          <p:nvPr/>
        </p:nvSpPr>
        <p:spPr>
          <a:xfrm>
            <a:off x="2286000" y="2819400"/>
            <a:ext cx="1066800" cy="1295400"/>
          </a:xfrm>
          <a:prstGeom prst="downArrow">
            <a:avLst>
              <a:gd name="adj1" fmla="val 32266"/>
              <a:gd name="adj2" fmla="val 32266"/>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aphicFrame>
        <p:nvGraphicFramePr>
          <p:cNvPr id="11" name="Diagram 10"/>
          <p:cNvGraphicFramePr/>
          <p:nvPr/>
        </p:nvGraphicFramePr>
        <p:xfrm>
          <a:off x="3886200" y="1371600"/>
          <a:ext cx="6324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a:spLocks noGrp="1"/>
          </p:cNvSpPr>
          <p:nvPr>
            <p:ph type="title"/>
          </p:nvPr>
        </p:nvSpPr>
        <p:spPr>
          <a:xfrm>
            <a:off x="42447" y="-237278"/>
            <a:ext cx="9144000" cy="1417638"/>
          </a:xfrm>
        </p:spPr>
        <p:txBody>
          <a:bodyPr>
            <a:normAutofit/>
          </a:bodyPr>
          <a:lstStyle/>
          <a:p>
            <a:r>
              <a:rPr lang="en-US" u="sng" dirty="0">
                <a:solidFill>
                  <a:srgbClr val="FF0000"/>
                </a:solidFill>
              </a:rPr>
              <a:t>Industry Analysis</a:t>
            </a:r>
          </a:p>
        </p:txBody>
      </p:sp>
      <p:sp>
        <p:nvSpPr>
          <p:cNvPr id="8" name="Oval 7"/>
          <p:cNvSpPr/>
          <p:nvPr/>
        </p:nvSpPr>
        <p:spPr>
          <a:xfrm>
            <a:off x="3352800" y="2705582"/>
            <a:ext cx="4959752" cy="13426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199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668572" y="1645926"/>
            <a:ext cx="10956851" cy="4038600"/>
          </a:xfrm>
        </p:spPr>
        <p:txBody>
          <a:bodyPr>
            <a:normAutofit/>
          </a:bodyPr>
          <a:lstStyle/>
          <a:p>
            <a:pPr marL="0" indent="0">
              <a:buNone/>
            </a:pPr>
            <a:endParaRPr lang="en-US" sz="3200" dirty="0"/>
          </a:p>
          <a:p>
            <a:pPr marL="0" indent="0">
              <a:buNone/>
            </a:pPr>
            <a:endParaRPr lang="en-US" sz="3200" dirty="0"/>
          </a:p>
          <a:p>
            <a:pPr marL="0" indent="0" algn="ctr">
              <a:buNone/>
            </a:pPr>
            <a:r>
              <a:rPr lang="en-US" i="1" dirty="0"/>
              <a:t>Identifies </a:t>
            </a:r>
            <a:r>
              <a:rPr lang="en-US" i="1" dirty="0">
                <a:solidFill>
                  <a:srgbClr val="FF0000"/>
                </a:solidFill>
              </a:rPr>
              <a:t>industry profit potential </a:t>
            </a:r>
            <a:r>
              <a:rPr lang="en-US" i="1" dirty="0"/>
              <a:t>and firm positioning for gaining and sustaining competitive advantage.</a:t>
            </a:r>
          </a:p>
          <a:p>
            <a:pPr marL="0" indent="0">
              <a:buNone/>
            </a:pPr>
            <a:endParaRPr lang="en-US" sz="900" dirty="0"/>
          </a:p>
        </p:txBody>
      </p:sp>
      <p:sp>
        <p:nvSpPr>
          <p:cNvPr id="7" name="Title 1"/>
          <p:cNvSpPr>
            <a:spLocks noGrp="1"/>
          </p:cNvSpPr>
          <p:nvPr>
            <p:ph type="title"/>
          </p:nvPr>
        </p:nvSpPr>
        <p:spPr>
          <a:xfrm>
            <a:off x="50488" y="-168295"/>
            <a:ext cx="10515600" cy="1325563"/>
          </a:xfrm>
        </p:spPr>
        <p:txBody>
          <a:bodyPr/>
          <a:lstStyle/>
          <a:p>
            <a:r>
              <a:rPr lang="en-US" u="sng" dirty="0">
                <a:solidFill>
                  <a:srgbClr val="FF0000"/>
                </a:solidFill>
              </a:rPr>
              <a:t>Why Five Forces?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554" y="6097772"/>
            <a:ext cx="766762" cy="760228"/>
          </a:xfrm>
          <a:prstGeom prst="rect">
            <a:avLst/>
          </a:prstGeom>
        </p:spPr>
      </p:pic>
    </p:spTree>
    <p:extLst>
      <p:ext uri="{BB962C8B-B14F-4D97-AF65-F5344CB8AC3E}">
        <p14:creationId xmlns:p14="http://schemas.microsoft.com/office/powerpoint/2010/main" val="103569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44" y="0"/>
            <a:ext cx="7772400" cy="914400"/>
          </a:xfrm>
        </p:spPr>
        <p:txBody>
          <a:bodyPr/>
          <a:lstStyle/>
          <a:p>
            <a:r>
              <a:rPr lang="en-US" u="sng" dirty="0">
                <a:solidFill>
                  <a:srgbClr val="FF0000"/>
                </a:solidFill>
              </a:rPr>
              <a:t>Porter’s Five Forces</a:t>
            </a:r>
          </a:p>
        </p:txBody>
      </p:sp>
      <p:pic>
        <p:nvPicPr>
          <p:cNvPr id="4" name="Picture 2" descr="ftp://Rothaermel:rothaermel_strat@ftp.eppg.com/Art%20Files/Chapter_3/rot12737_ex0303.jpg"/>
          <p:cNvPicPr>
            <a:picLocks noChangeAspect="1" noChangeArrowheads="1"/>
          </p:cNvPicPr>
          <p:nvPr/>
        </p:nvPicPr>
        <p:blipFill>
          <a:blip r:embed="rId2" cstate="print"/>
          <a:srcRect/>
          <a:stretch>
            <a:fillRect/>
          </a:stretch>
        </p:blipFill>
        <p:spPr bwMode="auto">
          <a:xfrm>
            <a:off x="2992439" y="858838"/>
            <a:ext cx="6211887" cy="5334000"/>
          </a:xfrm>
          <a:prstGeom prst="rect">
            <a:avLst/>
          </a:prstGeom>
          <a:noFill/>
          <a:ln w="9525">
            <a:noFill/>
            <a:miter lim="800000"/>
            <a:headEnd/>
            <a:tailEnd/>
          </a:ln>
        </p:spPr>
      </p:pic>
    </p:spTree>
    <p:extLst>
      <p:ext uri="{BB962C8B-B14F-4D97-AF65-F5344CB8AC3E}">
        <p14:creationId xmlns:p14="http://schemas.microsoft.com/office/powerpoint/2010/main" val="195944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07554" y="104929"/>
            <a:ext cx="11884174" cy="5936841"/>
          </a:xfrm>
        </p:spPr>
        <p:txBody>
          <a:bodyPr>
            <a:normAutofit fontScale="85000" lnSpcReduction="10000"/>
          </a:bodyPr>
          <a:lstStyle/>
          <a:p>
            <a:pPr marL="0" indent="0">
              <a:buNone/>
            </a:pPr>
            <a:endParaRPr lang="en-US" sz="3200" dirty="0"/>
          </a:p>
          <a:p>
            <a:pPr marL="0" indent="0">
              <a:buNone/>
            </a:pPr>
            <a:endParaRPr lang="en-US" sz="3200" dirty="0"/>
          </a:p>
          <a:p>
            <a:pPr>
              <a:lnSpc>
                <a:spcPct val="170000"/>
              </a:lnSpc>
            </a:pPr>
            <a:r>
              <a:rPr lang="en-US" sz="3200" dirty="0"/>
              <a:t>Five Forces is there to explain the drivers of </a:t>
            </a:r>
            <a:r>
              <a:rPr lang="en-US" sz="3200" b="1" dirty="0"/>
              <a:t>industry</a:t>
            </a:r>
            <a:r>
              <a:rPr lang="en-US" sz="3200" dirty="0"/>
              <a:t> </a:t>
            </a:r>
            <a:r>
              <a:rPr lang="en-US" sz="3200" b="1" dirty="0"/>
              <a:t>profitability</a:t>
            </a:r>
            <a:r>
              <a:rPr lang="en-US" sz="3200" dirty="0"/>
              <a:t>.  Need to consider when analyzing industry environment and formulating strategy.  </a:t>
            </a:r>
          </a:p>
          <a:p>
            <a:pPr>
              <a:lnSpc>
                <a:spcPct val="170000"/>
              </a:lnSpc>
            </a:pPr>
            <a:r>
              <a:rPr lang="en-US" sz="3200" dirty="0"/>
              <a:t>The stronger the Five Forces the lower the industry’s profit potential…  and vice versa.</a:t>
            </a:r>
          </a:p>
          <a:p>
            <a:pPr>
              <a:lnSpc>
                <a:spcPct val="170000"/>
              </a:lnSpc>
            </a:pPr>
            <a:r>
              <a:rPr lang="en-US" sz="3200" dirty="0"/>
              <a:t>Being in a good industry helps, being in a bad industry is hard, but it’s not a deal breaker either way.</a:t>
            </a:r>
          </a:p>
          <a:p>
            <a:pPr lvl="1">
              <a:lnSpc>
                <a:spcPct val="170000"/>
              </a:lnSpc>
            </a:pPr>
            <a:r>
              <a:rPr lang="en-US" dirty="0">
                <a:highlight>
                  <a:srgbClr val="FFFF00"/>
                </a:highlight>
              </a:rPr>
              <a:t>Venture capitalists/investors would prefer an “A” team and a “B” idea vs. a “B” team and an “A” idea. </a:t>
            </a:r>
          </a:p>
          <a:p>
            <a:pPr marL="0" indent="0">
              <a:buNone/>
            </a:pPr>
            <a:endParaRPr lang="en-US" sz="900" dirty="0"/>
          </a:p>
        </p:txBody>
      </p:sp>
      <p:sp>
        <p:nvSpPr>
          <p:cNvPr id="7" name="Title 1"/>
          <p:cNvSpPr>
            <a:spLocks noGrp="1"/>
          </p:cNvSpPr>
          <p:nvPr>
            <p:ph type="title"/>
          </p:nvPr>
        </p:nvSpPr>
        <p:spPr>
          <a:xfrm>
            <a:off x="0" y="-201953"/>
            <a:ext cx="10515600" cy="1325563"/>
          </a:xfrm>
        </p:spPr>
        <p:txBody>
          <a:bodyPr/>
          <a:lstStyle/>
          <a:p>
            <a:r>
              <a:rPr lang="en-US" u="sng" dirty="0">
                <a:solidFill>
                  <a:srgbClr val="FF0000"/>
                </a:solidFill>
              </a:rPr>
              <a:t>Why Five Forces?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554" y="6097772"/>
            <a:ext cx="766762" cy="760228"/>
          </a:xfrm>
          <a:prstGeom prst="rect">
            <a:avLst/>
          </a:prstGeom>
        </p:spPr>
      </p:pic>
    </p:spTree>
    <p:extLst>
      <p:ext uri="{BB962C8B-B14F-4D97-AF65-F5344CB8AC3E}">
        <p14:creationId xmlns:p14="http://schemas.microsoft.com/office/powerpoint/2010/main" val="62261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040" y="2299621"/>
            <a:ext cx="10515600" cy="1325563"/>
          </a:xfrm>
        </p:spPr>
        <p:txBody>
          <a:bodyPr>
            <a:noAutofit/>
          </a:bodyPr>
          <a:lstStyle/>
          <a:p>
            <a:pPr algn="ctr"/>
            <a:r>
              <a:rPr lang="en-US" sz="2400" b="1" dirty="0">
                <a:latin typeface="Arial" pitchFamily="34" charset="0"/>
                <a:cs typeface="Arial" pitchFamily="34" charset="0"/>
              </a:rPr>
              <a:t>			</a:t>
            </a:r>
            <a:br>
              <a:rPr lang="en-US" sz="2400" b="1" dirty="0">
                <a:latin typeface="Arial" pitchFamily="34" charset="0"/>
                <a:cs typeface="Arial" pitchFamily="34" charset="0"/>
              </a:rPr>
            </a:br>
            <a:br>
              <a:rPr lang="en-US" sz="2400" b="1" dirty="0">
                <a:latin typeface="Arial" pitchFamily="34" charset="0"/>
                <a:cs typeface="Arial" pitchFamily="34" charset="0"/>
              </a:rPr>
            </a:br>
            <a:br>
              <a:rPr lang="en-US" sz="2400" b="1" dirty="0">
                <a:latin typeface="Arial" pitchFamily="34" charset="0"/>
                <a:cs typeface="Arial" pitchFamily="34" charset="0"/>
              </a:rPr>
            </a:br>
            <a:r>
              <a:rPr lang="en-US" sz="3200" dirty="0">
                <a:latin typeface="Arial" pitchFamily="34" charset="0"/>
                <a:cs typeface="Arial" pitchFamily="34" charset="0"/>
              </a:rPr>
              <a:t>While the primary purpose of the five forces model is to assess </a:t>
            </a:r>
            <a:r>
              <a:rPr lang="en-US" sz="3200" b="1" dirty="0">
                <a:latin typeface="Arial" pitchFamily="34" charset="0"/>
                <a:cs typeface="Arial" pitchFamily="34" charset="0"/>
              </a:rPr>
              <a:t>the profitability of an industry</a:t>
            </a:r>
            <a:br>
              <a:rPr lang="en-US" sz="3200" dirty="0">
                <a:latin typeface="Arial" pitchFamily="34" charset="0"/>
                <a:cs typeface="Arial" pitchFamily="34" charset="0"/>
              </a:rPr>
            </a:br>
            <a:br>
              <a:rPr lang="en-US" sz="3200" dirty="0">
                <a:latin typeface="Arial" pitchFamily="34" charset="0"/>
                <a:cs typeface="Arial" pitchFamily="34" charset="0"/>
              </a:rPr>
            </a:br>
            <a:r>
              <a:rPr lang="en-US" sz="3200" dirty="0">
                <a:latin typeface="Arial" pitchFamily="34" charset="0"/>
                <a:cs typeface="Arial" pitchFamily="34" charset="0"/>
              </a:rPr>
              <a:t>It is NOT to </a:t>
            </a:r>
            <a:r>
              <a:rPr lang="en-US" sz="3200" dirty="0">
                <a:solidFill>
                  <a:srgbClr val="FF0000"/>
                </a:solidFill>
                <a:latin typeface="Arial" pitchFamily="34" charset="0"/>
                <a:cs typeface="Arial" pitchFamily="34" charset="0"/>
              </a:rPr>
              <a:t>determine whether or not to </a:t>
            </a:r>
            <a:r>
              <a:rPr lang="en-US" sz="3200" i="1" dirty="0">
                <a:solidFill>
                  <a:srgbClr val="FF0000"/>
                </a:solidFill>
                <a:latin typeface="Arial" pitchFamily="34" charset="0"/>
                <a:cs typeface="Arial" pitchFamily="34" charset="0"/>
              </a:rPr>
              <a:t>enter</a:t>
            </a:r>
            <a:r>
              <a:rPr lang="en-US" sz="3200" dirty="0">
                <a:solidFill>
                  <a:srgbClr val="FF0000"/>
                </a:solidFill>
                <a:latin typeface="Arial" pitchFamily="34" charset="0"/>
                <a:cs typeface="Arial" pitchFamily="34" charset="0"/>
              </a:rPr>
              <a:t> an industry. </a:t>
            </a:r>
            <a:br>
              <a:rPr lang="en-US" sz="2400" dirty="0">
                <a:solidFill>
                  <a:srgbClr val="FF0000"/>
                </a:solidFill>
                <a:latin typeface="Arial" pitchFamily="34" charset="0"/>
                <a:cs typeface="Arial" pitchFamily="34" charset="0"/>
              </a:rPr>
            </a:br>
            <a:br>
              <a:rPr lang="en-US" sz="2400" dirty="0">
                <a:latin typeface="Arial" pitchFamily="34" charset="0"/>
                <a:cs typeface="Arial" pitchFamily="34" charset="0"/>
              </a:rPr>
            </a:br>
            <a:endParaRPr lang="en-US" sz="2400" dirty="0">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554" y="6097772"/>
            <a:ext cx="766762" cy="760228"/>
          </a:xfrm>
          <a:prstGeom prst="rect">
            <a:avLst/>
          </a:prstGeom>
        </p:spPr>
      </p:pic>
      <p:sp>
        <p:nvSpPr>
          <p:cNvPr id="5" name="Title 1"/>
          <p:cNvSpPr txBox="1">
            <a:spLocks/>
          </p:cNvSpPr>
          <p:nvPr/>
        </p:nvSpPr>
        <p:spPr>
          <a:xfrm>
            <a:off x="137931" y="86810"/>
            <a:ext cx="7772400" cy="685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FF0000"/>
                </a:solidFill>
              </a:rPr>
              <a:t>Porter’s Five Forces</a:t>
            </a:r>
            <a:endParaRPr lang="en-US" dirty="0">
              <a:solidFill>
                <a:srgbClr val="FF0000"/>
              </a:solidFill>
            </a:endParaRPr>
          </a:p>
        </p:txBody>
      </p:sp>
    </p:spTree>
    <p:extLst>
      <p:ext uri="{BB962C8B-B14F-4D97-AF65-F5344CB8AC3E}">
        <p14:creationId xmlns:p14="http://schemas.microsoft.com/office/powerpoint/2010/main" val="334386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35934" y="2187617"/>
            <a:ext cx="10515600" cy="1325563"/>
          </a:xfrm>
        </p:spPr>
        <p:txBody>
          <a:bodyPr>
            <a:normAutofit fontScale="90000"/>
          </a:bodyPr>
          <a:lstStyle/>
          <a:p>
            <a:pPr algn="ctr"/>
            <a:r>
              <a:rPr lang="en-US" b="1" dirty="0">
                <a:solidFill>
                  <a:srgbClr val="FF0000"/>
                </a:solidFill>
              </a:rPr>
              <a:t>What Does “Threat of Entry” Mean?</a:t>
            </a:r>
            <a:br>
              <a:rPr lang="en-US" b="1" dirty="0">
                <a:solidFill>
                  <a:srgbClr val="FF0000"/>
                </a:solidFill>
              </a:rPr>
            </a:br>
            <a:br>
              <a:rPr lang="en-US" b="1" dirty="0">
                <a:solidFill>
                  <a:srgbClr val="FF0000"/>
                </a:solidFill>
              </a:rPr>
            </a:br>
            <a:r>
              <a:rPr lang="en-US" b="1" dirty="0">
                <a:solidFill>
                  <a:srgbClr val="FF0000"/>
                </a:solidFill>
              </a:rPr>
              <a:t>Why Is It Important?</a:t>
            </a:r>
            <a:br>
              <a:rPr lang="en-US" b="1" dirty="0">
                <a:solidFill>
                  <a:srgbClr val="FF0000"/>
                </a:solidFill>
              </a:rPr>
            </a:br>
            <a:br>
              <a:rPr lang="en-US" b="1" dirty="0">
                <a:solidFill>
                  <a:srgbClr val="FF0000"/>
                </a:solidFill>
              </a:rPr>
            </a:br>
            <a:r>
              <a:rPr lang="en-US" b="1" dirty="0">
                <a:solidFill>
                  <a:srgbClr val="FF0000"/>
                </a:solidFill>
              </a:rPr>
              <a:t>Examples?</a:t>
            </a:r>
          </a:p>
        </p:txBody>
      </p:sp>
    </p:spTree>
    <p:extLst>
      <p:ext uri="{BB962C8B-B14F-4D97-AF65-F5344CB8AC3E}">
        <p14:creationId xmlns:p14="http://schemas.microsoft.com/office/powerpoint/2010/main" val="1036785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1324" y="-189742"/>
            <a:ext cx="9144000" cy="1417638"/>
          </a:xfrm>
        </p:spPr>
        <p:txBody>
          <a:bodyPr>
            <a:normAutofit/>
          </a:bodyPr>
          <a:lstStyle/>
          <a:p>
            <a:r>
              <a:rPr lang="en-US" u="sng" dirty="0">
                <a:solidFill>
                  <a:srgbClr val="FF0000"/>
                </a:solidFill>
              </a:rPr>
              <a:t>The Threat of New Entrants</a:t>
            </a:r>
          </a:p>
        </p:txBody>
      </p:sp>
      <p:sp>
        <p:nvSpPr>
          <p:cNvPr id="4" name="Text Placeholder 2"/>
          <p:cNvSpPr>
            <a:spLocks noGrp="1"/>
          </p:cNvSpPr>
          <p:nvPr>
            <p:ph type="body" sz="quarter" idx="13"/>
          </p:nvPr>
        </p:nvSpPr>
        <p:spPr>
          <a:xfrm>
            <a:off x="327642" y="1160162"/>
            <a:ext cx="10680539" cy="5154227"/>
          </a:xfrm>
        </p:spPr>
        <p:txBody>
          <a:bodyPr>
            <a:normAutofit/>
          </a:bodyPr>
          <a:lstStyle/>
          <a:p>
            <a:pPr>
              <a:buNone/>
            </a:pPr>
            <a:r>
              <a:rPr lang="en-US" b="1" dirty="0"/>
              <a:t>Entry barriers</a:t>
            </a:r>
          </a:p>
          <a:p>
            <a:pPr marL="740664" indent="-283464">
              <a:buFont typeface="Arial" pitchFamily="34" charset="0"/>
              <a:buChar char="•"/>
            </a:pPr>
            <a:r>
              <a:rPr lang="en-US" sz="2400" dirty="0"/>
              <a:t>The risk that potential competitors will enter an industry</a:t>
            </a:r>
          </a:p>
          <a:p>
            <a:endParaRPr lang="en-US" sz="2000" dirty="0"/>
          </a:p>
          <a:p>
            <a:pPr marL="0" indent="0">
              <a:buNone/>
            </a:pPr>
            <a:r>
              <a:rPr lang="en-US" b="1" dirty="0"/>
              <a:t>With new entrants, </a:t>
            </a:r>
            <a:r>
              <a:rPr lang="en-US" b="1" dirty="0">
                <a:sym typeface="Wingdings"/>
              </a:rPr>
              <a:t>p</a:t>
            </a:r>
            <a:r>
              <a:rPr lang="en-US" b="1" dirty="0"/>
              <a:t>rofit potential is depressed for incumbent firms:</a:t>
            </a:r>
          </a:p>
          <a:p>
            <a:pPr lvl="1">
              <a:spcBef>
                <a:spcPts val="576"/>
              </a:spcBef>
            </a:pPr>
            <a:r>
              <a:rPr lang="en-US" dirty="0">
                <a:highlight>
                  <a:srgbClr val="FFFF00"/>
                </a:highlight>
              </a:rPr>
              <a:t>What have to do to </a:t>
            </a:r>
            <a:r>
              <a:rPr lang="en-US" b="1" u="sng" dirty="0">
                <a:highlight>
                  <a:srgbClr val="FFFF00"/>
                </a:highlight>
              </a:rPr>
              <a:t>prices</a:t>
            </a:r>
            <a:r>
              <a:rPr lang="en-US" dirty="0">
                <a:highlight>
                  <a:srgbClr val="FFFF00"/>
                </a:highlight>
              </a:rPr>
              <a:t>?</a:t>
            </a:r>
          </a:p>
          <a:p>
            <a:pPr lvl="1">
              <a:spcBef>
                <a:spcPts val="576"/>
              </a:spcBef>
            </a:pPr>
            <a:r>
              <a:rPr lang="en-US" dirty="0"/>
              <a:t>Will need to spend </a:t>
            </a:r>
            <a:r>
              <a:rPr lang="en-US" dirty="0">
                <a:highlight>
                  <a:srgbClr val="FFFF00"/>
                </a:highlight>
              </a:rPr>
              <a:t>more/less? </a:t>
            </a:r>
            <a:r>
              <a:rPr lang="en-US" dirty="0"/>
              <a:t>to satisfy existing</a:t>
            </a:r>
            <a:r>
              <a:rPr lang="en-US" dirty="0">
                <a:solidFill>
                  <a:srgbClr val="FFFFFF"/>
                </a:solidFill>
              </a:rPr>
              <a:t> </a:t>
            </a:r>
            <a:r>
              <a:rPr lang="en-US" dirty="0"/>
              <a:t>customers?</a:t>
            </a:r>
          </a:p>
          <a:p>
            <a:pPr marL="457200" lvl="1" indent="0">
              <a:spcBef>
                <a:spcPts val="576"/>
              </a:spcBef>
              <a:buNone/>
            </a:pPr>
            <a:endParaRPr lang="en-US" dirty="0"/>
          </a:p>
        </p:txBody>
      </p:sp>
    </p:spTree>
    <p:extLst>
      <p:ext uri="{BB962C8B-B14F-4D97-AF65-F5344CB8AC3E}">
        <p14:creationId xmlns:p14="http://schemas.microsoft.com/office/powerpoint/2010/main" val="1641259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1324" y="-189742"/>
            <a:ext cx="9144000" cy="1417638"/>
          </a:xfrm>
        </p:spPr>
        <p:txBody>
          <a:bodyPr>
            <a:normAutofit/>
          </a:bodyPr>
          <a:lstStyle/>
          <a:p>
            <a:r>
              <a:rPr lang="en-US" u="sng" dirty="0">
                <a:solidFill>
                  <a:srgbClr val="FF0000"/>
                </a:solidFill>
              </a:rPr>
              <a:t>The Threat of New Entrants</a:t>
            </a:r>
          </a:p>
        </p:txBody>
      </p:sp>
      <p:sp>
        <p:nvSpPr>
          <p:cNvPr id="4" name="Text Placeholder 2"/>
          <p:cNvSpPr>
            <a:spLocks noGrp="1"/>
          </p:cNvSpPr>
          <p:nvPr>
            <p:ph type="body" sz="quarter" idx="13"/>
          </p:nvPr>
        </p:nvSpPr>
        <p:spPr>
          <a:xfrm>
            <a:off x="317482" y="1146616"/>
            <a:ext cx="10680539" cy="5154227"/>
          </a:xfrm>
        </p:spPr>
        <p:txBody>
          <a:bodyPr>
            <a:normAutofit lnSpcReduction="10000"/>
          </a:bodyPr>
          <a:lstStyle/>
          <a:p>
            <a:pPr>
              <a:buNone/>
            </a:pPr>
            <a:r>
              <a:rPr lang="en-US" b="1" dirty="0"/>
              <a:t>Entry barriers</a:t>
            </a:r>
          </a:p>
          <a:p>
            <a:pPr marL="740664" indent="-283464">
              <a:buFont typeface="Arial" pitchFamily="34" charset="0"/>
              <a:buChar char="•"/>
            </a:pPr>
            <a:r>
              <a:rPr lang="en-US" sz="2400" dirty="0"/>
              <a:t>The risk that potential competitors will enter an industry</a:t>
            </a:r>
          </a:p>
          <a:p>
            <a:endParaRPr lang="en-US" sz="2000" dirty="0"/>
          </a:p>
          <a:p>
            <a:pPr marL="0" indent="0">
              <a:buNone/>
            </a:pPr>
            <a:r>
              <a:rPr lang="en-US" b="1" dirty="0"/>
              <a:t>With new entrants, </a:t>
            </a:r>
            <a:r>
              <a:rPr lang="en-US" b="1" dirty="0">
                <a:sym typeface="Wingdings"/>
              </a:rPr>
              <a:t>p</a:t>
            </a:r>
            <a:r>
              <a:rPr lang="en-US" b="1" dirty="0"/>
              <a:t>rofit potential is depressed for incumbent firms:</a:t>
            </a:r>
          </a:p>
          <a:p>
            <a:pPr lvl="1">
              <a:spcBef>
                <a:spcPts val="576"/>
              </a:spcBef>
            </a:pPr>
            <a:r>
              <a:rPr lang="en-US" dirty="0">
                <a:highlight>
                  <a:srgbClr val="FFFF00"/>
                </a:highlight>
              </a:rPr>
              <a:t>Lower</a:t>
            </a:r>
            <a:r>
              <a:rPr lang="en-US" dirty="0"/>
              <a:t> prices</a:t>
            </a:r>
          </a:p>
          <a:p>
            <a:pPr lvl="1">
              <a:spcBef>
                <a:spcPts val="576"/>
              </a:spcBef>
            </a:pPr>
            <a:r>
              <a:rPr lang="en-US" dirty="0"/>
              <a:t>Will need to spend </a:t>
            </a:r>
            <a:r>
              <a:rPr lang="en-US" dirty="0">
                <a:highlight>
                  <a:srgbClr val="FFFF00"/>
                </a:highlight>
              </a:rPr>
              <a:t>more</a:t>
            </a:r>
            <a:r>
              <a:rPr lang="en-US" dirty="0"/>
              <a:t> to satisfy existing</a:t>
            </a:r>
            <a:r>
              <a:rPr lang="en-US" dirty="0">
                <a:solidFill>
                  <a:srgbClr val="FFFFFF"/>
                </a:solidFill>
              </a:rPr>
              <a:t> </a:t>
            </a:r>
            <a:r>
              <a:rPr lang="en-US" dirty="0"/>
              <a:t>customers</a:t>
            </a:r>
          </a:p>
          <a:p>
            <a:pPr marL="457200" lvl="1" indent="0">
              <a:spcBef>
                <a:spcPts val="576"/>
              </a:spcBef>
              <a:buNone/>
            </a:pPr>
            <a:endParaRPr lang="en-US" dirty="0"/>
          </a:p>
          <a:p>
            <a:pPr marL="0" indent="0">
              <a:spcBef>
                <a:spcPts val="576"/>
              </a:spcBef>
              <a:buNone/>
            </a:pPr>
            <a:r>
              <a:rPr lang="en-US" u="sng" dirty="0"/>
              <a:t>Examples:</a:t>
            </a:r>
          </a:p>
          <a:p>
            <a:pPr>
              <a:spcBef>
                <a:spcPts val="576"/>
              </a:spcBef>
            </a:pPr>
            <a:r>
              <a:rPr lang="en-US" dirty="0"/>
              <a:t>Compass Coffee </a:t>
            </a:r>
          </a:p>
          <a:p>
            <a:pPr>
              <a:spcBef>
                <a:spcPts val="576"/>
              </a:spcBef>
            </a:pPr>
            <a:r>
              <a:rPr lang="en-US" dirty="0"/>
              <a:t>Caribou Coffee</a:t>
            </a:r>
          </a:p>
          <a:p>
            <a:pPr>
              <a:spcBef>
                <a:spcPts val="576"/>
              </a:spcBef>
            </a:pPr>
            <a:r>
              <a:rPr lang="en-US" dirty="0" err="1"/>
              <a:t>Peet’s</a:t>
            </a:r>
            <a:r>
              <a:rPr lang="en-US" dirty="0"/>
              <a:t> Coffee</a:t>
            </a:r>
          </a:p>
          <a:p>
            <a:pPr marL="0" indent="0">
              <a:spcBef>
                <a:spcPts val="576"/>
              </a:spcBef>
              <a:buNone/>
            </a:pPr>
            <a:r>
              <a:rPr lang="en-US" dirty="0"/>
              <a:t>= lower profit margins for Starbucks</a:t>
            </a:r>
          </a:p>
        </p:txBody>
      </p:sp>
    </p:spTree>
    <p:extLst>
      <p:ext uri="{BB962C8B-B14F-4D97-AF65-F5344CB8AC3E}">
        <p14:creationId xmlns:p14="http://schemas.microsoft.com/office/powerpoint/2010/main" val="1074250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772400" cy="1143000"/>
          </a:xfrm>
        </p:spPr>
        <p:txBody>
          <a:bodyPr>
            <a:normAutofit/>
          </a:bodyPr>
          <a:lstStyle/>
          <a:p>
            <a:r>
              <a:rPr lang="en-US" sz="4800" u="sng" dirty="0">
                <a:solidFill>
                  <a:srgbClr val="FF0000"/>
                </a:solidFill>
                <a:latin typeface="+mn-lt"/>
                <a:cs typeface="Arial" panose="020B0604020202020204" pitchFamily="34" charset="0"/>
              </a:rPr>
              <a:t>The Path To Success</a:t>
            </a:r>
          </a:p>
        </p:txBody>
      </p:sp>
      <p:pic>
        <p:nvPicPr>
          <p:cNvPr id="10" name="Content Placeholder 9" descr="A group of people sitting at a desk&#10;&#10;Description automatically generated">
            <a:extLst>
              <a:ext uri="{FF2B5EF4-FFF2-40B4-BE49-F238E27FC236}">
                <a16:creationId xmlns:a16="http://schemas.microsoft.com/office/drawing/2014/main" id="{0560CE50-BA5B-B546-B4B1-7A108FA854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9478" y="2277754"/>
            <a:ext cx="1739900" cy="1155700"/>
          </a:xfrm>
        </p:spPr>
      </p:pic>
      <p:pic>
        <p:nvPicPr>
          <p:cNvPr id="6" name="Picture 5">
            <a:extLst>
              <a:ext uri="{FF2B5EF4-FFF2-40B4-BE49-F238E27FC236}">
                <a16:creationId xmlns:a16="http://schemas.microsoft.com/office/drawing/2014/main" id="{A0930668-BDA7-2E48-BAA1-24E5BBDFAB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828" y="2197100"/>
            <a:ext cx="1638300" cy="1231900"/>
          </a:xfrm>
          <a:prstGeom prst="rect">
            <a:avLst/>
          </a:prstGeom>
        </p:spPr>
      </p:pic>
      <p:cxnSp>
        <p:nvCxnSpPr>
          <p:cNvPr id="8" name="Straight Arrow Connector 7">
            <a:extLst>
              <a:ext uri="{FF2B5EF4-FFF2-40B4-BE49-F238E27FC236}">
                <a16:creationId xmlns:a16="http://schemas.microsoft.com/office/drawing/2014/main" id="{7134BF92-AFFB-174D-AF91-13B5E3CA0D55}"/>
              </a:ext>
            </a:extLst>
          </p:cNvPr>
          <p:cNvCxnSpPr>
            <a:cxnSpLocks/>
          </p:cNvCxnSpPr>
          <p:nvPr/>
        </p:nvCxnSpPr>
        <p:spPr>
          <a:xfrm>
            <a:off x="2281128" y="2855604"/>
            <a:ext cx="55760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0F6CB7B-EC82-F348-B164-270FEF048C4E}"/>
              </a:ext>
            </a:extLst>
          </p:cNvPr>
          <p:cNvSpPr txBox="1"/>
          <p:nvPr/>
        </p:nvSpPr>
        <p:spPr>
          <a:xfrm>
            <a:off x="818866" y="1665027"/>
            <a:ext cx="1339597" cy="369332"/>
          </a:xfrm>
          <a:prstGeom prst="rect">
            <a:avLst/>
          </a:prstGeom>
          <a:noFill/>
        </p:spPr>
        <p:txBody>
          <a:bodyPr wrap="none" rtlCol="0">
            <a:spAutoFit/>
          </a:bodyPr>
          <a:lstStyle/>
          <a:p>
            <a:r>
              <a:rPr lang="en-US" dirty="0"/>
              <a:t>The Reading</a:t>
            </a:r>
          </a:p>
        </p:txBody>
      </p:sp>
      <p:sp>
        <p:nvSpPr>
          <p:cNvPr id="12" name="TextBox 11">
            <a:extLst>
              <a:ext uri="{FF2B5EF4-FFF2-40B4-BE49-F238E27FC236}">
                <a16:creationId xmlns:a16="http://schemas.microsoft.com/office/drawing/2014/main" id="{DD22BD16-5CEC-7D4F-95C7-4E1F97107DBA}"/>
              </a:ext>
            </a:extLst>
          </p:cNvPr>
          <p:cNvSpPr txBox="1"/>
          <p:nvPr/>
        </p:nvSpPr>
        <p:spPr>
          <a:xfrm>
            <a:off x="3076889" y="1678675"/>
            <a:ext cx="1685077" cy="369332"/>
          </a:xfrm>
          <a:prstGeom prst="rect">
            <a:avLst/>
          </a:prstGeom>
          <a:noFill/>
        </p:spPr>
        <p:txBody>
          <a:bodyPr wrap="none" rtlCol="0">
            <a:spAutoFit/>
          </a:bodyPr>
          <a:lstStyle/>
          <a:p>
            <a:r>
              <a:rPr lang="en-US" dirty="0"/>
              <a:t>Class Discussion</a:t>
            </a:r>
          </a:p>
        </p:txBody>
      </p:sp>
      <p:cxnSp>
        <p:nvCxnSpPr>
          <p:cNvPr id="14" name="Straight Arrow Connector 13">
            <a:extLst>
              <a:ext uri="{FF2B5EF4-FFF2-40B4-BE49-F238E27FC236}">
                <a16:creationId xmlns:a16="http://schemas.microsoft.com/office/drawing/2014/main" id="{A8762752-173C-5548-AA06-1BF146D76386}"/>
              </a:ext>
            </a:extLst>
          </p:cNvPr>
          <p:cNvCxnSpPr>
            <a:cxnSpLocks/>
          </p:cNvCxnSpPr>
          <p:nvPr/>
        </p:nvCxnSpPr>
        <p:spPr>
          <a:xfrm>
            <a:off x="4999307" y="2874748"/>
            <a:ext cx="55760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A close up of a piece of paper&#10;&#10;Description automatically generated">
            <a:extLst>
              <a:ext uri="{FF2B5EF4-FFF2-40B4-BE49-F238E27FC236}">
                <a16:creationId xmlns:a16="http://schemas.microsoft.com/office/drawing/2014/main" id="{9B26CA1E-9AF1-D348-8800-BC158ED69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6913" y="2277754"/>
            <a:ext cx="2125070" cy="1515576"/>
          </a:xfrm>
          <a:prstGeom prst="rect">
            <a:avLst/>
          </a:prstGeom>
        </p:spPr>
      </p:pic>
      <p:sp>
        <p:nvSpPr>
          <p:cNvPr id="17" name="TextBox 16">
            <a:extLst>
              <a:ext uri="{FF2B5EF4-FFF2-40B4-BE49-F238E27FC236}">
                <a16:creationId xmlns:a16="http://schemas.microsoft.com/office/drawing/2014/main" id="{184AE1FE-F5D9-094B-936B-B7D135C58634}"/>
              </a:ext>
            </a:extLst>
          </p:cNvPr>
          <p:cNvSpPr txBox="1"/>
          <p:nvPr/>
        </p:nvSpPr>
        <p:spPr>
          <a:xfrm>
            <a:off x="6170639" y="1678675"/>
            <a:ext cx="897618" cy="369332"/>
          </a:xfrm>
          <a:prstGeom prst="rect">
            <a:avLst/>
          </a:prstGeom>
          <a:noFill/>
        </p:spPr>
        <p:txBody>
          <a:bodyPr wrap="none" rtlCol="0">
            <a:spAutoFit/>
          </a:bodyPr>
          <a:lstStyle/>
          <a:p>
            <a:r>
              <a:rPr lang="en-US" dirty="0"/>
              <a:t>Quizzes</a:t>
            </a:r>
          </a:p>
        </p:txBody>
      </p:sp>
      <p:cxnSp>
        <p:nvCxnSpPr>
          <p:cNvPr id="18" name="Straight Arrow Connector 17">
            <a:extLst>
              <a:ext uri="{FF2B5EF4-FFF2-40B4-BE49-F238E27FC236}">
                <a16:creationId xmlns:a16="http://schemas.microsoft.com/office/drawing/2014/main" id="{370C6CC0-6BC7-0846-88E6-595B9B6DB859}"/>
              </a:ext>
            </a:extLst>
          </p:cNvPr>
          <p:cNvCxnSpPr>
            <a:cxnSpLocks/>
          </p:cNvCxnSpPr>
          <p:nvPr/>
        </p:nvCxnSpPr>
        <p:spPr>
          <a:xfrm>
            <a:off x="7681983" y="2874748"/>
            <a:ext cx="55760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CCC571A8-BD06-844D-85F2-0F10E54FB9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9518" y="2521192"/>
            <a:ext cx="1955800" cy="1028700"/>
          </a:xfrm>
          <a:prstGeom prst="rect">
            <a:avLst/>
          </a:prstGeom>
        </p:spPr>
      </p:pic>
      <p:sp>
        <p:nvSpPr>
          <p:cNvPr id="21" name="TextBox 20">
            <a:extLst>
              <a:ext uri="{FF2B5EF4-FFF2-40B4-BE49-F238E27FC236}">
                <a16:creationId xmlns:a16="http://schemas.microsoft.com/office/drawing/2014/main" id="{49B191AB-E6CA-DC4C-AB79-B47B3A42B8D9}"/>
              </a:ext>
            </a:extLst>
          </p:cNvPr>
          <p:cNvSpPr txBox="1"/>
          <p:nvPr/>
        </p:nvSpPr>
        <p:spPr>
          <a:xfrm>
            <a:off x="8978609" y="1678675"/>
            <a:ext cx="687048" cy="369332"/>
          </a:xfrm>
          <a:prstGeom prst="rect">
            <a:avLst/>
          </a:prstGeom>
          <a:noFill/>
        </p:spPr>
        <p:txBody>
          <a:bodyPr wrap="none" rtlCol="0">
            <a:spAutoFit/>
          </a:bodyPr>
          <a:lstStyle/>
          <a:p>
            <a:r>
              <a:rPr lang="en-US" dirty="0"/>
              <a:t>Exam</a:t>
            </a:r>
          </a:p>
        </p:txBody>
      </p:sp>
      <p:cxnSp>
        <p:nvCxnSpPr>
          <p:cNvPr id="22" name="Straight Arrow Connector 21">
            <a:extLst>
              <a:ext uri="{FF2B5EF4-FFF2-40B4-BE49-F238E27FC236}">
                <a16:creationId xmlns:a16="http://schemas.microsoft.com/office/drawing/2014/main" id="{72B3B235-CDA7-704A-B477-0C8AD1826AF6}"/>
              </a:ext>
            </a:extLst>
          </p:cNvPr>
          <p:cNvCxnSpPr>
            <a:cxnSpLocks/>
          </p:cNvCxnSpPr>
          <p:nvPr/>
        </p:nvCxnSpPr>
        <p:spPr>
          <a:xfrm flipH="1">
            <a:off x="7846608" y="5349922"/>
            <a:ext cx="158081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9AA8195-494E-194A-B8BC-1FE9B15C3DBE}"/>
              </a:ext>
            </a:extLst>
          </p:cNvPr>
          <p:cNvCxnSpPr/>
          <p:nvPr/>
        </p:nvCxnSpPr>
        <p:spPr>
          <a:xfrm>
            <a:off x="9427418" y="3889612"/>
            <a:ext cx="0" cy="150125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28" name="Picture 27" descr="A person posing for the camera&#10;&#10;Description automatically generated">
            <a:extLst>
              <a:ext uri="{FF2B5EF4-FFF2-40B4-BE49-F238E27FC236}">
                <a16:creationId xmlns:a16="http://schemas.microsoft.com/office/drawing/2014/main" id="{411E824D-0785-D04A-A4EB-58ACC6EE24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6134" y="4111390"/>
            <a:ext cx="1739894" cy="2135870"/>
          </a:xfrm>
          <a:prstGeom prst="rect">
            <a:avLst/>
          </a:prstGeom>
        </p:spPr>
      </p:pic>
      <p:sp>
        <p:nvSpPr>
          <p:cNvPr id="29" name="TextBox 28">
            <a:extLst>
              <a:ext uri="{FF2B5EF4-FFF2-40B4-BE49-F238E27FC236}">
                <a16:creationId xmlns:a16="http://schemas.microsoft.com/office/drawing/2014/main" id="{668F84E5-8373-634E-868B-8D4D773E080B}"/>
              </a:ext>
            </a:extLst>
          </p:cNvPr>
          <p:cNvSpPr txBox="1"/>
          <p:nvPr/>
        </p:nvSpPr>
        <p:spPr>
          <a:xfrm>
            <a:off x="307562" y="4365010"/>
            <a:ext cx="4914038" cy="2492990"/>
          </a:xfrm>
          <a:prstGeom prst="rect">
            <a:avLst/>
          </a:prstGeom>
          <a:noFill/>
        </p:spPr>
        <p:txBody>
          <a:bodyPr wrap="none" rtlCol="0">
            <a:spAutoFit/>
          </a:bodyPr>
          <a:lstStyle/>
          <a:p>
            <a:r>
              <a:rPr lang="en-US" b="1" dirty="0"/>
              <a:t>           </a:t>
            </a:r>
            <a:r>
              <a:rPr lang="en-US" sz="2400" b="1" u="sng" dirty="0">
                <a:highlight>
                  <a:srgbClr val="FFFF00"/>
                </a:highlight>
              </a:rPr>
              <a:t>What it Starts/Ends With:</a:t>
            </a:r>
          </a:p>
          <a:p>
            <a:endParaRPr lang="en-US" sz="2400" b="1" dirty="0">
              <a:highlight>
                <a:srgbClr val="FFFF00"/>
              </a:highlight>
            </a:endParaRPr>
          </a:p>
          <a:p>
            <a:r>
              <a:rPr lang="en-US" sz="2400" b="1" dirty="0"/>
              <a:t>    </a:t>
            </a:r>
            <a:r>
              <a:rPr lang="en-US" sz="2400" dirty="0"/>
              <a:t>Key Ingredient: </a:t>
            </a:r>
            <a:r>
              <a:rPr lang="en-US" sz="2400" b="1" dirty="0">
                <a:solidFill>
                  <a:srgbClr val="FF0000"/>
                </a:solidFill>
              </a:rPr>
              <a:t>Effort!</a:t>
            </a:r>
            <a:r>
              <a:rPr lang="en-US" sz="2400" b="1" dirty="0"/>
              <a:t> </a:t>
            </a:r>
            <a:r>
              <a:rPr lang="en-US" sz="2400" dirty="0"/>
              <a:t>and….???</a:t>
            </a:r>
          </a:p>
          <a:p>
            <a:endParaRPr lang="en-US" sz="2400" dirty="0"/>
          </a:p>
          <a:p>
            <a:r>
              <a:rPr lang="en-US" sz="2400" dirty="0"/>
              <a:t>#1 Most Desirable Trait in Employee?</a:t>
            </a:r>
          </a:p>
          <a:p>
            <a:endParaRPr lang="en-US" dirty="0"/>
          </a:p>
          <a:p>
            <a:endParaRPr lang="en-US" dirty="0"/>
          </a:p>
        </p:txBody>
      </p:sp>
      <p:sp>
        <p:nvSpPr>
          <p:cNvPr id="30" name="TextBox 29">
            <a:extLst>
              <a:ext uri="{FF2B5EF4-FFF2-40B4-BE49-F238E27FC236}">
                <a16:creationId xmlns:a16="http://schemas.microsoft.com/office/drawing/2014/main" id="{0F396BDD-6323-874F-8971-AA6412AE0E84}"/>
              </a:ext>
            </a:extLst>
          </p:cNvPr>
          <p:cNvSpPr txBox="1"/>
          <p:nvPr/>
        </p:nvSpPr>
        <p:spPr>
          <a:xfrm>
            <a:off x="6619448" y="6293220"/>
            <a:ext cx="502061" cy="369332"/>
          </a:xfrm>
          <a:prstGeom prst="rect">
            <a:avLst/>
          </a:prstGeom>
          <a:noFill/>
        </p:spPr>
        <p:txBody>
          <a:bodyPr wrap="none" rtlCol="0">
            <a:spAutoFit/>
          </a:bodyPr>
          <a:lstStyle/>
          <a:p>
            <a:r>
              <a:rPr lang="en-US" dirty="0"/>
              <a:t>Job</a:t>
            </a:r>
          </a:p>
        </p:txBody>
      </p:sp>
      <p:pic>
        <p:nvPicPr>
          <p:cNvPr id="23" name="Picture 22">
            <a:extLst>
              <a:ext uri="{FF2B5EF4-FFF2-40B4-BE49-F238E27FC236}">
                <a16:creationId xmlns:a16="http://schemas.microsoft.com/office/drawing/2014/main" id="{755A09B9-FCF3-E446-8075-0EC6CD5F05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86445" y="6180667"/>
            <a:ext cx="705556" cy="677334"/>
          </a:xfrm>
          <a:prstGeom prst="rect">
            <a:avLst/>
          </a:prstGeom>
        </p:spPr>
      </p:pic>
    </p:spTree>
    <p:extLst>
      <p:ext uri="{BB962C8B-B14F-4D97-AF65-F5344CB8AC3E}">
        <p14:creationId xmlns:p14="http://schemas.microsoft.com/office/powerpoint/2010/main" val="615314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229509" y="1194812"/>
            <a:ext cx="11821463" cy="4459720"/>
          </a:xfrm>
        </p:spPr>
        <p:txBody>
          <a:bodyPr>
            <a:normAutofit/>
          </a:bodyPr>
          <a:lstStyle/>
          <a:p>
            <a:pPr marL="0" indent="0">
              <a:buNone/>
            </a:pPr>
            <a:r>
              <a:rPr lang="en-US" sz="3200" dirty="0"/>
              <a:t>Incumbent firms can benefit from several important </a:t>
            </a:r>
            <a:r>
              <a:rPr lang="en-US" sz="3200" u="sng" dirty="0"/>
              <a:t>sources of entry barriers</a:t>
            </a:r>
            <a:r>
              <a:rPr lang="en-US" sz="3200" dirty="0"/>
              <a:t>: </a:t>
            </a:r>
            <a:endParaRPr lang="en-US" sz="900" dirty="0"/>
          </a:p>
          <a:p>
            <a:pPr marL="740664" lvl="1" indent="-283464">
              <a:spcBef>
                <a:spcPts val="576"/>
              </a:spcBef>
            </a:pPr>
            <a:r>
              <a:rPr lang="en-US" sz="2800" dirty="0">
                <a:solidFill>
                  <a:srgbClr val="080808"/>
                </a:solidFill>
              </a:rPr>
              <a:t>Economies of scale </a:t>
            </a:r>
          </a:p>
          <a:p>
            <a:pPr marL="740664" lvl="1" indent="-283464">
              <a:spcBef>
                <a:spcPts val="576"/>
              </a:spcBef>
            </a:pPr>
            <a:r>
              <a:rPr lang="en-US" sz="2800" dirty="0">
                <a:solidFill>
                  <a:srgbClr val="080808"/>
                </a:solidFill>
              </a:rPr>
              <a:t>Customer switching costs </a:t>
            </a:r>
          </a:p>
          <a:p>
            <a:pPr marL="740664" lvl="1" indent="-283464">
              <a:spcBef>
                <a:spcPts val="576"/>
              </a:spcBef>
            </a:pPr>
            <a:r>
              <a:rPr lang="en-US" sz="2800" dirty="0">
                <a:solidFill>
                  <a:srgbClr val="080808"/>
                </a:solidFill>
              </a:rPr>
              <a:t>Capital requirements </a:t>
            </a:r>
          </a:p>
          <a:p>
            <a:pPr marL="740664" lvl="1" indent="-283464">
              <a:spcBef>
                <a:spcPts val="576"/>
              </a:spcBef>
            </a:pPr>
            <a:r>
              <a:rPr lang="en-US" sz="2800" dirty="0">
                <a:solidFill>
                  <a:srgbClr val="080808"/>
                </a:solidFill>
              </a:rPr>
              <a:t>Advantages independent of size </a:t>
            </a:r>
          </a:p>
          <a:p>
            <a:pPr marL="740664" lvl="1" indent="-283464">
              <a:spcBef>
                <a:spcPts val="576"/>
              </a:spcBef>
            </a:pPr>
            <a:r>
              <a:rPr lang="en-US" sz="2800" dirty="0">
                <a:solidFill>
                  <a:srgbClr val="080808"/>
                </a:solidFill>
              </a:rPr>
              <a:t>Government policy </a:t>
            </a:r>
          </a:p>
          <a:p>
            <a:pPr marL="740664" lvl="1" indent="-283464">
              <a:spcBef>
                <a:spcPts val="576"/>
              </a:spcBef>
            </a:pPr>
            <a:r>
              <a:rPr lang="en-US" sz="2800" dirty="0">
                <a:solidFill>
                  <a:srgbClr val="080808"/>
                </a:solidFill>
              </a:rPr>
              <a:t>Credible threat of retaliation</a:t>
            </a:r>
          </a:p>
          <a:p>
            <a:pPr marL="0" indent="0">
              <a:buNone/>
            </a:pPr>
            <a:endParaRPr lang="en-US" dirty="0"/>
          </a:p>
          <a:p>
            <a:endParaRPr lang="en-US" sz="3200" dirty="0"/>
          </a:p>
          <a:p>
            <a:pPr marL="0" indent="0">
              <a:buNone/>
            </a:pPr>
            <a:endParaRPr lang="en-US" sz="9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554" y="6097772"/>
            <a:ext cx="766762" cy="760228"/>
          </a:xfrm>
          <a:prstGeom prst="rect">
            <a:avLst/>
          </a:prstGeom>
        </p:spPr>
      </p:pic>
      <p:sp>
        <p:nvSpPr>
          <p:cNvPr id="6" name="Title 1"/>
          <p:cNvSpPr>
            <a:spLocks noGrp="1"/>
          </p:cNvSpPr>
          <p:nvPr>
            <p:ph type="title"/>
          </p:nvPr>
        </p:nvSpPr>
        <p:spPr>
          <a:xfrm>
            <a:off x="130113" y="-222826"/>
            <a:ext cx="8229600" cy="1417638"/>
          </a:xfrm>
        </p:spPr>
        <p:txBody>
          <a:bodyPr>
            <a:normAutofit/>
          </a:bodyPr>
          <a:lstStyle/>
          <a:p>
            <a:pPr lvl="0"/>
            <a:r>
              <a:rPr lang="en-US" u="sng" dirty="0">
                <a:solidFill>
                  <a:srgbClr val="FF0000"/>
                </a:solidFill>
              </a:rPr>
              <a:t>The Threat of New Entrants</a:t>
            </a:r>
          </a:p>
        </p:txBody>
      </p:sp>
    </p:spTree>
    <p:extLst>
      <p:ext uri="{BB962C8B-B14F-4D97-AF65-F5344CB8AC3E}">
        <p14:creationId xmlns:p14="http://schemas.microsoft.com/office/powerpoint/2010/main" val="104238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58141" y="2453835"/>
            <a:ext cx="10515600" cy="1325563"/>
          </a:xfrm>
        </p:spPr>
        <p:txBody>
          <a:bodyPr>
            <a:normAutofit fontScale="90000"/>
          </a:bodyPr>
          <a:lstStyle/>
          <a:p>
            <a:pPr algn="ctr"/>
            <a:r>
              <a:rPr lang="en-US" b="1" dirty="0">
                <a:solidFill>
                  <a:srgbClr val="FF0000"/>
                </a:solidFill>
              </a:rPr>
              <a:t>What Does “Power of Suppliers” Mean?</a:t>
            </a:r>
            <a:br>
              <a:rPr lang="en-US" b="1" dirty="0">
                <a:solidFill>
                  <a:srgbClr val="FF0000"/>
                </a:solidFill>
              </a:rPr>
            </a:br>
            <a:br>
              <a:rPr lang="en-US" b="1" dirty="0">
                <a:solidFill>
                  <a:srgbClr val="FF0000"/>
                </a:solidFill>
              </a:rPr>
            </a:br>
            <a:r>
              <a:rPr lang="en-US" b="1" dirty="0">
                <a:solidFill>
                  <a:srgbClr val="FF0000"/>
                </a:solidFill>
              </a:rPr>
              <a:t>Why Is It Important?</a:t>
            </a:r>
            <a:br>
              <a:rPr lang="en-US" b="1" dirty="0">
                <a:solidFill>
                  <a:srgbClr val="FF0000"/>
                </a:solidFill>
              </a:rPr>
            </a:br>
            <a:br>
              <a:rPr lang="en-US" b="1" dirty="0">
                <a:solidFill>
                  <a:srgbClr val="FF0000"/>
                </a:solidFill>
              </a:rPr>
            </a:br>
            <a:r>
              <a:rPr lang="en-US" b="1" dirty="0">
                <a:solidFill>
                  <a:srgbClr val="FF0000"/>
                </a:solidFill>
              </a:rPr>
              <a:t>Examples?</a:t>
            </a:r>
          </a:p>
        </p:txBody>
      </p:sp>
    </p:spTree>
    <p:extLst>
      <p:ext uri="{BB962C8B-B14F-4D97-AF65-F5344CB8AC3E}">
        <p14:creationId xmlns:p14="http://schemas.microsoft.com/office/powerpoint/2010/main" val="636577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59242" y="1032043"/>
            <a:ext cx="11421186" cy="5591647"/>
          </a:xfrm>
        </p:spPr>
        <p:txBody>
          <a:bodyPr>
            <a:normAutofit fontScale="92500" lnSpcReduction="20000"/>
          </a:bodyPr>
          <a:lstStyle/>
          <a:p>
            <a:pPr marL="457200" lvl="1" indent="0">
              <a:lnSpc>
                <a:spcPct val="150000"/>
              </a:lnSpc>
              <a:spcBef>
                <a:spcPts val="672"/>
              </a:spcBef>
              <a:buNone/>
            </a:pPr>
            <a:r>
              <a:rPr lang="en-US" b="1" u="sng" dirty="0"/>
              <a:t>Signs of Strong Suppliers:</a:t>
            </a:r>
          </a:p>
          <a:p>
            <a:pPr lvl="1">
              <a:lnSpc>
                <a:spcPct val="150000"/>
              </a:lnSpc>
              <a:spcBef>
                <a:spcPts val="672"/>
              </a:spcBef>
            </a:pPr>
            <a:r>
              <a:rPr lang="en-US" dirty="0"/>
              <a:t>Suppliers industry is concentrated</a:t>
            </a:r>
          </a:p>
          <a:p>
            <a:pPr lvl="1">
              <a:lnSpc>
                <a:spcPct val="150000"/>
              </a:lnSpc>
              <a:spcBef>
                <a:spcPts val="672"/>
              </a:spcBef>
            </a:pPr>
            <a:r>
              <a:rPr lang="en-US" dirty="0"/>
              <a:t>They don’t depend heavily on the incumbent’s industry</a:t>
            </a:r>
          </a:p>
          <a:p>
            <a:pPr lvl="1">
              <a:lnSpc>
                <a:spcPct val="150000"/>
              </a:lnSpc>
              <a:spcBef>
                <a:spcPts val="672"/>
              </a:spcBef>
            </a:pPr>
            <a:r>
              <a:rPr lang="en-US" dirty="0"/>
              <a:t>Incumbent firms face high switching costs</a:t>
            </a:r>
          </a:p>
          <a:p>
            <a:pPr lvl="1">
              <a:lnSpc>
                <a:spcPct val="150000"/>
              </a:lnSpc>
              <a:spcBef>
                <a:spcPts val="672"/>
              </a:spcBef>
            </a:pPr>
            <a:r>
              <a:rPr lang="en-US" dirty="0"/>
              <a:t>Suppliers’ products are differentiated</a:t>
            </a:r>
          </a:p>
          <a:p>
            <a:pPr lvl="1">
              <a:lnSpc>
                <a:spcPct val="150000"/>
              </a:lnSpc>
              <a:spcBef>
                <a:spcPts val="672"/>
              </a:spcBef>
            </a:pPr>
            <a:r>
              <a:rPr lang="en-US" dirty="0"/>
              <a:t>Limited substitutes to what suppliers provide</a:t>
            </a:r>
          </a:p>
          <a:p>
            <a:pPr lvl="1">
              <a:lnSpc>
                <a:spcPct val="150000"/>
              </a:lnSpc>
              <a:spcBef>
                <a:spcPts val="672"/>
              </a:spcBef>
            </a:pPr>
            <a:r>
              <a:rPr lang="en-US" dirty="0"/>
              <a:t>Suppliers have credible forward integration threats</a:t>
            </a:r>
          </a:p>
          <a:p>
            <a:pPr marL="457200" lvl="1" indent="0">
              <a:lnSpc>
                <a:spcPct val="150000"/>
              </a:lnSpc>
              <a:spcBef>
                <a:spcPts val="672"/>
              </a:spcBef>
              <a:buNone/>
            </a:pPr>
            <a:endParaRPr lang="en-US" dirty="0"/>
          </a:p>
          <a:p>
            <a:pPr marL="457200" lvl="1" indent="0">
              <a:spcBef>
                <a:spcPts val="576"/>
              </a:spcBef>
              <a:buNone/>
            </a:pPr>
            <a:r>
              <a:rPr lang="en-US" u="sng" dirty="0"/>
              <a:t>Examples (Duopoly):</a:t>
            </a:r>
          </a:p>
          <a:p>
            <a:pPr lvl="1">
              <a:spcBef>
                <a:spcPts val="576"/>
              </a:spcBef>
            </a:pPr>
            <a:r>
              <a:rPr lang="en-US" dirty="0"/>
              <a:t>Boeing</a:t>
            </a:r>
          </a:p>
          <a:p>
            <a:pPr lvl="1">
              <a:spcBef>
                <a:spcPts val="576"/>
              </a:spcBef>
            </a:pPr>
            <a:r>
              <a:rPr lang="en-US" dirty="0"/>
              <a:t>Airbus</a:t>
            </a:r>
          </a:p>
          <a:p>
            <a:pPr lvl="2">
              <a:spcBef>
                <a:spcPts val="576"/>
              </a:spcBef>
            </a:pPr>
            <a:r>
              <a:rPr lang="en-US" dirty="0"/>
              <a:t>(soon: Russia, China, Canada….)</a:t>
            </a:r>
          </a:p>
          <a:p>
            <a:pPr lvl="1">
              <a:lnSpc>
                <a:spcPct val="150000"/>
              </a:lnSpc>
              <a:spcBef>
                <a:spcPts val="672"/>
              </a:spcBef>
            </a:pPr>
            <a:endParaRPr lang="en-US" dirty="0"/>
          </a:p>
          <a:p>
            <a:pPr lvl="1">
              <a:spcBef>
                <a:spcPts val="672"/>
              </a:spcBef>
            </a:pPr>
            <a:endParaRPr lang="en-US" dirty="0"/>
          </a:p>
          <a:p>
            <a:pPr lvl="1">
              <a:spcBef>
                <a:spcPts val="672"/>
              </a:spcBef>
            </a:pPr>
            <a:endParaRPr lang="en-US" dirty="0"/>
          </a:p>
          <a:p>
            <a:pPr marL="740664" lvl="1" indent="-283464">
              <a:spcBef>
                <a:spcPts val="576"/>
              </a:spcBef>
            </a:pPr>
            <a:endParaRPr lang="en-US" dirty="0">
              <a:solidFill>
                <a:srgbClr val="080808"/>
              </a:solidFill>
            </a:endParaRPr>
          </a:p>
          <a:p>
            <a:endParaRPr lang="en-US" dirty="0"/>
          </a:p>
          <a:p>
            <a:endParaRPr lang="en-US" sz="3200" dirty="0"/>
          </a:p>
          <a:p>
            <a:pPr marL="0" indent="0">
              <a:buNone/>
            </a:pPr>
            <a:endParaRPr lang="en-US" sz="9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554" y="6097772"/>
            <a:ext cx="766762" cy="760228"/>
          </a:xfrm>
          <a:prstGeom prst="rect">
            <a:avLst/>
          </a:prstGeom>
        </p:spPr>
      </p:pic>
      <p:sp>
        <p:nvSpPr>
          <p:cNvPr id="6" name="Title 1"/>
          <p:cNvSpPr>
            <a:spLocks noGrp="1"/>
          </p:cNvSpPr>
          <p:nvPr>
            <p:ph type="title"/>
          </p:nvPr>
        </p:nvSpPr>
        <p:spPr>
          <a:xfrm>
            <a:off x="116465" y="-168235"/>
            <a:ext cx="8229600" cy="1417638"/>
          </a:xfrm>
        </p:spPr>
        <p:txBody>
          <a:bodyPr>
            <a:normAutofit/>
          </a:bodyPr>
          <a:lstStyle/>
          <a:p>
            <a:pPr lvl="0"/>
            <a:r>
              <a:rPr lang="en-US" u="sng" dirty="0">
                <a:solidFill>
                  <a:srgbClr val="FF0000"/>
                </a:solidFill>
              </a:rPr>
              <a:t>The Power of Suppliers</a:t>
            </a:r>
          </a:p>
        </p:txBody>
      </p:sp>
    </p:spTree>
    <p:extLst>
      <p:ext uri="{BB962C8B-B14F-4D97-AF65-F5344CB8AC3E}">
        <p14:creationId xmlns:p14="http://schemas.microsoft.com/office/powerpoint/2010/main" val="173583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wipe(left)">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wipe(left)">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wipe(left)">
                                      <p:cBhvr>
                                        <p:cTn id="52" dur="500"/>
                                        <p:tgtEl>
                                          <p:spTgt spid="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wipe(left)">
                                      <p:cBhvr>
                                        <p:cTn id="57"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58141" y="2667195"/>
            <a:ext cx="10515600" cy="1325563"/>
          </a:xfrm>
        </p:spPr>
        <p:txBody>
          <a:bodyPr>
            <a:normAutofit fontScale="90000"/>
          </a:bodyPr>
          <a:lstStyle/>
          <a:p>
            <a:pPr algn="ctr"/>
            <a:r>
              <a:rPr lang="en-US" b="1" dirty="0">
                <a:solidFill>
                  <a:srgbClr val="FF0000"/>
                </a:solidFill>
              </a:rPr>
              <a:t>What Does “Power of Buyers” Mean?</a:t>
            </a:r>
            <a:br>
              <a:rPr lang="en-US" b="1" dirty="0">
                <a:solidFill>
                  <a:srgbClr val="FF0000"/>
                </a:solidFill>
              </a:rPr>
            </a:br>
            <a:br>
              <a:rPr lang="en-US" b="1" dirty="0">
                <a:solidFill>
                  <a:srgbClr val="FF0000"/>
                </a:solidFill>
              </a:rPr>
            </a:br>
            <a:r>
              <a:rPr lang="en-US" b="1" dirty="0">
                <a:solidFill>
                  <a:srgbClr val="FF0000"/>
                </a:solidFill>
              </a:rPr>
              <a:t>Why Is It Important?</a:t>
            </a:r>
            <a:br>
              <a:rPr lang="en-US" b="1" dirty="0">
                <a:solidFill>
                  <a:srgbClr val="FF0000"/>
                </a:solidFill>
              </a:rPr>
            </a:br>
            <a:br>
              <a:rPr lang="en-US" b="1" dirty="0">
                <a:solidFill>
                  <a:srgbClr val="FF0000"/>
                </a:solidFill>
              </a:rPr>
            </a:br>
            <a:r>
              <a:rPr lang="en-US" b="1" dirty="0">
                <a:solidFill>
                  <a:srgbClr val="FF0000"/>
                </a:solidFill>
              </a:rPr>
              <a:t>Examples?</a:t>
            </a:r>
            <a:br>
              <a:rPr lang="en-US" b="1" dirty="0">
                <a:solidFill>
                  <a:srgbClr val="FF0000"/>
                </a:solidFill>
              </a:rPr>
            </a:br>
            <a:br>
              <a:rPr lang="en-US" b="1" dirty="0">
                <a:solidFill>
                  <a:srgbClr val="FF0000"/>
                </a:solidFill>
              </a:rPr>
            </a:br>
            <a:r>
              <a:rPr lang="en-US" b="1" dirty="0">
                <a:solidFill>
                  <a:srgbClr val="FF0000"/>
                </a:solidFill>
                <a:highlight>
                  <a:srgbClr val="FFFF00"/>
                </a:highlight>
              </a:rPr>
              <a:t>Who ARE “Buyers?”</a:t>
            </a:r>
          </a:p>
        </p:txBody>
      </p:sp>
    </p:spTree>
    <p:extLst>
      <p:ext uri="{BB962C8B-B14F-4D97-AF65-F5344CB8AC3E}">
        <p14:creationId xmlns:p14="http://schemas.microsoft.com/office/powerpoint/2010/main" val="3447072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392749" y="532351"/>
            <a:ext cx="11421186" cy="5945535"/>
          </a:xfrm>
        </p:spPr>
        <p:txBody>
          <a:bodyPr>
            <a:normAutofit fontScale="85000" lnSpcReduction="20000"/>
          </a:bodyPr>
          <a:lstStyle/>
          <a:p>
            <a:pPr marL="0" indent="0" algn="ctr">
              <a:spcBef>
                <a:spcPts val="672"/>
              </a:spcBef>
              <a:buNone/>
            </a:pPr>
            <a:endParaRPr lang="en-US" sz="2400" dirty="0"/>
          </a:p>
          <a:p>
            <a:pPr marL="0" indent="0" algn="ctr">
              <a:spcBef>
                <a:spcPts val="672"/>
              </a:spcBef>
              <a:buNone/>
            </a:pPr>
            <a:endParaRPr lang="en-US" sz="2400" dirty="0"/>
          </a:p>
          <a:p>
            <a:pPr marL="0" indent="0">
              <a:lnSpc>
                <a:spcPct val="170000"/>
              </a:lnSpc>
              <a:spcBef>
                <a:spcPts val="672"/>
              </a:spcBef>
              <a:buNone/>
            </a:pPr>
            <a:r>
              <a:rPr lang="en-US" sz="2900" dirty="0"/>
              <a:t>The bargaining power of buyers – </a:t>
            </a:r>
            <a:r>
              <a:rPr lang="en-US" sz="2900" dirty="0">
                <a:highlight>
                  <a:srgbClr val="FFFF00"/>
                </a:highlight>
              </a:rPr>
              <a:t>wholesale or individual customers </a:t>
            </a:r>
            <a:r>
              <a:rPr lang="en-US" sz="2900" dirty="0"/>
              <a:t>– impacts industry profit potential (note:  who are the Buyers in Ice Fili?)</a:t>
            </a:r>
            <a:endParaRPr lang="en-US" sz="2900" b="1" u="sng" dirty="0"/>
          </a:p>
          <a:p>
            <a:pPr marL="0" indent="0">
              <a:lnSpc>
                <a:spcPct val="170000"/>
              </a:lnSpc>
              <a:spcBef>
                <a:spcPts val="672"/>
              </a:spcBef>
              <a:buNone/>
            </a:pPr>
            <a:r>
              <a:rPr lang="en-US" sz="2900" b="1" u="sng" dirty="0"/>
              <a:t>Signs of Strong Buyers:</a:t>
            </a:r>
          </a:p>
          <a:p>
            <a:pPr>
              <a:lnSpc>
                <a:spcPct val="170000"/>
              </a:lnSpc>
              <a:spcBef>
                <a:spcPts val="672"/>
              </a:spcBef>
            </a:pPr>
            <a:r>
              <a:rPr lang="en-US" sz="2900" dirty="0"/>
              <a:t>Can demand a lower price or higher product quality</a:t>
            </a:r>
          </a:p>
          <a:p>
            <a:pPr>
              <a:lnSpc>
                <a:spcPct val="170000"/>
              </a:lnSpc>
              <a:spcBef>
                <a:spcPts val="672"/>
              </a:spcBef>
            </a:pPr>
            <a:r>
              <a:rPr lang="en-US" sz="2900" dirty="0"/>
              <a:t>Company’s reaction might be the following, which would reduce industry profit potential</a:t>
            </a:r>
            <a:r>
              <a:rPr lang="en-US" sz="2900" dirty="0">
                <a:highlight>
                  <a:srgbClr val="FFFF00"/>
                </a:highlight>
              </a:rPr>
              <a:t>????</a:t>
            </a:r>
            <a:r>
              <a:rPr lang="en-US" sz="2900" dirty="0"/>
              <a:t>:</a:t>
            </a:r>
          </a:p>
          <a:p>
            <a:pPr lvl="1">
              <a:lnSpc>
                <a:spcPct val="170000"/>
              </a:lnSpc>
              <a:spcBef>
                <a:spcPts val="576"/>
              </a:spcBef>
            </a:pPr>
            <a:r>
              <a:rPr lang="en-US" sz="2900" dirty="0"/>
              <a:t>Price discounts (limiting revenue) </a:t>
            </a:r>
          </a:p>
          <a:p>
            <a:pPr lvl="1">
              <a:lnSpc>
                <a:spcPct val="170000"/>
              </a:lnSpc>
              <a:spcBef>
                <a:spcPts val="576"/>
              </a:spcBef>
            </a:pPr>
            <a:r>
              <a:rPr lang="en-US" sz="2900" dirty="0"/>
              <a:t>Increase quality / better service (higher costs)</a:t>
            </a:r>
          </a:p>
          <a:p>
            <a:pPr marL="457200" lvl="1" indent="0">
              <a:lnSpc>
                <a:spcPct val="170000"/>
              </a:lnSpc>
              <a:spcBef>
                <a:spcPts val="576"/>
              </a:spcBef>
              <a:buNone/>
            </a:pPr>
            <a:endParaRPr lang="en-US" dirty="0"/>
          </a:p>
          <a:p>
            <a:pPr>
              <a:lnSpc>
                <a:spcPct val="170000"/>
              </a:lnSpc>
              <a:spcBef>
                <a:spcPts val="576"/>
              </a:spcBef>
            </a:pPr>
            <a:endParaRPr lang="en-US" dirty="0"/>
          </a:p>
          <a:p>
            <a:pPr lvl="1">
              <a:spcBef>
                <a:spcPts val="672"/>
              </a:spcBef>
            </a:pPr>
            <a:endParaRPr lang="en-US" dirty="0"/>
          </a:p>
          <a:p>
            <a:pPr marL="740664" lvl="1" indent="-283464">
              <a:spcBef>
                <a:spcPts val="576"/>
              </a:spcBef>
            </a:pPr>
            <a:endParaRPr lang="en-US" dirty="0">
              <a:solidFill>
                <a:srgbClr val="080808"/>
              </a:solidFill>
            </a:endParaRPr>
          </a:p>
          <a:p>
            <a:endParaRPr lang="en-US" dirty="0"/>
          </a:p>
          <a:p>
            <a:endParaRPr lang="en-US" sz="3200" dirty="0"/>
          </a:p>
          <a:p>
            <a:pPr marL="0" indent="0">
              <a:buNone/>
            </a:pPr>
            <a:endParaRPr lang="en-US" sz="9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554" y="6097772"/>
            <a:ext cx="766762" cy="760228"/>
          </a:xfrm>
          <a:prstGeom prst="rect">
            <a:avLst/>
          </a:prstGeom>
        </p:spPr>
      </p:pic>
      <p:sp>
        <p:nvSpPr>
          <p:cNvPr id="6" name="Title 1"/>
          <p:cNvSpPr>
            <a:spLocks noGrp="1"/>
          </p:cNvSpPr>
          <p:nvPr>
            <p:ph type="title"/>
          </p:nvPr>
        </p:nvSpPr>
        <p:spPr>
          <a:xfrm>
            <a:off x="116466" y="-48796"/>
            <a:ext cx="8229600" cy="1417638"/>
          </a:xfrm>
        </p:spPr>
        <p:txBody>
          <a:bodyPr>
            <a:normAutofit/>
          </a:bodyPr>
          <a:lstStyle/>
          <a:p>
            <a:pPr lvl="0"/>
            <a:r>
              <a:rPr lang="en-US" u="sng" dirty="0">
                <a:solidFill>
                  <a:srgbClr val="FF0000"/>
                </a:solidFill>
              </a:rPr>
              <a:t>The Power of Buyers</a:t>
            </a:r>
          </a:p>
        </p:txBody>
      </p:sp>
    </p:spTree>
    <p:extLst>
      <p:ext uri="{BB962C8B-B14F-4D97-AF65-F5344CB8AC3E}">
        <p14:creationId xmlns:p14="http://schemas.microsoft.com/office/powerpoint/2010/main" val="235144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left)">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left)">
                                      <p:cBhvr>
                                        <p:cTn id="3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70590" y="590070"/>
            <a:ext cx="11421186" cy="5970218"/>
          </a:xfrm>
        </p:spPr>
        <p:txBody>
          <a:bodyPr>
            <a:normAutofit fontScale="47500" lnSpcReduction="20000"/>
          </a:bodyPr>
          <a:lstStyle/>
          <a:p>
            <a:pPr marL="0" indent="0">
              <a:buNone/>
            </a:pPr>
            <a:endParaRPr lang="en-US" sz="3200" dirty="0"/>
          </a:p>
          <a:p>
            <a:pPr marL="0" indent="0">
              <a:buNone/>
            </a:pPr>
            <a:endParaRPr lang="en-US" sz="3200" dirty="0"/>
          </a:p>
          <a:p>
            <a:pPr lvl="0">
              <a:lnSpc>
                <a:spcPct val="170000"/>
              </a:lnSpc>
              <a:buNone/>
            </a:pPr>
            <a:r>
              <a:rPr lang="en-US" sz="4600" b="1" dirty="0"/>
              <a:t>Google</a:t>
            </a:r>
            <a:endParaRPr lang="en-US" sz="4600" dirty="0"/>
          </a:p>
          <a:p>
            <a:pPr lvl="1">
              <a:lnSpc>
                <a:spcPct val="170000"/>
              </a:lnSpc>
            </a:pPr>
            <a:r>
              <a:rPr lang="en-US" sz="4600" dirty="0"/>
              <a:t>Faces strong buyer power from Samsung who has extremely large % of Android-operated smartphones.  Can demand larger % of Google search revenue. (to combat: acquired Motorola for $12.5B, sold for $2.9B!).  Pixel.</a:t>
            </a:r>
          </a:p>
          <a:p>
            <a:pPr marL="457200" lvl="1" indent="0">
              <a:lnSpc>
                <a:spcPct val="170000"/>
              </a:lnSpc>
              <a:buNone/>
            </a:pPr>
            <a:endParaRPr lang="en-US" sz="4600" dirty="0">
              <a:solidFill>
                <a:srgbClr val="080808"/>
              </a:solidFill>
            </a:endParaRPr>
          </a:p>
          <a:p>
            <a:pPr lvl="0">
              <a:lnSpc>
                <a:spcPct val="170000"/>
              </a:lnSpc>
              <a:buNone/>
            </a:pPr>
            <a:r>
              <a:rPr lang="en-US" sz="4600" b="1" dirty="0"/>
              <a:t>Walmart</a:t>
            </a:r>
            <a:endParaRPr lang="en-US" sz="4600" dirty="0"/>
          </a:p>
          <a:p>
            <a:pPr lvl="1">
              <a:lnSpc>
                <a:spcPct val="170000"/>
              </a:lnSpc>
            </a:pPr>
            <a:r>
              <a:rPr lang="en-US" sz="4600" dirty="0"/>
              <a:t>As the world’s largest retailer, it leverages huge buyer power from its suppliers. </a:t>
            </a:r>
          </a:p>
          <a:p>
            <a:pPr marL="0" indent="0">
              <a:buNone/>
              <a:defRPr/>
            </a:pPr>
            <a:br>
              <a:rPr lang="en-US" sz="11200" dirty="0">
                <a:solidFill>
                  <a:srgbClr val="FF0000"/>
                </a:solidFill>
              </a:rPr>
            </a:br>
            <a:endParaRPr lang="en-US" sz="11200" dirty="0">
              <a:solidFill>
                <a:srgbClr val="990033"/>
              </a:solidFill>
              <a:effectLst>
                <a:outerShdw blurRad="38100" dist="38100" dir="2700000" algn="tl">
                  <a:srgbClr val="000000">
                    <a:alpha val="43137"/>
                  </a:srgbClr>
                </a:outerShdw>
              </a:effectLst>
            </a:endParaRPr>
          </a:p>
          <a:p>
            <a:endParaRPr lang="en-US" sz="3200" dirty="0"/>
          </a:p>
          <a:p>
            <a:pPr marL="0" indent="0">
              <a:buNone/>
            </a:pPr>
            <a:endParaRPr lang="en-US" sz="900" dirty="0"/>
          </a:p>
        </p:txBody>
      </p:sp>
      <p:sp>
        <p:nvSpPr>
          <p:cNvPr id="7" name="Title 1"/>
          <p:cNvSpPr>
            <a:spLocks noGrp="1"/>
          </p:cNvSpPr>
          <p:nvPr>
            <p:ph type="title"/>
          </p:nvPr>
        </p:nvSpPr>
        <p:spPr>
          <a:xfrm>
            <a:off x="170590" y="-177421"/>
            <a:ext cx="10515600" cy="1325563"/>
          </a:xfrm>
        </p:spPr>
        <p:txBody>
          <a:bodyPr/>
          <a:lstStyle/>
          <a:p>
            <a:r>
              <a:rPr lang="en-US" u="sng" dirty="0">
                <a:solidFill>
                  <a:srgbClr val="FF0000"/>
                </a:solidFill>
              </a:rPr>
              <a:t>Examples of Buyer Power (or Lack of It….)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554" y="6097772"/>
            <a:ext cx="766762" cy="760228"/>
          </a:xfrm>
          <a:prstGeom prst="rect">
            <a:avLst/>
          </a:prstGeom>
        </p:spPr>
      </p:pic>
    </p:spTree>
    <p:extLst>
      <p:ext uri="{BB962C8B-B14F-4D97-AF65-F5344CB8AC3E}">
        <p14:creationId xmlns:p14="http://schemas.microsoft.com/office/powerpoint/2010/main" val="306870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left)">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wipe(left)">
                                      <p:cBhvr>
                                        <p:cTn id="2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58141" y="2453835"/>
            <a:ext cx="10515600" cy="1325563"/>
          </a:xfrm>
        </p:spPr>
        <p:txBody>
          <a:bodyPr>
            <a:normAutofit fontScale="90000"/>
          </a:bodyPr>
          <a:lstStyle/>
          <a:p>
            <a:pPr algn="ctr"/>
            <a:r>
              <a:rPr lang="en-US" b="1" dirty="0">
                <a:solidFill>
                  <a:srgbClr val="FF0000"/>
                </a:solidFill>
              </a:rPr>
              <a:t>What Does “Threat of Substitutes” Mean?</a:t>
            </a:r>
            <a:br>
              <a:rPr lang="en-US" b="1" dirty="0">
                <a:solidFill>
                  <a:srgbClr val="FF0000"/>
                </a:solidFill>
              </a:rPr>
            </a:br>
            <a:br>
              <a:rPr lang="en-US" b="1" dirty="0">
                <a:solidFill>
                  <a:srgbClr val="FF0000"/>
                </a:solidFill>
              </a:rPr>
            </a:br>
            <a:r>
              <a:rPr lang="en-US" b="1" dirty="0">
                <a:solidFill>
                  <a:srgbClr val="FF0000"/>
                </a:solidFill>
              </a:rPr>
              <a:t>Why Is It Important?</a:t>
            </a:r>
            <a:br>
              <a:rPr lang="en-US" b="1" dirty="0">
                <a:solidFill>
                  <a:srgbClr val="FF0000"/>
                </a:solidFill>
              </a:rPr>
            </a:br>
            <a:br>
              <a:rPr lang="en-US" b="1" dirty="0">
                <a:solidFill>
                  <a:srgbClr val="FF0000"/>
                </a:solidFill>
              </a:rPr>
            </a:br>
            <a:r>
              <a:rPr lang="en-US" b="1" dirty="0">
                <a:solidFill>
                  <a:srgbClr val="FF0000"/>
                </a:solidFill>
              </a:rPr>
              <a:t>Examples?</a:t>
            </a:r>
          </a:p>
        </p:txBody>
      </p:sp>
    </p:spTree>
    <p:extLst>
      <p:ext uri="{BB962C8B-B14F-4D97-AF65-F5344CB8AC3E}">
        <p14:creationId xmlns:p14="http://schemas.microsoft.com/office/powerpoint/2010/main" val="635579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25288" y="521131"/>
            <a:ext cx="11780631" cy="6174309"/>
          </a:xfrm>
        </p:spPr>
        <p:txBody>
          <a:bodyPr>
            <a:normAutofit fontScale="92500" lnSpcReduction="20000"/>
          </a:bodyPr>
          <a:lstStyle/>
          <a:p>
            <a:pPr marL="0" indent="0" algn="ctr">
              <a:spcBef>
                <a:spcPts val="672"/>
              </a:spcBef>
              <a:buNone/>
            </a:pPr>
            <a:endParaRPr lang="en-US" sz="2400" dirty="0"/>
          </a:p>
          <a:p>
            <a:pPr marL="0" indent="0" algn="ctr">
              <a:spcBef>
                <a:spcPts val="672"/>
              </a:spcBef>
              <a:buNone/>
            </a:pPr>
            <a:endParaRPr lang="en-US" sz="2400" dirty="0"/>
          </a:p>
          <a:p>
            <a:pPr>
              <a:lnSpc>
                <a:spcPct val="120000"/>
              </a:lnSpc>
              <a:spcBef>
                <a:spcPts val="672"/>
              </a:spcBef>
              <a:buNone/>
            </a:pPr>
            <a:r>
              <a:rPr lang="en-US" sz="2600" dirty="0">
                <a:solidFill>
                  <a:srgbClr val="080808"/>
                </a:solidFill>
              </a:rPr>
              <a:t>   This threat derives from products/services fulfilling the needs of current customers from </a:t>
            </a:r>
            <a:r>
              <a:rPr lang="en-US" sz="2600" i="1" dirty="0">
                <a:solidFill>
                  <a:srgbClr val="080808"/>
                </a:solidFill>
              </a:rPr>
              <a:t>outside</a:t>
            </a:r>
            <a:r>
              <a:rPr lang="en-US" sz="2600" dirty="0">
                <a:solidFill>
                  <a:srgbClr val="080808"/>
                </a:solidFill>
              </a:rPr>
              <a:t> the industry –</a:t>
            </a:r>
            <a:r>
              <a:rPr lang="en-US" sz="2600" dirty="0">
                <a:solidFill>
                  <a:srgbClr val="080808"/>
                </a:solidFill>
                <a:highlight>
                  <a:srgbClr val="FFFF00"/>
                </a:highlight>
              </a:rPr>
              <a:t> </a:t>
            </a:r>
            <a:r>
              <a:rPr lang="en-US" sz="2600" b="1" dirty="0">
                <a:solidFill>
                  <a:srgbClr val="080808"/>
                </a:solidFill>
                <a:highlight>
                  <a:srgbClr val="FFFF00"/>
                </a:highlight>
              </a:rPr>
              <a:t>i.e., “competitors” are NOT ”substitutes.”</a:t>
            </a:r>
          </a:p>
          <a:p>
            <a:pPr marL="0" indent="0" algn="ctr">
              <a:lnSpc>
                <a:spcPct val="120000"/>
              </a:lnSpc>
              <a:spcBef>
                <a:spcPts val="672"/>
              </a:spcBef>
              <a:buNone/>
            </a:pPr>
            <a:endParaRPr lang="en-US" sz="1900" dirty="0">
              <a:solidFill>
                <a:srgbClr val="080808"/>
              </a:solidFill>
            </a:endParaRPr>
          </a:p>
          <a:p>
            <a:pPr marL="457200" indent="0">
              <a:lnSpc>
                <a:spcPct val="120000"/>
              </a:lnSpc>
              <a:spcBef>
                <a:spcPts val="576"/>
              </a:spcBef>
              <a:buNone/>
            </a:pPr>
            <a:r>
              <a:rPr lang="en-US" sz="2200" b="1" u="sng" dirty="0">
                <a:solidFill>
                  <a:srgbClr val="080808"/>
                </a:solidFill>
              </a:rPr>
              <a:t>The Power of Substitutes Are High When…</a:t>
            </a:r>
          </a:p>
          <a:p>
            <a:pPr marL="740664" indent="-283464">
              <a:lnSpc>
                <a:spcPct val="120000"/>
              </a:lnSpc>
              <a:spcBef>
                <a:spcPts val="576"/>
              </a:spcBef>
            </a:pPr>
            <a:r>
              <a:rPr lang="en-US" sz="2200" dirty="0">
                <a:solidFill>
                  <a:srgbClr val="080808"/>
                </a:solidFill>
              </a:rPr>
              <a:t>Price-performance: it is an attractive trade-off to buyers. </a:t>
            </a:r>
          </a:p>
          <a:p>
            <a:pPr marL="740664" indent="-283464">
              <a:lnSpc>
                <a:spcPct val="120000"/>
              </a:lnSpc>
              <a:spcBef>
                <a:spcPts val="576"/>
              </a:spcBef>
            </a:pPr>
            <a:r>
              <a:rPr lang="en-US" sz="2200" dirty="0">
                <a:solidFill>
                  <a:srgbClr val="080808"/>
                </a:solidFill>
              </a:rPr>
              <a:t>The buyer’s switching cost is low.</a:t>
            </a:r>
          </a:p>
          <a:p>
            <a:pPr marL="0" indent="0">
              <a:lnSpc>
                <a:spcPct val="120000"/>
              </a:lnSpc>
              <a:spcBef>
                <a:spcPts val="0"/>
              </a:spcBef>
              <a:buNone/>
            </a:pPr>
            <a:endParaRPr lang="en-US" sz="2200" dirty="0">
              <a:solidFill>
                <a:srgbClr val="080808"/>
              </a:solidFill>
            </a:endParaRPr>
          </a:p>
          <a:p>
            <a:pPr marL="0" indent="0" algn="ctr">
              <a:lnSpc>
                <a:spcPct val="120000"/>
              </a:lnSpc>
              <a:spcBef>
                <a:spcPts val="672"/>
              </a:spcBef>
              <a:buNone/>
            </a:pPr>
            <a:r>
              <a:rPr lang="en-US" sz="2200" b="1" dirty="0">
                <a:solidFill>
                  <a:srgbClr val="080808"/>
                </a:solidFill>
              </a:rPr>
              <a:t>Substitutes limit the price that industry competitors can charge for their products/services.</a:t>
            </a:r>
          </a:p>
          <a:p>
            <a:pPr marL="457200" lvl="1" indent="0">
              <a:lnSpc>
                <a:spcPct val="120000"/>
              </a:lnSpc>
              <a:spcBef>
                <a:spcPts val="672"/>
              </a:spcBef>
              <a:buNone/>
            </a:pPr>
            <a:endParaRPr lang="en-US" sz="1900" dirty="0"/>
          </a:p>
          <a:p>
            <a:pPr marL="457200" lvl="1" indent="0">
              <a:lnSpc>
                <a:spcPct val="120000"/>
              </a:lnSpc>
              <a:spcBef>
                <a:spcPts val="576"/>
              </a:spcBef>
              <a:buNone/>
            </a:pPr>
            <a:r>
              <a:rPr lang="en-US" sz="1900" u="sng" dirty="0"/>
              <a:t>Examples:</a:t>
            </a:r>
          </a:p>
          <a:p>
            <a:pPr lvl="1">
              <a:lnSpc>
                <a:spcPct val="120000"/>
              </a:lnSpc>
              <a:spcBef>
                <a:spcPts val="576"/>
              </a:spcBef>
            </a:pPr>
            <a:r>
              <a:rPr lang="en-US" sz="1900" dirty="0" err="1"/>
              <a:t>RedBox</a:t>
            </a:r>
            <a:r>
              <a:rPr lang="en-US" sz="1900" dirty="0"/>
              <a:t> for DVDs</a:t>
            </a:r>
          </a:p>
          <a:p>
            <a:pPr lvl="1">
              <a:lnSpc>
                <a:spcPct val="120000"/>
              </a:lnSpc>
              <a:spcBef>
                <a:spcPts val="576"/>
              </a:spcBef>
            </a:pPr>
            <a:r>
              <a:rPr lang="en-US" sz="1900" dirty="0"/>
              <a:t>VoIP for wireless</a:t>
            </a:r>
          </a:p>
          <a:p>
            <a:pPr lvl="1">
              <a:lnSpc>
                <a:spcPct val="120000"/>
              </a:lnSpc>
              <a:spcBef>
                <a:spcPts val="576"/>
              </a:spcBef>
            </a:pPr>
            <a:r>
              <a:rPr lang="en-US" sz="1900" dirty="0"/>
              <a:t>Intuit TurboTax for H&amp;R Block</a:t>
            </a:r>
          </a:p>
          <a:p>
            <a:pPr lvl="1">
              <a:lnSpc>
                <a:spcPct val="120000"/>
              </a:lnSpc>
              <a:spcBef>
                <a:spcPts val="576"/>
              </a:spcBef>
            </a:pPr>
            <a:r>
              <a:rPr lang="en-US" sz="1900" dirty="0"/>
              <a:t>Etc.</a:t>
            </a:r>
          </a:p>
          <a:p>
            <a:pPr lvl="1">
              <a:spcBef>
                <a:spcPts val="576"/>
              </a:spcBef>
            </a:pPr>
            <a:endParaRPr lang="en-US" dirty="0"/>
          </a:p>
          <a:p>
            <a:pPr lvl="1">
              <a:spcBef>
                <a:spcPts val="672"/>
              </a:spcBef>
            </a:pPr>
            <a:endParaRPr lang="en-US" dirty="0"/>
          </a:p>
          <a:p>
            <a:pPr marL="740664" lvl="1" indent="-283464">
              <a:spcBef>
                <a:spcPts val="576"/>
              </a:spcBef>
            </a:pPr>
            <a:endParaRPr lang="en-US" dirty="0">
              <a:solidFill>
                <a:srgbClr val="080808"/>
              </a:solidFill>
            </a:endParaRPr>
          </a:p>
          <a:p>
            <a:endParaRPr lang="en-US" dirty="0"/>
          </a:p>
          <a:p>
            <a:endParaRPr lang="en-US" sz="3200" dirty="0"/>
          </a:p>
          <a:p>
            <a:pPr marL="0" indent="0">
              <a:buNone/>
            </a:pPr>
            <a:endParaRPr lang="en-US" sz="9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554" y="6097772"/>
            <a:ext cx="766762" cy="760228"/>
          </a:xfrm>
          <a:prstGeom prst="rect">
            <a:avLst/>
          </a:prstGeom>
        </p:spPr>
      </p:pic>
      <p:sp>
        <p:nvSpPr>
          <p:cNvPr id="6" name="Title 1"/>
          <p:cNvSpPr>
            <a:spLocks noGrp="1"/>
          </p:cNvSpPr>
          <p:nvPr>
            <p:ph type="title"/>
          </p:nvPr>
        </p:nvSpPr>
        <p:spPr>
          <a:xfrm>
            <a:off x="152399" y="-222826"/>
            <a:ext cx="8229600" cy="1417638"/>
          </a:xfrm>
        </p:spPr>
        <p:txBody>
          <a:bodyPr>
            <a:normAutofit/>
          </a:bodyPr>
          <a:lstStyle/>
          <a:p>
            <a:pPr lvl="0"/>
            <a:r>
              <a:rPr lang="en-US" u="sng" dirty="0">
                <a:solidFill>
                  <a:srgbClr val="FF0000"/>
                </a:solidFill>
              </a:rPr>
              <a:t>The Threat of Substitutes</a:t>
            </a:r>
          </a:p>
        </p:txBody>
      </p:sp>
    </p:spTree>
    <p:extLst>
      <p:ext uri="{BB962C8B-B14F-4D97-AF65-F5344CB8AC3E}">
        <p14:creationId xmlns:p14="http://schemas.microsoft.com/office/powerpoint/2010/main" val="318547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left)">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left)">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wipe(left)">
                                      <p:cBhvr>
                                        <p:cTn id="32" dur="500"/>
                                        <p:tgtEl>
                                          <p:spTgt spid="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animEffect transition="in" filter="wipe(left)">
                                      <p:cBhvr>
                                        <p:cTn id="37" dur="500"/>
                                        <p:tgtEl>
                                          <p:spTgt spid="5">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12" end="12"/>
                                            </p:txEl>
                                          </p:spTgt>
                                        </p:tgtEl>
                                        <p:attrNameLst>
                                          <p:attrName>style.visibility</p:attrName>
                                        </p:attrNameLst>
                                      </p:cBhvr>
                                      <p:to>
                                        <p:strVal val="visible"/>
                                      </p:to>
                                    </p:set>
                                    <p:animEffect transition="in" filter="wipe(left)">
                                      <p:cBhvr>
                                        <p:cTn id="42" dur="500"/>
                                        <p:tgtEl>
                                          <p:spTgt spid="5">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xEl>
                                              <p:pRg st="13" end="13"/>
                                            </p:txEl>
                                          </p:spTgt>
                                        </p:tgtEl>
                                        <p:attrNameLst>
                                          <p:attrName>style.visibility</p:attrName>
                                        </p:attrNameLst>
                                      </p:cBhvr>
                                      <p:to>
                                        <p:strVal val="visible"/>
                                      </p:to>
                                    </p:set>
                                    <p:animEffect transition="in" filter="wipe(left)">
                                      <p:cBhvr>
                                        <p:cTn id="47" dur="500"/>
                                        <p:tgtEl>
                                          <p:spTgt spid="5">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txEl>
                                              <p:pRg st="14" end="14"/>
                                            </p:txEl>
                                          </p:spTgt>
                                        </p:tgtEl>
                                        <p:attrNameLst>
                                          <p:attrName>style.visibility</p:attrName>
                                        </p:attrNameLst>
                                      </p:cBhvr>
                                      <p:to>
                                        <p:strVal val="visible"/>
                                      </p:to>
                                    </p:set>
                                    <p:animEffect transition="in" filter="wipe(left)">
                                      <p:cBhvr>
                                        <p:cTn id="52"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338692" y="1495063"/>
            <a:ext cx="11421186" cy="4459720"/>
          </a:xfrm>
        </p:spPr>
        <p:txBody>
          <a:bodyPr>
            <a:normAutofit/>
          </a:bodyPr>
          <a:lstStyle/>
          <a:p>
            <a:pPr marL="0" indent="0">
              <a:buNone/>
            </a:pPr>
            <a:r>
              <a:rPr lang="en-US" dirty="0"/>
              <a:t>Self-explanatory….</a:t>
            </a:r>
            <a:endParaRPr lang="en-US" dirty="0">
              <a:solidFill>
                <a:srgbClr val="080808"/>
              </a:solidFill>
            </a:endParaRPr>
          </a:p>
          <a:p>
            <a:endParaRPr lang="en-US" dirty="0"/>
          </a:p>
          <a:p>
            <a:endParaRPr lang="en-US" sz="3200" dirty="0"/>
          </a:p>
          <a:p>
            <a:pPr marL="0" indent="0">
              <a:buNone/>
            </a:pPr>
            <a:endParaRPr lang="en-US" sz="9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554" y="6097772"/>
            <a:ext cx="766762" cy="760228"/>
          </a:xfrm>
          <a:prstGeom prst="rect">
            <a:avLst/>
          </a:prstGeom>
        </p:spPr>
      </p:pic>
      <p:sp>
        <p:nvSpPr>
          <p:cNvPr id="6" name="Title 1"/>
          <p:cNvSpPr>
            <a:spLocks noGrp="1"/>
          </p:cNvSpPr>
          <p:nvPr>
            <p:ph type="title"/>
          </p:nvPr>
        </p:nvSpPr>
        <p:spPr>
          <a:xfrm>
            <a:off x="130114" y="-71755"/>
            <a:ext cx="8229600" cy="1417638"/>
          </a:xfrm>
        </p:spPr>
        <p:txBody>
          <a:bodyPr>
            <a:normAutofit/>
          </a:bodyPr>
          <a:lstStyle/>
          <a:p>
            <a:pPr lvl="0"/>
            <a:r>
              <a:rPr lang="en-US" u="sng" dirty="0">
                <a:solidFill>
                  <a:srgbClr val="FF0000"/>
                </a:solidFill>
              </a:rPr>
              <a:t>The Threat of Existing Competitors</a:t>
            </a:r>
          </a:p>
        </p:txBody>
      </p:sp>
    </p:spTree>
    <p:extLst>
      <p:ext uri="{BB962C8B-B14F-4D97-AF65-F5344CB8AC3E}">
        <p14:creationId xmlns:p14="http://schemas.microsoft.com/office/powerpoint/2010/main" val="105565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554" y="6097772"/>
            <a:ext cx="766762" cy="760228"/>
          </a:xfrm>
          <a:prstGeom prst="rect">
            <a:avLst/>
          </a:prstGeom>
        </p:spPr>
      </p:pic>
      <p:sp>
        <p:nvSpPr>
          <p:cNvPr id="5" name="Title 1"/>
          <p:cNvSpPr txBox="1">
            <a:spLocks/>
          </p:cNvSpPr>
          <p:nvPr/>
        </p:nvSpPr>
        <p:spPr>
          <a:xfrm>
            <a:off x="2321235" y="2748820"/>
            <a:ext cx="77724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FF0000"/>
                </a:solidFill>
              </a:rPr>
              <a:t>Five Forces</a:t>
            </a:r>
          </a:p>
          <a:p>
            <a:pPr algn="ctr"/>
            <a:r>
              <a:rPr lang="en-US" sz="5400" dirty="0">
                <a:solidFill>
                  <a:srgbClr val="FF0000"/>
                </a:solidFill>
              </a:rPr>
              <a:t>Examples</a:t>
            </a:r>
          </a:p>
        </p:txBody>
      </p:sp>
    </p:spTree>
    <p:extLst>
      <p:ext uri="{BB962C8B-B14F-4D97-AF65-F5344CB8AC3E}">
        <p14:creationId xmlns:p14="http://schemas.microsoft.com/office/powerpoint/2010/main" val="1267327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088" y="3098132"/>
            <a:ext cx="11185531" cy="1143000"/>
          </a:xfrm>
        </p:spPr>
        <p:txBody>
          <a:bodyPr>
            <a:noAutofit/>
          </a:bodyPr>
          <a:lstStyle/>
          <a:p>
            <a:pPr algn="ctr">
              <a:lnSpc>
                <a:spcPct val="150000"/>
              </a:lnSpc>
            </a:pPr>
            <a:r>
              <a:rPr lang="en-US" sz="6600" dirty="0">
                <a:solidFill>
                  <a:srgbClr val="FF0000"/>
                </a:solidFill>
                <a:latin typeface="+mn-lt"/>
                <a:cs typeface="Arial" panose="020B0604020202020204" pitchFamily="34" charset="0"/>
              </a:rPr>
              <a:t>Conscientiousness</a:t>
            </a:r>
            <a:br>
              <a:rPr lang="en-US" sz="6600" b="1" dirty="0">
                <a:solidFill>
                  <a:srgbClr val="FF0000"/>
                </a:solidFill>
                <a:latin typeface="Arial" panose="020B0604020202020204" pitchFamily="34" charset="0"/>
                <a:cs typeface="Arial" panose="020B0604020202020204" pitchFamily="34" charset="0"/>
              </a:rPr>
            </a:br>
            <a:endParaRPr lang="en-US" sz="6600" b="1"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9C9EBEC-BF72-1F40-91D0-E08BABEDCC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6445" y="6180667"/>
            <a:ext cx="705556" cy="677334"/>
          </a:xfrm>
          <a:prstGeom prst="rect">
            <a:avLst/>
          </a:prstGeom>
        </p:spPr>
      </p:pic>
    </p:spTree>
    <p:extLst>
      <p:ext uri="{BB962C8B-B14F-4D97-AF65-F5344CB8AC3E}">
        <p14:creationId xmlns:p14="http://schemas.microsoft.com/office/powerpoint/2010/main" val="2569491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549136" y="2819400"/>
            <a:ext cx="10956851" cy="4038600"/>
          </a:xfrm>
        </p:spPr>
        <p:txBody>
          <a:bodyPr>
            <a:normAutofit/>
          </a:bodyPr>
          <a:lstStyle/>
          <a:p>
            <a:pPr marL="0" indent="0">
              <a:buNone/>
            </a:pPr>
            <a:r>
              <a:rPr lang="en-US" sz="3200" u="sng" dirty="0">
                <a:hlinkClick r:id="rId3"/>
              </a:rPr>
              <a:t>http://www.youtube.com/watch?v=mYF2_FBCvXw</a:t>
            </a:r>
            <a:r>
              <a:rPr lang="en-US" sz="3200" dirty="0"/>
              <a:t> </a:t>
            </a:r>
          </a:p>
          <a:p>
            <a:pPr marL="0" indent="0">
              <a:buNone/>
            </a:pPr>
            <a:endParaRPr lang="en-US" sz="3200" dirty="0"/>
          </a:p>
          <a:p>
            <a:pPr marL="0" indent="0">
              <a:buNone/>
            </a:pPr>
            <a:endParaRPr lang="en-US" sz="3200" dirty="0"/>
          </a:p>
          <a:p>
            <a:pPr marL="0" indent="0">
              <a:buNone/>
            </a:pPr>
            <a:endParaRPr lang="en-US" sz="3200" dirty="0"/>
          </a:p>
          <a:p>
            <a:pPr marL="0" indent="0">
              <a:buNone/>
            </a:pPr>
            <a:r>
              <a:rPr lang="en-US" sz="3200" dirty="0"/>
              <a:t>                                   </a:t>
            </a:r>
            <a:r>
              <a:rPr lang="en-US" sz="2400" dirty="0"/>
              <a:t> (00:00 – 5:26)</a:t>
            </a:r>
          </a:p>
          <a:p>
            <a:pPr marL="0" indent="0">
              <a:buNone/>
            </a:pPr>
            <a:endParaRPr lang="en-US" sz="900" dirty="0"/>
          </a:p>
        </p:txBody>
      </p:sp>
      <p:sp>
        <p:nvSpPr>
          <p:cNvPr id="7" name="Title 1"/>
          <p:cNvSpPr>
            <a:spLocks noGrp="1"/>
          </p:cNvSpPr>
          <p:nvPr>
            <p:ph type="title"/>
          </p:nvPr>
        </p:nvSpPr>
        <p:spPr>
          <a:xfrm>
            <a:off x="0" y="-201953"/>
            <a:ext cx="10515600" cy="1325563"/>
          </a:xfrm>
        </p:spPr>
        <p:txBody>
          <a:bodyPr/>
          <a:lstStyle/>
          <a:p>
            <a:r>
              <a:rPr lang="en-US" u="sng" dirty="0">
                <a:solidFill>
                  <a:srgbClr val="FF0000"/>
                </a:solidFill>
              </a:rPr>
              <a:t>Michael Porter.  Creator of “The Five Forces”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554" y="6097772"/>
            <a:ext cx="766762" cy="760228"/>
          </a:xfrm>
          <a:prstGeom prst="rect">
            <a:avLst/>
          </a:prstGeom>
        </p:spPr>
      </p:pic>
    </p:spTree>
    <p:extLst>
      <p:ext uri="{BB962C8B-B14F-4D97-AF65-F5344CB8AC3E}">
        <p14:creationId xmlns:p14="http://schemas.microsoft.com/office/powerpoint/2010/main" val="315742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left)">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298181" y="494244"/>
            <a:ext cx="11421186" cy="6363756"/>
          </a:xfrm>
        </p:spPr>
        <p:txBody>
          <a:bodyPr>
            <a:normAutofit fontScale="47500" lnSpcReduction="20000"/>
          </a:bodyPr>
          <a:lstStyle/>
          <a:p>
            <a:pPr marL="0" indent="0">
              <a:buNone/>
            </a:pPr>
            <a:endParaRPr lang="en-US" sz="3200" dirty="0"/>
          </a:p>
          <a:p>
            <a:pPr marL="0" indent="0">
              <a:buNone/>
            </a:pPr>
            <a:endParaRPr lang="en-US" sz="3200" dirty="0"/>
          </a:p>
          <a:p>
            <a:pPr>
              <a:lnSpc>
                <a:spcPct val="170000"/>
              </a:lnSpc>
              <a:defRPr/>
            </a:pPr>
            <a:r>
              <a:rPr lang="en-US" sz="5100" b="1" u="sng" dirty="0">
                <a:solidFill>
                  <a:srgbClr val="FF0000"/>
                </a:solidFill>
              </a:rPr>
              <a:t>Airlines</a:t>
            </a:r>
            <a:r>
              <a:rPr lang="en-US" sz="5100" dirty="0"/>
              <a:t> low profits for decades</a:t>
            </a:r>
          </a:p>
          <a:p>
            <a:pPr lvl="1">
              <a:lnSpc>
                <a:spcPct val="170000"/>
              </a:lnSpc>
              <a:defRPr/>
            </a:pPr>
            <a:r>
              <a:rPr lang="en-US" sz="5100" dirty="0"/>
              <a:t>Entry threats – small airlines popping up</a:t>
            </a:r>
          </a:p>
          <a:p>
            <a:pPr lvl="1">
              <a:lnSpc>
                <a:spcPct val="170000"/>
              </a:lnSpc>
              <a:defRPr/>
            </a:pPr>
            <a:r>
              <a:rPr lang="en-US" sz="5100" dirty="0"/>
              <a:t>Suppliers – few &amp; large: aircraft, engines, unions</a:t>
            </a:r>
          </a:p>
          <a:p>
            <a:pPr lvl="1">
              <a:lnSpc>
                <a:spcPct val="170000"/>
              </a:lnSpc>
              <a:defRPr/>
            </a:pPr>
            <a:r>
              <a:rPr lang="en-US" sz="5100" dirty="0"/>
              <a:t>Buyers – no switching costs; we have perfect information now</a:t>
            </a:r>
          </a:p>
          <a:p>
            <a:pPr lvl="1">
              <a:lnSpc>
                <a:spcPct val="170000"/>
              </a:lnSpc>
              <a:defRPr/>
            </a:pPr>
            <a:r>
              <a:rPr lang="en-US" sz="5100" dirty="0"/>
              <a:t>Substitutes – can drive car for shorter flights</a:t>
            </a:r>
          </a:p>
          <a:p>
            <a:pPr lvl="1">
              <a:lnSpc>
                <a:spcPct val="170000"/>
              </a:lnSpc>
              <a:defRPr/>
            </a:pPr>
            <a:r>
              <a:rPr lang="en-US" sz="5100" dirty="0"/>
              <a:t>Rivalry – intense and low profit</a:t>
            </a:r>
          </a:p>
          <a:p>
            <a:pPr marL="457200" lvl="1" indent="0">
              <a:lnSpc>
                <a:spcPct val="170000"/>
              </a:lnSpc>
              <a:buNone/>
              <a:defRPr/>
            </a:pPr>
            <a:endParaRPr lang="en-US" sz="5100" dirty="0"/>
          </a:p>
          <a:p>
            <a:pPr>
              <a:lnSpc>
                <a:spcPct val="170000"/>
              </a:lnSpc>
              <a:defRPr/>
            </a:pPr>
            <a:r>
              <a:rPr lang="en-US" sz="5100" dirty="0"/>
              <a:t>Each force is </a:t>
            </a:r>
            <a:r>
              <a:rPr lang="en-US" sz="5100" dirty="0">
                <a:solidFill>
                  <a:srgbClr val="FF0000"/>
                </a:solidFill>
              </a:rPr>
              <a:t>STRONG</a:t>
            </a:r>
            <a:r>
              <a:rPr lang="en-US" sz="5100" dirty="0"/>
              <a:t>, yielding </a:t>
            </a:r>
            <a:r>
              <a:rPr lang="en-US" sz="5100" dirty="0">
                <a:solidFill>
                  <a:srgbClr val="FF0000"/>
                </a:solidFill>
              </a:rPr>
              <a:t>inferior profits </a:t>
            </a:r>
            <a:r>
              <a:rPr lang="en-US" sz="5100" dirty="0"/>
              <a:t>= </a:t>
            </a:r>
            <a:r>
              <a:rPr lang="en-US" sz="5100" u="sng" dirty="0"/>
              <a:t>unattractive</a:t>
            </a:r>
            <a:r>
              <a:rPr lang="en-US" sz="5100" dirty="0"/>
              <a:t> industry for investment/entry  </a:t>
            </a:r>
          </a:p>
          <a:p>
            <a:endParaRPr lang="en-US" sz="3200" dirty="0"/>
          </a:p>
          <a:p>
            <a:pPr marL="0" indent="0">
              <a:buNone/>
            </a:pPr>
            <a:endParaRPr lang="en-US" sz="900" dirty="0"/>
          </a:p>
        </p:txBody>
      </p:sp>
      <p:sp>
        <p:nvSpPr>
          <p:cNvPr id="7" name="Title 1"/>
          <p:cNvSpPr>
            <a:spLocks noGrp="1"/>
          </p:cNvSpPr>
          <p:nvPr>
            <p:ph type="title"/>
          </p:nvPr>
        </p:nvSpPr>
        <p:spPr>
          <a:xfrm>
            <a:off x="84147" y="-224392"/>
            <a:ext cx="10515600" cy="1325563"/>
          </a:xfrm>
        </p:spPr>
        <p:txBody>
          <a:bodyPr/>
          <a:lstStyle/>
          <a:p>
            <a:r>
              <a:rPr lang="en-US" u="sng" dirty="0">
                <a:solidFill>
                  <a:srgbClr val="FF0000"/>
                </a:solidFill>
              </a:rPr>
              <a:t>Five Forces:  Airlines vs. Soft Drinks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554" y="6097772"/>
            <a:ext cx="766762" cy="760228"/>
          </a:xfrm>
          <a:prstGeom prst="rect">
            <a:avLst/>
          </a:prstGeom>
        </p:spPr>
      </p:pic>
    </p:spTree>
    <p:extLst>
      <p:ext uri="{BB962C8B-B14F-4D97-AF65-F5344CB8AC3E}">
        <p14:creationId xmlns:p14="http://schemas.microsoft.com/office/powerpoint/2010/main" val="50490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left)">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left)">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wipe(left)">
                                      <p:cBhvr>
                                        <p:cTn id="3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46715" y="427168"/>
            <a:ext cx="11891950" cy="4038600"/>
          </a:xfrm>
        </p:spPr>
        <p:txBody>
          <a:bodyPr>
            <a:normAutofit fontScale="25000" lnSpcReduction="20000"/>
          </a:bodyPr>
          <a:lstStyle/>
          <a:p>
            <a:pPr marL="0" indent="0">
              <a:buNone/>
            </a:pPr>
            <a:endParaRPr lang="en-US" sz="3200" dirty="0"/>
          </a:p>
          <a:p>
            <a:pPr marL="0" indent="0">
              <a:buNone/>
            </a:pPr>
            <a:endParaRPr lang="en-US" sz="3200" dirty="0"/>
          </a:p>
          <a:p>
            <a:pPr>
              <a:lnSpc>
                <a:spcPct val="170000"/>
              </a:lnSpc>
              <a:defRPr/>
            </a:pPr>
            <a:r>
              <a:rPr lang="en-US" sz="8800" b="1" u="sng" dirty="0">
                <a:solidFill>
                  <a:srgbClr val="FF0000"/>
                </a:solidFill>
              </a:rPr>
              <a:t>Soft Drinks</a:t>
            </a:r>
            <a:r>
              <a:rPr lang="en-US" sz="8800" b="1" dirty="0">
                <a:solidFill>
                  <a:srgbClr val="FF0000"/>
                </a:solidFill>
              </a:rPr>
              <a:t> </a:t>
            </a:r>
            <a:r>
              <a:rPr lang="en-US" sz="8800" dirty="0"/>
              <a:t>high profits for decades</a:t>
            </a:r>
          </a:p>
          <a:p>
            <a:pPr lvl="1">
              <a:lnSpc>
                <a:spcPct val="170000"/>
              </a:lnSpc>
              <a:defRPr/>
            </a:pPr>
            <a:r>
              <a:rPr lang="en-US" sz="8800" dirty="0"/>
              <a:t>Entry threats – strong brands (Coke &amp; Pepsi)</a:t>
            </a:r>
          </a:p>
          <a:p>
            <a:pPr lvl="1">
              <a:lnSpc>
                <a:spcPct val="170000"/>
              </a:lnSpc>
              <a:defRPr/>
            </a:pPr>
            <a:r>
              <a:rPr lang="en-US" sz="8800" dirty="0"/>
              <a:t>Suppliers – mostly commodities</a:t>
            </a:r>
          </a:p>
          <a:p>
            <a:pPr lvl="1">
              <a:lnSpc>
                <a:spcPct val="170000"/>
              </a:lnSpc>
              <a:defRPr/>
            </a:pPr>
            <a:r>
              <a:rPr lang="en-US" sz="8800" dirty="0"/>
              <a:t>Buyers – bottlers locked into long-term contracts/consumers hooked on one or other</a:t>
            </a:r>
          </a:p>
          <a:p>
            <a:pPr lvl="1">
              <a:lnSpc>
                <a:spcPct val="170000"/>
              </a:lnSpc>
              <a:defRPr/>
            </a:pPr>
            <a:r>
              <a:rPr lang="en-US" sz="8800" dirty="0"/>
              <a:t>Substitutes – other drinks (water, coffee, etc.)</a:t>
            </a:r>
          </a:p>
          <a:p>
            <a:pPr lvl="1">
              <a:lnSpc>
                <a:spcPct val="170000"/>
              </a:lnSpc>
              <a:defRPr/>
            </a:pPr>
            <a:r>
              <a:rPr lang="en-US" sz="8800" dirty="0"/>
              <a:t>Rivalry – advertising-based</a:t>
            </a:r>
          </a:p>
          <a:p>
            <a:pPr>
              <a:lnSpc>
                <a:spcPct val="170000"/>
              </a:lnSpc>
              <a:defRPr/>
            </a:pPr>
            <a:r>
              <a:rPr lang="en-US" sz="8800" dirty="0"/>
              <a:t>Each force is </a:t>
            </a:r>
            <a:r>
              <a:rPr lang="en-US" sz="8800" dirty="0">
                <a:solidFill>
                  <a:srgbClr val="FF0000"/>
                </a:solidFill>
              </a:rPr>
              <a:t>WEAK</a:t>
            </a:r>
            <a:r>
              <a:rPr lang="en-US" sz="8800" dirty="0"/>
              <a:t>, yielding </a:t>
            </a:r>
            <a:r>
              <a:rPr lang="en-US" sz="8800" dirty="0">
                <a:solidFill>
                  <a:srgbClr val="FF0000"/>
                </a:solidFill>
              </a:rPr>
              <a:t>high profits.  </a:t>
            </a:r>
          </a:p>
          <a:p>
            <a:pPr>
              <a:lnSpc>
                <a:spcPct val="170000"/>
              </a:lnSpc>
              <a:defRPr/>
            </a:pPr>
            <a:r>
              <a:rPr lang="en-US" sz="8800" dirty="0"/>
              <a:t>Soft drink industry attractive/profitable….</a:t>
            </a:r>
            <a:r>
              <a:rPr lang="en-US" sz="8800" dirty="0">
                <a:highlight>
                  <a:srgbClr val="FFFF00"/>
                </a:highlight>
              </a:rPr>
              <a:t>HOWEVER</a:t>
            </a:r>
            <a:r>
              <a:rPr lang="en-US" sz="8800" dirty="0"/>
              <a:t>….doesn’t mean you’d want to go into it (Coke!  Pepsi!).  But, maybe…what “soft drink” category has been tried over the past few years?</a:t>
            </a:r>
          </a:p>
          <a:p>
            <a:pPr>
              <a:lnSpc>
                <a:spcPct val="170000"/>
              </a:lnSpc>
              <a:defRPr/>
            </a:pPr>
            <a:r>
              <a:rPr lang="en-US" sz="8800" dirty="0"/>
              <a:t>High-caffeine “Energy Drinks”</a:t>
            </a:r>
            <a:br>
              <a:rPr lang="en-US" sz="11200" dirty="0">
                <a:solidFill>
                  <a:srgbClr val="FF0000"/>
                </a:solidFill>
              </a:rPr>
            </a:br>
            <a:endParaRPr lang="en-US" sz="11200" dirty="0">
              <a:solidFill>
                <a:srgbClr val="990033"/>
              </a:solidFill>
              <a:effectLst>
                <a:outerShdw blurRad="38100" dist="38100" dir="2700000" algn="tl">
                  <a:srgbClr val="000000">
                    <a:alpha val="43137"/>
                  </a:srgbClr>
                </a:outerShdw>
              </a:effectLst>
            </a:endParaRPr>
          </a:p>
          <a:p>
            <a:endParaRPr lang="en-US" sz="3200" dirty="0"/>
          </a:p>
          <a:p>
            <a:pPr marL="0" indent="0">
              <a:buNone/>
            </a:pPr>
            <a:endParaRPr lang="en-US" sz="900" dirty="0"/>
          </a:p>
        </p:txBody>
      </p:sp>
      <p:sp>
        <p:nvSpPr>
          <p:cNvPr id="7" name="Title 1"/>
          <p:cNvSpPr>
            <a:spLocks noGrp="1"/>
          </p:cNvSpPr>
          <p:nvPr>
            <p:ph type="title"/>
          </p:nvPr>
        </p:nvSpPr>
        <p:spPr>
          <a:xfrm>
            <a:off x="44879" y="-235613"/>
            <a:ext cx="10515600" cy="1325563"/>
          </a:xfrm>
        </p:spPr>
        <p:txBody>
          <a:bodyPr/>
          <a:lstStyle/>
          <a:p>
            <a:r>
              <a:rPr lang="en-US" u="sng" dirty="0">
                <a:solidFill>
                  <a:srgbClr val="FF0000"/>
                </a:solidFill>
              </a:rPr>
              <a:t>Five Forces:  Airlines vs. Soft Drinks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554" y="6097772"/>
            <a:ext cx="766762" cy="760228"/>
          </a:xfrm>
          <a:prstGeom prst="rect">
            <a:avLst/>
          </a:prstGeom>
        </p:spPr>
      </p:pic>
    </p:spTree>
    <p:extLst>
      <p:ext uri="{BB962C8B-B14F-4D97-AF65-F5344CB8AC3E}">
        <p14:creationId xmlns:p14="http://schemas.microsoft.com/office/powerpoint/2010/main" val="121201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left)">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left)">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wipe(left)">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wipe(left)">
                                      <p:cBhvr>
                                        <p:cTn id="42" dur="500"/>
                                        <p:tgtEl>
                                          <p:spTgt spid="5">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wipe(left)">
                                      <p:cBhvr>
                                        <p:cTn id="4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392749" y="1460728"/>
            <a:ext cx="11421186" cy="4760664"/>
          </a:xfrm>
        </p:spPr>
        <p:txBody>
          <a:bodyPr>
            <a:normAutofit fontScale="62500" lnSpcReduction="20000"/>
          </a:bodyPr>
          <a:lstStyle/>
          <a:p>
            <a:pPr marL="0" indent="0">
              <a:buNone/>
            </a:pPr>
            <a:endParaRPr lang="en-US" sz="3800" dirty="0"/>
          </a:p>
          <a:p>
            <a:pPr marL="0" indent="0">
              <a:buNone/>
            </a:pPr>
            <a:endParaRPr lang="en-US" sz="3800" dirty="0"/>
          </a:p>
          <a:p>
            <a:pPr marL="0" indent="0" algn="ctr">
              <a:spcBef>
                <a:spcPts val="672"/>
              </a:spcBef>
              <a:buNone/>
            </a:pPr>
            <a:r>
              <a:rPr lang="en-US" sz="4600" dirty="0">
                <a:solidFill>
                  <a:srgbClr val="FF0000"/>
                </a:solidFill>
              </a:rPr>
              <a:t>Changes over Time: Industry Dynamics</a:t>
            </a:r>
          </a:p>
          <a:p>
            <a:pPr marL="0" indent="0" algn="ctr">
              <a:spcBef>
                <a:spcPts val="672"/>
              </a:spcBef>
              <a:buNone/>
            </a:pPr>
            <a:endParaRPr lang="en-US" sz="4600" b="1" i="1" dirty="0"/>
          </a:p>
          <a:p>
            <a:pPr marL="0" indent="0" algn="ctr">
              <a:spcBef>
                <a:spcPts val="672"/>
              </a:spcBef>
              <a:buNone/>
            </a:pPr>
            <a:r>
              <a:rPr lang="en-US" sz="4600" i="1" dirty="0"/>
              <a:t>The static five forces model cannot determine the speed of change for an industry</a:t>
            </a:r>
            <a:r>
              <a:rPr lang="en-US" sz="4000" i="1" dirty="0"/>
              <a:t>.</a:t>
            </a:r>
          </a:p>
          <a:p>
            <a:pPr marL="0" indent="0" algn="ctr">
              <a:spcBef>
                <a:spcPts val="672"/>
              </a:spcBef>
              <a:buNone/>
            </a:pPr>
            <a:endParaRPr lang="en-US" sz="4000" i="1" dirty="0"/>
          </a:p>
          <a:p>
            <a:pPr marL="0" indent="0" algn="ctr">
              <a:spcBef>
                <a:spcPts val="672"/>
              </a:spcBef>
              <a:buNone/>
            </a:pPr>
            <a:r>
              <a:rPr lang="en-US" sz="4000" i="1" dirty="0"/>
              <a:t>(and doesn’t factor in co-opetition)</a:t>
            </a:r>
          </a:p>
          <a:p>
            <a:pPr marL="0" indent="0">
              <a:buNone/>
              <a:defRPr/>
            </a:pPr>
            <a:br>
              <a:rPr lang="en-US" sz="11200" dirty="0">
                <a:solidFill>
                  <a:srgbClr val="FF0000"/>
                </a:solidFill>
              </a:rPr>
            </a:br>
            <a:endParaRPr lang="en-US" sz="11200" dirty="0">
              <a:solidFill>
                <a:srgbClr val="990033"/>
              </a:solidFill>
              <a:effectLst>
                <a:outerShdw blurRad="38100" dist="38100" dir="2700000" algn="tl">
                  <a:srgbClr val="000000">
                    <a:alpha val="43137"/>
                  </a:srgbClr>
                </a:outerShdw>
              </a:effectLst>
            </a:endParaRPr>
          </a:p>
          <a:p>
            <a:endParaRPr lang="en-US" sz="3200" dirty="0"/>
          </a:p>
          <a:p>
            <a:pPr marL="0" indent="0">
              <a:buNone/>
            </a:pPr>
            <a:endParaRPr lang="en-US" sz="900" dirty="0"/>
          </a:p>
        </p:txBody>
      </p:sp>
      <p:sp>
        <p:nvSpPr>
          <p:cNvPr id="7" name="Title 1"/>
          <p:cNvSpPr>
            <a:spLocks noGrp="1"/>
          </p:cNvSpPr>
          <p:nvPr>
            <p:ph type="title"/>
          </p:nvPr>
        </p:nvSpPr>
        <p:spPr>
          <a:xfrm>
            <a:off x="0" y="0"/>
            <a:ext cx="10515600" cy="1325563"/>
          </a:xfrm>
        </p:spPr>
        <p:txBody>
          <a:bodyPr/>
          <a:lstStyle/>
          <a:p>
            <a:r>
              <a:rPr lang="en-US" u="sng" dirty="0">
                <a:solidFill>
                  <a:srgbClr val="FF0000"/>
                </a:solidFill>
              </a:rPr>
              <a:t>What Is The Flaw In Porter’s Five Forces?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554" y="6097772"/>
            <a:ext cx="766762" cy="760228"/>
          </a:xfrm>
          <a:prstGeom prst="rect">
            <a:avLst/>
          </a:prstGeom>
        </p:spPr>
      </p:pic>
    </p:spTree>
    <p:extLst>
      <p:ext uri="{BB962C8B-B14F-4D97-AF65-F5344CB8AC3E}">
        <p14:creationId xmlns:p14="http://schemas.microsoft.com/office/powerpoint/2010/main" val="124962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left)">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wipe(left)">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wipe(left)">
                                      <p:cBhvr>
                                        <p:cTn id="2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905000" y="1292352"/>
            <a:ext cx="8458200" cy="4727448"/>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lvl1pPr marL="342900" indent="-342900" algn="l" defTabSz="914400" rtl="0" eaLnBrk="1" latinLnBrk="0" hangingPunct="1">
              <a:spcBef>
                <a:spcPct val="20000"/>
              </a:spcBef>
              <a:buClr>
                <a:srgbClr val="B66136"/>
              </a:buClr>
              <a:buFont typeface="Wingdings" pitchFamily="2" charset="2"/>
              <a:buChar char="§"/>
              <a:defRPr sz="28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Clr>
                <a:srgbClr val="B66136"/>
              </a:buClr>
              <a:buFont typeface="Arial"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Clr>
                <a:srgbClr val="B66136"/>
              </a:buClr>
              <a:buFont typeface="Wingdings" pitchFamily="2" charset="2"/>
              <a:buChar char="ü"/>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Clr>
                <a:srgbClr val="B66136"/>
              </a:buClr>
              <a:buFont typeface="Wingdings" pitchFamily="2" charset="2"/>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Clr>
                <a:srgbClr val="B66136"/>
              </a:buClr>
              <a:buFont typeface="Arial"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 </a:t>
            </a:r>
          </a:p>
          <a:p>
            <a:pPr marL="0" indent="0" algn="ctr">
              <a:buNone/>
            </a:pPr>
            <a:endParaRPr lang="en-US" dirty="0"/>
          </a:p>
          <a:p>
            <a:pPr marL="0" indent="0">
              <a:buNone/>
            </a:pPr>
            <a:endParaRPr lang="en-US" sz="1000" dirty="0"/>
          </a:p>
        </p:txBody>
      </p:sp>
      <p:sp>
        <p:nvSpPr>
          <p:cNvPr id="9" name="Rounded Rectangle 8"/>
          <p:cNvSpPr/>
          <p:nvPr/>
        </p:nvSpPr>
        <p:spPr>
          <a:xfrm>
            <a:off x="1981200" y="1600200"/>
            <a:ext cx="1676400" cy="1143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800" dirty="0">
              <a:solidFill>
                <a:srgbClr val="010101"/>
              </a:solidFill>
              <a:latin typeface="Times New Roman" pitchFamily="18" charset="0"/>
              <a:cs typeface="Times New Roman" pitchFamily="18" charset="0"/>
            </a:endParaRPr>
          </a:p>
          <a:p>
            <a:pPr algn="ctr"/>
            <a:r>
              <a:rPr lang="en-US" sz="2800" dirty="0">
                <a:solidFill>
                  <a:srgbClr val="010101"/>
                </a:solidFill>
                <a:latin typeface="Times New Roman" pitchFamily="18" charset="0"/>
                <a:cs typeface="Times New Roman" pitchFamily="18" charset="0"/>
              </a:rPr>
              <a:t>MACRO</a:t>
            </a:r>
          </a:p>
          <a:p>
            <a:pPr algn="ctr"/>
            <a:endParaRPr lang="en-US" sz="2800" dirty="0">
              <a:solidFill>
                <a:srgbClr val="010101"/>
              </a:solidFill>
              <a:latin typeface="Times New Roman" pitchFamily="18" charset="0"/>
              <a:cs typeface="Times New Roman" pitchFamily="18" charset="0"/>
            </a:endParaRPr>
          </a:p>
        </p:txBody>
      </p:sp>
      <p:sp>
        <p:nvSpPr>
          <p:cNvPr id="12" name="Rounded Rectangle 11"/>
          <p:cNvSpPr/>
          <p:nvPr/>
        </p:nvSpPr>
        <p:spPr>
          <a:xfrm>
            <a:off x="1981200" y="4191000"/>
            <a:ext cx="1676400" cy="1143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solidFill>
                  <a:srgbClr val="010101"/>
                </a:solidFill>
                <a:latin typeface="Times New Roman" pitchFamily="18" charset="0"/>
                <a:cs typeface="Times New Roman" pitchFamily="18" charset="0"/>
              </a:rPr>
              <a:t>MICRO</a:t>
            </a:r>
          </a:p>
        </p:txBody>
      </p:sp>
      <p:sp>
        <p:nvSpPr>
          <p:cNvPr id="15" name="Down Arrow 14"/>
          <p:cNvSpPr/>
          <p:nvPr/>
        </p:nvSpPr>
        <p:spPr>
          <a:xfrm>
            <a:off x="2286000" y="2819400"/>
            <a:ext cx="1066800" cy="1295400"/>
          </a:xfrm>
          <a:prstGeom prst="downArrow">
            <a:avLst>
              <a:gd name="adj1" fmla="val 32266"/>
              <a:gd name="adj2" fmla="val 32266"/>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aphicFrame>
        <p:nvGraphicFramePr>
          <p:cNvPr id="16" name="Diagram 15"/>
          <p:cNvGraphicFramePr/>
          <p:nvPr/>
        </p:nvGraphicFramePr>
        <p:xfrm>
          <a:off x="3886200" y="1371600"/>
          <a:ext cx="6324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3599726" y="4238255"/>
            <a:ext cx="4959752" cy="13426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42447" y="-237278"/>
            <a:ext cx="9144000" cy="1417638"/>
          </a:xfrm>
        </p:spPr>
        <p:txBody>
          <a:bodyPr>
            <a:normAutofit/>
          </a:bodyPr>
          <a:lstStyle/>
          <a:p>
            <a:r>
              <a:rPr lang="en-US" u="sng" dirty="0">
                <a:solidFill>
                  <a:srgbClr val="FF0000"/>
                </a:solidFill>
              </a:rPr>
              <a:t>Competitor Analysis</a:t>
            </a:r>
          </a:p>
        </p:txBody>
      </p:sp>
    </p:spTree>
    <p:extLst>
      <p:ext uri="{BB962C8B-B14F-4D97-AF65-F5344CB8AC3E}">
        <p14:creationId xmlns:p14="http://schemas.microsoft.com/office/powerpoint/2010/main" val="1718948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4"/>
          <p:cNvSpPr txBox="1">
            <a:spLocks noChangeArrowheads="1"/>
          </p:cNvSpPr>
          <p:nvPr/>
        </p:nvSpPr>
        <p:spPr bwMode="auto">
          <a:xfrm>
            <a:off x="163032" y="221718"/>
            <a:ext cx="9559701" cy="584775"/>
          </a:xfrm>
          <a:prstGeom prst="rect">
            <a:avLst/>
          </a:prstGeom>
          <a:noFill/>
          <a:ln w="9525">
            <a:noFill/>
            <a:miter lim="800000"/>
            <a:headEnd/>
            <a:tailEnd/>
          </a:ln>
        </p:spPr>
        <p:txBody>
          <a:bodyPr wrap="square">
            <a:spAutoFit/>
          </a:bodyPr>
          <a:lstStyle/>
          <a:p>
            <a:r>
              <a:rPr lang="en-US" sz="2400" b="1" u="sng" dirty="0"/>
              <a:t> </a:t>
            </a:r>
            <a:r>
              <a:rPr lang="en-US" sz="3200" u="sng" dirty="0">
                <a:solidFill>
                  <a:srgbClr val="FF0000"/>
                </a:solidFill>
              </a:rPr>
              <a:t>The Firm Embedded in Its External Environment</a:t>
            </a:r>
            <a:endParaRPr lang="en-US" sz="3200" b="1" u="sng" dirty="0">
              <a:solidFill>
                <a:srgbClr val="FF0000"/>
              </a:solidFill>
              <a:cs typeface="Tahoma" pitchFamily="34" charset="0"/>
            </a:endParaRPr>
          </a:p>
        </p:txBody>
      </p:sp>
      <p:pic>
        <p:nvPicPr>
          <p:cNvPr id="22534" name="Picture 9"/>
          <p:cNvPicPr>
            <a:picLocks noChangeAspect="1" noChangeArrowheads="1"/>
          </p:cNvPicPr>
          <p:nvPr/>
        </p:nvPicPr>
        <p:blipFill>
          <a:blip r:embed="rId3" cstate="print"/>
          <a:srcRect/>
          <a:stretch>
            <a:fillRect/>
          </a:stretch>
        </p:blipFill>
        <p:spPr bwMode="auto">
          <a:xfrm>
            <a:off x="2346326" y="1681745"/>
            <a:ext cx="7224713" cy="4748213"/>
          </a:xfrm>
          <a:prstGeom prst="rect">
            <a:avLst/>
          </a:prstGeom>
          <a:noFill/>
          <a:ln w="9525">
            <a:noFill/>
            <a:miter lim="800000"/>
            <a:headEnd/>
            <a:tailEnd/>
          </a:ln>
        </p:spPr>
      </p:pic>
    </p:spTree>
    <p:extLst>
      <p:ext uri="{BB962C8B-B14F-4D97-AF65-F5344CB8AC3E}">
        <p14:creationId xmlns:p14="http://schemas.microsoft.com/office/powerpoint/2010/main" val="2051110372"/>
      </p:ext>
    </p:extLst>
  </p:cSld>
  <p:clrMapOvr>
    <a:masterClrMapping/>
  </p:clrMapOvr>
  <p:transition spd="slow">
    <p:wheel spokes="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257670" y="1744308"/>
            <a:ext cx="11421186" cy="4038600"/>
          </a:xfrm>
        </p:spPr>
        <p:txBody>
          <a:bodyPr>
            <a:normAutofit fontScale="92500" lnSpcReduction="20000"/>
          </a:bodyPr>
          <a:lstStyle/>
          <a:p>
            <a:pPr marL="0" indent="0">
              <a:buNone/>
            </a:pPr>
            <a:endParaRPr lang="en-US" sz="3200" dirty="0"/>
          </a:p>
          <a:p>
            <a:pPr marL="0" indent="0" algn="ctr">
              <a:spcBef>
                <a:spcPts val="672"/>
              </a:spcBef>
              <a:buNone/>
            </a:pPr>
            <a:endParaRPr lang="en-US" b="1" i="1" dirty="0"/>
          </a:p>
          <a:p>
            <a:pPr marL="0" indent="0" algn="ctr">
              <a:spcBef>
                <a:spcPts val="672"/>
              </a:spcBef>
              <a:buNone/>
            </a:pPr>
            <a:endParaRPr lang="en-US" i="1" dirty="0"/>
          </a:p>
          <a:p>
            <a:pPr marL="0" indent="0" algn="ctr">
              <a:spcBef>
                <a:spcPts val="672"/>
              </a:spcBef>
              <a:buNone/>
            </a:pPr>
            <a:r>
              <a:rPr lang="en-US" sz="3900" dirty="0"/>
              <a:t>Intra-group rivalry exceeds inter-group rivalry</a:t>
            </a:r>
          </a:p>
          <a:p>
            <a:pPr marL="0" indent="0">
              <a:buNone/>
              <a:defRPr/>
            </a:pPr>
            <a:br>
              <a:rPr lang="en-US" sz="11200" dirty="0">
                <a:solidFill>
                  <a:srgbClr val="FF0000"/>
                </a:solidFill>
              </a:rPr>
            </a:br>
            <a:endParaRPr lang="en-US" sz="11200" dirty="0">
              <a:solidFill>
                <a:srgbClr val="990033"/>
              </a:solidFill>
              <a:effectLst>
                <a:outerShdw blurRad="38100" dist="38100" dir="2700000" algn="tl">
                  <a:srgbClr val="000000">
                    <a:alpha val="43137"/>
                  </a:srgbClr>
                </a:outerShdw>
              </a:effectLst>
            </a:endParaRPr>
          </a:p>
          <a:p>
            <a:endParaRPr lang="en-US" sz="3200" dirty="0"/>
          </a:p>
          <a:p>
            <a:pPr marL="0" indent="0">
              <a:buNone/>
            </a:pPr>
            <a:endParaRPr lang="en-US" sz="900" dirty="0"/>
          </a:p>
        </p:txBody>
      </p:sp>
      <p:sp>
        <p:nvSpPr>
          <p:cNvPr id="7" name="Title 1"/>
          <p:cNvSpPr>
            <a:spLocks noGrp="1"/>
          </p:cNvSpPr>
          <p:nvPr>
            <p:ph type="title"/>
          </p:nvPr>
        </p:nvSpPr>
        <p:spPr>
          <a:xfrm>
            <a:off x="-1" y="0"/>
            <a:ext cx="12355975" cy="1325563"/>
          </a:xfrm>
        </p:spPr>
        <p:txBody>
          <a:bodyPr/>
          <a:lstStyle/>
          <a:p>
            <a:r>
              <a:rPr lang="en-US" u="sng" dirty="0">
                <a:solidFill>
                  <a:srgbClr val="FF0000"/>
                </a:solidFill>
              </a:rPr>
              <a:t>Rivalry Between Strategic Groups More Intense or Less Intense?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554" y="6097772"/>
            <a:ext cx="766762" cy="760228"/>
          </a:xfrm>
          <a:prstGeom prst="rect">
            <a:avLst/>
          </a:prstGeom>
        </p:spPr>
      </p:pic>
    </p:spTree>
    <p:extLst>
      <p:ext uri="{BB962C8B-B14F-4D97-AF65-F5344CB8AC3E}">
        <p14:creationId xmlns:p14="http://schemas.microsoft.com/office/powerpoint/2010/main" val="385387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left)">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left)">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52326" y="444416"/>
            <a:ext cx="11421186" cy="4038600"/>
          </a:xfrm>
        </p:spPr>
        <p:txBody>
          <a:bodyPr>
            <a:normAutofit fontScale="25000" lnSpcReduction="20000"/>
          </a:bodyPr>
          <a:lstStyle/>
          <a:p>
            <a:pPr marL="0" indent="0">
              <a:buNone/>
            </a:pPr>
            <a:endParaRPr lang="en-US" sz="3200" dirty="0"/>
          </a:p>
          <a:p>
            <a:pPr marL="0" indent="0">
              <a:buNone/>
            </a:pPr>
            <a:endParaRPr lang="en-US" sz="3200" dirty="0"/>
          </a:p>
          <a:p>
            <a:pPr>
              <a:lnSpc>
                <a:spcPct val="170000"/>
              </a:lnSpc>
            </a:pPr>
            <a:r>
              <a:rPr lang="en-US" sz="11100" b="1" dirty="0"/>
              <a:t>PESTEL analysis</a:t>
            </a:r>
            <a:r>
              <a:rPr lang="en-US" sz="11100" b="1" dirty="0">
                <a:highlight>
                  <a:srgbClr val="FFFF00"/>
                </a:highlight>
              </a:rPr>
              <a:t>???</a:t>
            </a:r>
          </a:p>
          <a:p>
            <a:pPr lvl="1">
              <a:lnSpc>
                <a:spcPct val="170000"/>
              </a:lnSpc>
            </a:pPr>
            <a:r>
              <a:rPr lang="en-US" sz="10700" dirty="0"/>
              <a:t>Guiding consideration: How the external factors identified affect the firm’s environment.</a:t>
            </a:r>
            <a:endParaRPr lang="en-US" sz="11100" dirty="0"/>
          </a:p>
          <a:p>
            <a:pPr>
              <a:lnSpc>
                <a:spcPct val="170000"/>
              </a:lnSpc>
            </a:pPr>
            <a:r>
              <a:rPr lang="en-US" sz="11100" b="1" dirty="0"/>
              <a:t>Porter’s Five Forces model</a:t>
            </a:r>
            <a:r>
              <a:rPr lang="en-US" sz="11100" b="1" dirty="0">
                <a:highlight>
                  <a:srgbClr val="FFFF00"/>
                </a:highlight>
              </a:rPr>
              <a:t>???</a:t>
            </a:r>
            <a:r>
              <a:rPr lang="en-US" sz="11100" b="1" dirty="0"/>
              <a:t> </a:t>
            </a:r>
          </a:p>
          <a:p>
            <a:pPr lvl="1">
              <a:lnSpc>
                <a:spcPct val="170000"/>
              </a:lnSpc>
            </a:pPr>
            <a:r>
              <a:rPr lang="en-US" sz="10700" dirty="0"/>
              <a:t>Identifies industry profit potential and firm positioning for gaining and sustaining competitive advantage</a:t>
            </a:r>
            <a:endParaRPr lang="en-US" sz="11100" dirty="0"/>
          </a:p>
          <a:p>
            <a:pPr>
              <a:lnSpc>
                <a:spcPct val="170000"/>
              </a:lnSpc>
            </a:pPr>
            <a:r>
              <a:rPr lang="en-US" sz="11100" b="1" dirty="0"/>
              <a:t>Strategic group map</a:t>
            </a:r>
            <a:r>
              <a:rPr lang="en-US" sz="11100" b="1" dirty="0">
                <a:highlight>
                  <a:srgbClr val="FFFF00"/>
                </a:highlight>
              </a:rPr>
              <a:t>???</a:t>
            </a:r>
            <a:r>
              <a:rPr lang="en-US" sz="11100" dirty="0"/>
              <a:t> </a:t>
            </a:r>
          </a:p>
          <a:p>
            <a:pPr lvl="1">
              <a:lnSpc>
                <a:spcPct val="170000"/>
              </a:lnSpc>
            </a:pPr>
            <a:r>
              <a:rPr lang="en-US" sz="10700" dirty="0"/>
              <a:t>Helps to find performance differences within the focal industry.</a:t>
            </a:r>
          </a:p>
          <a:p>
            <a:pPr lvl="2">
              <a:lnSpc>
                <a:spcPct val="170000"/>
              </a:lnSpc>
            </a:pPr>
            <a:endParaRPr lang="en-US" sz="5200" dirty="0"/>
          </a:p>
          <a:p>
            <a:pPr marL="457200" lvl="1" indent="0">
              <a:buNone/>
            </a:pPr>
            <a:endParaRPr lang="en-US" sz="5800" dirty="0">
              <a:solidFill>
                <a:srgbClr val="080808"/>
              </a:solidFill>
            </a:endParaRPr>
          </a:p>
          <a:p>
            <a:pPr marL="0" indent="0">
              <a:buNone/>
              <a:defRPr/>
            </a:pPr>
            <a:br>
              <a:rPr lang="en-US" sz="5800" dirty="0">
                <a:solidFill>
                  <a:srgbClr val="FF0000"/>
                </a:solidFill>
              </a:rPr>
            </a:br>
            <a:endParaRPr lang="en-US" sz="5800" dirty="0">
              <a:solidFill>
                <a:srgbClr val="990033"/>
              </a:solidFill>
              <a:effectLst>
                <a:outerShdw blurRad="38100" dist="38100" dir="2700000" algn="tl">
                  <a:srgbClr val="000000">
                    <a:alpha val="43137"/>
                  </a:srgbClr>
                </a:outerShdw>
              </a:effectLst>
            </a:endParaRPr>
          </a:p>
          <a:p>
            <a:endParaRPr lang="en-US" sz="3200" dirty="0"/>
          </a:p>
          <a:p>
            <a:pPr marL="0" indent="0">
              <a:buNone/>
            </a:pPr>
            <a:endParaRPr lang="en-US" sz="900" dirty="0"/>
          </a:p>
        </p:txBody>
      </p:sp>
      <p:sp>
        <p:nvSpPr>
          <p:cNvPr id="7" name="Title 1"/>
          <p:cNvSpPr>
            <a:spLocks noGrp="1"/>
          </p:cNvSpPr>
          <p:nvPr>
            <p:ph type="title"/>
          </p:nvPr>
        </p:nvSpPr>
        <p:spPr>
          <a:xfrm>
            <a:off x="0" y="-218365"/>
            <a:ext cx="10515600" cy="1325563"/>
          </a:xfrm>
        </p:spPr>
        <p:txBody>
          <a:bodyPr/>
          <a:lstStyle/>
          <a:p>
            <a:r>
              <a:rPr lang="en-US" u="sng" dirty="0">
                <a:solidFill>
                  <a:srgbClr val="FF0000"/>
                </a:solidFill>
              </a:rPr>
              <a:t>Tools + Implications For The Strategist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554" y="6097772"/>
            <a:ext cx="766762" cy="760228"/>
          </a:xfrm>
          <a:prstGeom prst="rect">
            <a:avLst/>
          </a:prstGeom>
        </p:spPr>
      </p:pic>
    </p:spTree>
    <p:extLst>
      <p:ext uri="{BB962C8B-B14F-4D97-AF65-F5344CB8AC3E}">
        <p14:creationId xmlns:p14="http://schemas.microsoft.com/office/powerpoint/2010/main" val="103342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left)">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left)">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wipe(left)">
                                      <p:cBhvr>
                                        <p:cTn id="3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430452" y="2453397"/>
            <a:ext cx="6078983" cy="1325563"/>
          </a:xfrm>
        </p:spPr>
        <p:txBody>
          <a:bodyPr>
            <a:normAutofit/>
          </a:bodyPr>
          <a:lstStyle/>
          <a:p>
            <a:r>
              <a:rPr lang="en-US" sz="5400" b="1" u="sng" dirty="0">
                <a:solidFill>
                  <a:srgbClr val="FF0000"/>
                </a:solidFill>
              </a:rPr>
              <a:t>News Talks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554" y="6097772"/>
            <a:ext cx="766762" cy="760228"/>
          </a:xfrm>
          <a:prstGeom prst="rect">
            <a:avLst/>
          </a:prstGeom>
        </p:spPr>
      </p:pic>
    </p:spTree>
    <p:extLst>
      <p:ext uri="{BB962C8B-B14F-4D97-AF65-F5344CB8AC3E}">
        <p14:creationId xmlns:p14="http://schemas.microsoft.com/office/powerpoint/2010/main" val="4029059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17255" y="2549649"/>
            <a:ext cx="8253176" cy="1325563"/>
          </a:xfrm>
        </p:spPr>
        <p:txBody>
          <a:bodyPr>
            <a:normAutofit fontScale="90000"/>
          </a:bodyPr>
          <a:lstStyle/>
          <a:p>
            <a:pPr algn="ctr"/>
            <a:r>
              <a:rPr lang="en-US" sz="5400" b="1" u="sng" dirty="0">
                <a:solidFill>
                  <a:srgbClr val="FF0000"/>
                </a:solidFill>
              </a:rPr>
              <a:t>Better World Books</a:t>
            </a:r>
            <a:br>
              <a:rPr lang="en-US" sz="5400" b="1" u="sng" dirty="0">
                <a:solidFill>
                  <a:srgbClr val="FF0000"/>
                </a:solidFill>
              </a:rPr>
            </a:br>
            <a:br>
              <a:rPr lang="en-US" sz="5400" b="1" dirty="0">
                <a:solidFill>
                  <a:srgbClr val="FF0000"/>
                </a:solidFill>
              </a:rPr>
            </a:br>
            <a:r>
              <a:rPr lang="en-US" sz="5400" dirty="0"/>
              <a:t>What IS their Vision / Mission Statement?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554" y="6097772"/>
            <a:ext cx="766762" cy="760228"/>
          </a:xfrm>
          <a:prstGeom prst="rect">
            <a:avLst/>
          </a:prstGeom>
        </p:spPr>
      </p:pic>
    </p:spTree>
    <p:extLst>
      <p:ext uri="{BB962C8B-B14F-4D97-AF65-F5344CB8AC3E}">
        <p14:creationId xmlns:p14="http://schemas.microsoft.com/office/powerpoint/2010/main" val="1000091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89851" y="191459"/>
            <a:ext cx="11670145" cy="1325563"/>
          </a:xfrm>
        </p:spPr>
        <p:txBody>
          <a:bodyPr>
            <a:normAutofit fontScale="90000"/>
          </a:bodyPr>
          <a:lstStyle/>
          <a:p>
            <a:pPr algn="ctr"/>
            <a:r>
              <a:rPr lang="en-US" sz="5400" b="1" u="sng" dirty="0">
                <a:solidFill>
                  <a:srgbClr val="FF0000"/>
                </a:solidFill>
              </a:rPr>
              <a:t>BWB “Vision/Mission Statement”</a:t>
            </a:r>
            <a:br>
              <a:rPr lang="en-US" sz="5400" b="1" u="sng" dirty="0">
                <a:solidFill>
                  <a:srgbClr val="FF0000"/>
                </a:solidFill>
              </a:rPr>
            </a:br>
            <a:endParaRPr lang="en-US" sz="5400" b="1"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554" y="6097772"/>
            <a:ext cx="766762" cy="760228"/>
          </a:xfrm>
          <a:prstGeom prst="rect">
            <a:avLst/>
          </a:prstGeom>
        </p:spPr>
      </p:pic>
      <p:sp>
        <p:nvSpPr>
          <p:cNvPr id="5" name="Title 1">
            <a:extLst>
              <a:ext uri="{FF2B5EF4-FFF2-40B4-BE49-F238E27FC236}">
                <a16:creationId xmlns:a16="http://schemas.microsoft.com/office/drawing/2014/main" id="{CA22010F-10E3-1848-81DC-EB085329BA3E}"/>
              </a:ext>
            </a:extLst>
          </p:cNvPr>
          <p:cNvSpPr txBox="1">
            <a:spLocks/>
          </p:cNvSpPr>
          <p:nvPr/>
        </p:nvSpPr>
        <p:spPr>
          <a:xfrm>
            <a:off x="260927" y="1327295"/>
            <a:ext cx="11670145" cy="5256385"/>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85800" indent="-685800">
              <a:lnSpc>
                <a:spcPct val="120000"/>
              </a:lnSpc>
              <a:buFont typeface="Arial" panose="020B0604020202020204" pitchFamily="34" charset="0"/>
              <a:buChar char="•"/>
            </a:pPr>
            <a:r>
              <a:rPr lang="en-US" sz="8000" dirty="0"/>
              <a:t>“Global bookstore”</a:t>
            </a:r>
          </a:p>
          <a:p>
            <a:pPr marL="685800" indent="-685800">
              <a:lnSpc>
                <a:spcPct val="120000"/>
              </a:lnSpc>
              <a:buFont typeface="Arial" panose="020B0604020202020204" pitchFamily="34" charset="0"/>
              <a:buChar char="•"/>
            </a:pPr>
            <a:r>
              <a:rPr lang="en-US" sz="8000" dirty="0"/>
              <a:t>Bring “literacy and opportunity” to people around the world</a:t>
            </a:r>
          </a:p>
          <a:p>
            <a:pPr marL="685800" indent="-685800">
              <a:lnSpc>
                <a:spcPct val="120000"/>
              </a:lnSpc>
              <a:buFont typeface="Arial" panose="020B0604020202020204" pitchFamily="34" charset="0"/>
              <a:buChar char="•"/>
            </a:pPr>
            <a:r>
              <a:rPr lang="en-US" sz="8000" dirty="0"/>
              <a:t>Doesn’t identify focal customer group</a:t>
            </a:r>
          </a:p>
          <a:p>
            <a:pPr marL="685800" indent="-685800">
              <a:lnSpc>
                <a:spcPct val="120000"/>
              </a:lnSpc>
              <a:buFont typeface="Arial" panose="020B0604020202020204" pitchFamily="34" charset="0"/>
              <a:buChar char="•"/>
            </a:pPr>
            <a:r>
              <a:rPr lang="en-US" sz="8000" dirty="0"/>
              <a:t>Or, markets wishes to compete in</a:t>
            </a:r>
          </a:p>
          <a:p>
            <a:pPr marL="685800" indent="-685800">
              <a:lnSpc>
                <a:spcPct val="120000"/>
              </a:lnSpc>
              <a:buFont typeface="Arial" panose="020B0604020202020204" pitchFamily="34" charset="0"/>
              <a:buChar char="•"/>
            </a:pPr>
            <a:r>
              <a:rPr lang="en-US" sz="8000" dirty="0"/>
              <a:t>Unclear how mission helps employees make sounds decisions each day</a:t>
            </a:r>
            <a:r>
              <a:rPr lang="en-US" dirty="0"/>
              <a:t>.</a:t>
            </a:r>
          </a:p>
          <a:p>
            <a:pPr marL="685800" indent="-685800" algn="ctr">
              <a:buFont typeface="Arial" panose="020B0604020202020204" pitchFamily="34" charset="0"/>
              <a:buChar char="•"/>
            </a:pPr>
            <a:endParaRPr lang="en-US" sz="5400" b="1" dirty="0">
              <a:solidFill>
                <a:srgbClr val="FF0000"/>
              </a:solidFill>
            </a:endParaRPr>
          </a:p>
        </p:txBody>
      </p:sp>
    </p:spTree>
    <p:extLst>
      <p:ext uri="{BB962C8B-B14F-4D97-AF65-F5344CB8AC3E}">
        <p14:creationId xmlns:p14="http://schemas.microsoft.com/office/powerpoint/2010/main" val="3212729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73703" y="1643750"/>
            <a:ext cx="10956851" cy="4038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000" b="1" dirty="0">
              <a:solidFill>
                <a:srgbClr val="FF0000"/>
              </a:solidFill>
            </a:endParaRPr>
          </a:p>
          <a:p>
            <a:pPr marL="457200" lvl="1" indent="0" algn="ctr">
              <a:buNone/>
            </a:pPr>
            <a:r>
              <a:rPr lang="en-US" sz="4000" dirty="0"/>
              <a:t>What’s the Difference Between </a:t>
            </a:r>
          </a:p>
          <a:p>
            <a:pPr marL="457200" lvl="1" indent="0" algn="ctr">
              <a:buNone/>
            </a:pPr>
            <a:r>
              <a:rPr lang="en-US" sz="4000" dirty="0"/>
              <a:t>a “Vision” and a “Mission?</a:t>
            </a:r>
          </a:p>
          <a:p>
            <a:pPr>
              <a:defRPr/>
            </a:pPr>
            <a:endParaRPr lang="en-US" sz="2000" dirty="0"/>
          </a:p>
          <a:p>
            <a:pPr>
              <a:defRPr/>
            </a:pP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554" y="6097772"/>
            <a:ext cx="766762" cy="760228"/>
          </a:xfrm>
          <a:prstGeom prst="rect">
            <a:avLst/>
          </a:prstGeom>
        </p:spPr>
      </p:pic>
    </p:spTree>
    <p:extLst>
      <p:ext uri="{BB962C8B-B14F-4D97-AF65-F5344CB8AC3E}">
        <p14:creationId xmlns:p14="http://schemas.microsoft.com/office/powerpoint/2010/main" val="291063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244550" y="1155442"/>
            <a:ext cx="10956851" cy="4038600"/>
          </a:xfrm>
        </p:spPr>
        <p:txBody>
          <a:bodyPr>
            <a:normAutofit fontScale="25000" lnSpcReduction="20000"/>
          </a:bodyPr>
          <a:lstStyle/>
          <a:p>
            <a:pPr lvl="1"/>
            <a:r>
              <a:rPr lang="en-US" sz="11200" dirty="0">
                <a:latin typeface="Arial" panose="020B0604020202020204" pitchFamily="34" charset="0"/>
                <a:cs typeface="Arial" panose="020B0604020202020204" pitchFamily="34" charset="0"/>
              </a:rPr>
              <a:t>What is our </a:t>
            </a:r>
            <a:r>
              <a:rPr lang="en-US" sz="11200" i="1" dirty="0">
                <a:solidFill>
                  <a:srgbClr val="FF0000"/>
                </a:solidFill>
                <a:latin typeface="Arial" panose="020B0604020202020204" pitchFamily="34" charset="0"/>
                <a:cs typeface="Arial" panose="020B0604020202020204" pitchFamily="34" charset="0"/>
              </a:rPr>
              <a:t>Vision</a:t>
            </a:r>
            <a:r>
              <a:rPr lang="en-US" sz="11200" i="1" dirty="0">
                <a:latin typeface="Arial" panose="020B0604020202020204" pitchFamily="34" charset="0"/>
                <a:cs typeface="Arial" panose="020B0604020202020204" pitchFamily="34" charset="0"/>
              </a:rPr>
              <a:t>?</a:t>
            </a:r>
          </a:p>
          <a:p>
            <a:pPr lvl="2"/>
            <a:r>
              <a:rPr lang="en-US" sz="11200" dirty="0">
                <a:solidFill>
                  <a:srgbClr val="FF0000"/>
                </a:solidFill>
                <a:latin typeface="Arial" panose="020B0604020202020204" pitchFamily="34" charset="0"/>
                <a:cs typeface="Arial" panose="020B0604020202020204" pitchFamily="34" charset="0"/>
              </a:rPr>
              <a:t>What</a:t>
            </a:r>
            <a:r>
              <a:rPr lang="en-US" sz="11200" dirty="0">
                <a:latin typeface="Arial" panose="020B0604020202020204" pitchFamily="34" charset="0"/>
                <a:cs typeface="Arial" panose="020B0604020202020204" pitchFamily="34" charset="0"/>
              </a:rPr>
              <a:t> do we want to accomplish ultimately?</a:t>
            </a:r>
          </a:p>
          <a:p>
            <a:pPr marL="914400" lvl="2" indent="0">
              <a:buNone/>
            </a:pPr>
            <a:r>
              <a:rPr lang="en-US" sz="11200" dirty="0">
                <a:latin typeface="Arial" panose="020B0604020202020204" pitchFamily="34" charset="0"/>
                <a:cs typeface="Arial" panose="020B0604020202020204" pitchFamily="34" charset="0"/>
              </a:rPr>
              <a:t> </a:t>
            </a:r>
          </a:p>
          <a:p>
            <a:pPr lvl="1"/>
            <a:r>
              <a:rPr lang="en-US" sz="11200" dirty="0">
                <a:latin typeface="Arial" panose="020B0604020202020204" pitchFamily="34" charset="0"/>
                <a:cs typeface="Arial" panose="020B0604020202020204" pitchFamily="34" charset="0"/>
              </a:rPr>
              <a:t>What is our </a:t>
            </a:r>
            <a:r>
              <a:rPr lang="en-US" sz="11200" i="1" dirty="0">
                <a:solidFill>
                  <a:srgbClr val="FF0000"/>
                </a:solidFill>
                <a:latin typeface="Arial" panose="020B0604020202020204" pitchFamily="34" charset="0"/>
                <a:cs typeface="Arial" panose="020B0604020202020204" pitchFamily="34" charset="0"/>
              </a:rPr>
              <a:t>Mission</a:t>
            </a:r>
            <a:r>
              <a:rPr lang="en-US" sz="11200" i="1" dirty="0">
                <a:latin typeface="Arial" panose="020B0604020202020204" pitchFamily="34" charset="0"/>
                <a:cs typeface="Arial" panose="020B0604020202020204" pitchFamily="34" charset="0"/>
              </a:rPr>
              <a:t>?</a:t>
            </a:r>
            <a:endParaRPr lang="en-US" sz="11200" dirty="0">
              <a:latin typeface="Arial" panose="020B0604020202020204" pitchFamily="34" charset="0"/>
              <a:cs typeface="Arial" panose="020B0604020202020204" pitchFamily="34" charset="0"/>
            </a:endParaRPr>
          </a:p>
          <a:p>
            <a:pPr lvl="2"/>
            <a:r>
              <a:rPr lang="en-US" sz="11200" dirty="0">
                <a:latin typeface="Arial" panose="020B0604020202020204" pitchFamily="34" charset="0"/>
                <a:cs typeface="Arial" panose="020B0604020202020204" pitchFamily="34" charset="0"/>
              </a:rPr>
              <a:t>What is the firm about?</a:t>
            </a:r>
          </a:p>
          <a:p>
            <a:pPr lvl="2"/>
            <a:r>
              <a:rPr lang="en-US" sz="11200" dirty="0">
                <a:solidFill>
                  <a:srgbClr val="FF0000"/>
                </a:solidFill>
                <a:latin typeface="Arial" panose="020B0604020202020204" pitchFamily="34" charset="0"/>
                <a:cs typeface="Arial" panose="020B0604020202020204" pitchFamily="34" charset="0"/>
              </a:rPr>
              <a:t>How</a:t>
            </a:r>
            <a:r>
              <a:rPr lang="en-US" sz="11200" dirty="0">
                <a:latin typeface="Arial" panose="020B0604020202020204" pitchFamily="34" charset="0"/>
                <a:cs typeface="Arial" panose="020B0604020202020204" pitchFamily="34" charset="0"/>
              </a:rPr>
              <a:t> do we accomplish our goals?</a:t>
            </a:r>
          </a:p>
          <a:p>
            <a:pPr marL="914400" lvl="2" indent="0">
              <a:buNone/>
            </a:pPr>
            <a:r>
              <a:rPr lang="en-US" sz="11200" dirty="0">
                <a:latin typeface="Arial" panose="020B0604020202020204" pitchFamily="34" charset="0"/>
                <a:cs typeface="Arial" panose="020B0604020202020204" pitchFamily="34" charset="0"/>
              </a:rPr>
              <a:t> </a:t>
            </a:r>
          </a:p>
          <a:p>
            <a:pPr lvl="1"/>
            <a:r>
              <a:rPr lang="en-US" sz="11200" dirty="0">
                <a:latin typeface="Arial" panose="020B0604020202020204" pitchFamily="34" charset="0"/>
                <a:cs typeface="Arial" panose="020B0604020202020204" pitchFamily="34" charset="0"/>
              </a:rPr>
              <a:t>What are our </a:t>
            </a:r>
            <a:r>
              <a:rPr lang="en-US" sz="11200" i="1" dirty="0">
                <a:solidFill>
                  <a:srgbClr val="FF0000"/>
                </a:solidFill>
                <a:latin typeface="Arial" panose="020B0604020202020204" pitchFamily="34" charset="0"/>
                <a:cs typeface="Arial" panose="020B0604020202020204" pitchFamily="34" charset="0"/>
              </a:rPr>
              <a:t>Values</a:t>
            </a:r>
            <a:r>
              <a:rPr lang="en-US" sz="11200" i="1" dirty="0">
                <a:latin typeface="Arial" panose="020B0604020202020204" pitchFamily="34" charset="0"/>
                <a:cs typeface="Arial" panose="020B0604020202020204" pitchFamily="34" charset="0"/>
              </a:rPr>
              <a:t>?</a:t>
            </a:r>
          </a:p>
          <a:p>
            <a:pPr lvl="2"/>
            <a:r>
              <a:rPr lang="en-US" sz="11200" dirty="0">
                <a:latin typeface="Arial" panose="020B0604020202020204" pitchFamily="34" charset="0"/>
                <a:cs typeface="Arial" panose="020B0604020202020204" pitchFamily="34" charset="0"/>
              </a:rPr>
              <a:t>How do we accomplish our goals?</a:t>
            </a:r>
          </a:p>
          <a:p>
            <a:pPr lvl="2"/>
            <a:r>
              <a:rPr lang="en-US" sz="11200" dirty="0">
                <a:latin typeface="Arial" panose="020B0604020202020204" pitchFamily="34" charset="0"/>
                <a:cs typeface="Arial" panose="020B0604020202020204" pitchFamily="34" charset="0"/>
              </a:rPr>
              <a:t>What guardrails do we put in place to act ethically and legally as we pursue our vision and mission? </a:t>
            </a:r>
          </a:p>
          <a:p>
            <a:pPr lvl="2"/>
            <a:endParaRPr lang="en-US" sz="11200" dirty="0">
              <a:latin typeface="Arial" panose="020B0604020202020204" pitchFamily="34" charset="0"/>
              <a:cs typeface="Arial" panose="020B0604020202020204" pitchFamily="34" charset="0"/>
            </a:endParaRPr>
          </a:p>
          <a:p>
            <a:pPr lvl="1"/>
            <a:r>
              <a:rPr lang="en-US" sz="11200" dirty="0">
                <a:solidFill>
                  <a:srgbClr val="FF0000"/>
                </a:solidFill>
                <a:latin typeface="Arial" panose="020B0604020202020204" pitchFamily="34" charset="0"/>
                <a:cs typeface="Arial" panose="020B0604020202020204" pitchFamily="34" charset="0"/>
              </a:rPr>
              <a:t>Visionary organizations </a:t>
            </a:r>
            <a:r>
              <a:rPr lang="en-US" sz="11200" dirty="0">
                <a:latin typeface="Arial" panose="020B0604020202020204" pitchFamily="34" charset="0"/>
                <a:cs typeface="Arial" panose="020B0604020202020204" pitchFamily="34" charset="0"/>
              </a:rPr>
              <a:t>begin with the end in mind</a:t>
            </a:r>
          </a:p>
          <a:p>
            <a:pPr lvl="2"/>
            <a:r>
              <a:rPr lang="en-US" sz="11200" dirty="0">
                <a:latin typeface="Arial" panose="020B0604020202020204" pitchFamily="34" charset="0"/>
                <a:cs typeface="Arial" panose="020B0604020202020204" pitchFamily="34" charset="0"/>
              </a:rPr>
              <a:t>Similar to designing and building a house</a:t>
            </a:r>
          </a:p>
          <a:p>
            <a:pPr marL="1371600" lvl="3" indent="0">
              <a:buNone/>
            </a:pPr>
            <a:endParaRPr lang="en-US" sz="11200" dirty="0">
              <a:latin typeface="Arial" panose="020B0604020202020204" pitchFamily="34" charset="0"/>
              <a:cs typeface="Arial" panose="020B0604020202020204" pitchFamily="34" charset="0"/>
            </a:endParaRPr>
          </a:p>
          <a:p>
            <a:pPr marL="457200" lvl="1" indent="0">
              <a:buNone/>
            </a:pPr>
            <a:endParaRPr lang="en-US" sz="4000" dirty="0"/>
          </a:p>
          <a:p>
            <a:pPr>
              <a:defRPr/>
            </a:pPr>
            <a:endParaRPr sz="2000" dirty="0"/>
          </a:p>
          <a:p>
            <a:pPr>
              <a:defRPr/>
            </a:pPr>
            <a:endParaRPr dirty="0"/>
          </a:p>
        </p:txBody>
      </p:sp>
      <p:sp>
        <p:nvSpPr>
          <p:cNvPr id="3" name="Title 1"/>
          <p:cNvSpPr>
            <a:spLocks noGrp="1"/>
          </p:cNvSpPr>
          <p:nvPr>
            <p:ph type="title"/>
          </p:nvPr>
        </p:nvSpPr>
        <p:spPr>
          <a:xfrm>
            <a:off x="0" y="-170121"/>
            <a:ext cx="11929730" cy="1325563"/>
          </a:xfrm>
        </p:spPr>
        <p:txBody>
          <a:bodyPr/>
          <a:lstStyle/>
          <a:p>
            <a:r>
              <a:rPr lang="en-US" b="1" u="sng" dirty="0">
                <a:solidFill>
                  <a:srgbClr val="FF0000"/>
                </a:solidFill>
              </a:rPr>
              <a:t>To Begin The Strategic Management Process….</a:t>
            </a:r>
          </a:p>
        </p:txBody>
      </p:sp>
      <p:pic>
        <p:nvPicPr>
          <p:cNvPr id="4" name="Picture 3" descr="C:\Users\Anne\AppData\Local\Microsoft\Windows\Temporary Internet Files\Content.IE5\MSSG46NL\MC90002449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3758" y="4724399"/>
            <a:ext cx="2461548" cy="2190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554" y="6097772"/>
            <a:ext cx="766762" cy="760228"/>
          </a:xfrm>
          <a:prstGeom prst="rect">
            <a:avLst/>
          </a:prstGeom>
        </p:spPr>
      </p:pic>
    </p:spTree>
    <p:extLst>
      <p:ext uri="{BB962C8B-B14F-4D97-AF65-F5344CB8AC3E}">
        <p14:creationId xmlns:p14="http://schemas.microsoft.com/office/powerpoint/2010/main" val="420828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left)">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ipe(left)">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wipe(left)">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wipe(left)">
                                      <p:cBhvr>
                                        <p:cTn id="57" dur="500"/>
                                        <p:tgtEl>
                                          <p:spTgt spid="5">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
                                            <p:txEl>
                                              <p:pRg st="12" end="12"/>
                                            </p:txEl>
                                          </p:spTgt>
                                        </p:tgtEl>
                                        <p:attrNameLst>
                                          <p:attrName>style.visibility</p:attrName>
                                        </p:attrNameLst>
                                      </p:cBhvr>
                                      <p:to>
                                        <p:strVal val="visible"/>
                                      </p:to>
                                    </p:set>
                                    <p:animEffect transition="in" filter="wipe(left)">
                                      <p:cBhvr>
                                        <p:cTn id="62"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4458</TotalTime>
  <Words>2515</Words>
  <Application>Microsoft Macintosh PowerPoint</Application>
  <PresentationFormat>Widescreen</PresentationFormat>
  <Paragraphs>421</Paragraphs>
  <Slides>47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Times New Roman</vt:lpstr>
      <vt:lpstr>Wingdings</vt:lpstr>
      <vt:lpstr>Office Theme</vt:lpstr>
      <vt:lpstr>Agenda  </vt:lpstr>
      <vt:lpstr>Agenda  </vt:lpstr>
      <vt:lpstr>The Path To Success</vt:lpstr>
      <vt:lpstr>Conscientiousness </vt:lpstr>
      <vt:lpstr>News Talks</vt:lpstr>
      <vt:lpstr>Better World Books  What IS their Vision / Mission Statement?</vt:lpstr>
      <vt:lpstr>BWB “Vision/Mission Statement” </vt:lpstr>
      <vt:lpstr>PowerPoint Presentation</vt:lpstr>
      <vt:lpstr>To Begin The Strategic Management Process….</vt:lpstr>
      <vt:lpstr>PowerPoint Presentation</vt:lpstr>
      <vt:lpstr>Product-Oriented vs. Customer-Oriented Vision Statements?</vt:lpstr>
      <vt:lpstr>Product-Oriented Vision Statements</vt:lpstr>
      <vt:lpstr>Customer-Oriented Vision Statements</vt:lpstr>
      <vt:lpstr>Better World Books -- Questions  </vt:lpstr>
      <vt:lpstr>PowerPoint Presentation</vt:lpstr>
      <vt:lpstr>The Chapter – Analyzing External Forces  </vt:lpstr>
      <vt:lpstr>What is PESTEL and why is it important? </vt:lpstr>
      <vt:lpstr>Quest for Competitive Advantage</vt:lpstr>
      <vt:lpstr>Why is PESTEL Important? </vt:lpstr>
      <vt:lpstr>PowerPoint Presentation</vt:lpstr>
      <vt:lpstr>PESTEL Framework</vt:lpstr>
      <vt:lpstr>Industry Analysis</vt:lpstr>
      <vt:lpstr>Why Five Forces?</vt:lpstr>
      <vt:lpstr>Porter’s Five Forces</vt:lpstr>
      <vt:lpstr>Why Five Forces?</vt:lpstr>
      <vt:lpstr>      While the primary purpose of the five forces model is to assess the profitability of an industry  It is NOT to determine whether or not to enter an industry.   </vt:lpstr>
      <vt:lpstr>What Does “Threat of Entry” Mean?  Why Is It Important?  Examples?</vt:lpstr>
      <vt:lpstr>The Threat of New Entrants</vt:lpstr>
      <vt:lpstr>The Threat of New Entrants</vt:lpstr>
      <vt:lpstr>The Threat of New Entrants</vt:lpstr>
      <vt:lpstr>What Does “Power of Suppliers” Mean?  Why Is It Important?  Examples?</vt:lpstr>
      <vt:lpstr>The Power of Suppliers</vt:lpstr>
      <vt:lpstr>What Does “Power of Buyers” Mean?  Why Is It Important?  Examples?  Who ARE “Buyers?”</vt:lpstr>
      <vt:lpstr>The Power of Buyers</vt:lpstr>
      <vt:lpstr>Examples of Buyer Power (or Lack of It….)</vt:lpstr>
      <vt:lpstr>What Does “Threat of Substitutes” Mean?  Why Is It Important?  Examples?</vt:lpstr>
      <vt:lpstr>The Threat of Substitutes</vt:lpstr>
      <vt:lpstr>The Threat of Existing Competitors</vt:lpstr>
      <vt:lpstr>PowerPoint Presentation</vt:lpstr>
      <vt:lpstr>Michael Porter.  Creator of “The Five Forces”</vt:lpstr>
      <vt:lpstr>Five Forces:  Airlines vs. Soft Drinks</vt:lpstr>
      <vt:lpstr>Five Forces:  Airlines vs. Soft Drinks</vt:lpstr>
      <vt:lpstr>What Is The Flaw In Porter’s Five Forces?</vt:lpstr>
      <vt:lpstr>Competitor Analysis</vt:lpstr>
      <vt:lpstr>PowerPoint Presentation</vt:lpstr>
      <vt:lpstr>Rivalry Between Strategic Groups More Intense or Less Intense?</vt:lpstr>
      <vt:lpstr>Tools + Implications For The Strategist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Kohn</dc:creator>
  <cp:lastModifiedBy>Jiaxin Weng</cp:lastModifiedBy>
  <cp:revision>281</cp:revision>
  <dcterms:created xsi:type="dcterms:W3CDTF">2014-08-25T00:29:08Z</dcterms:created>
  <dcterms:modified xsi:type="dcterms:W3CDTF">2020-07-07T22:54:25Z</dcterms:modified>
</cp:coreProperties>
</file>