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8"/>
  </p:notesMasterIdLst>
  <p:handoutMasterIdLst>
    <p:handoutMasterId r:id="rId29"/>
  </p:handoutMasterIdLst>
  <p:sldIdLst>
    <p:sldId id="288" r:id="rId2"/>
    <p:sldId id="289" r:id="rId3"/>
    <p:sldId id="383" r:id="rId4"/>
    <p:sldId id="384" r:id="rId5"/>
    <p:sldId id="394" r:id="rId6"/>
    <p:sldId id="395" r:id="rId7"/>
    <p:sldId id="396" r:id="rId8"/>
    <p:sldId id="385" r:id="rId9"/>
    <p:sldId id="386" r:id="rId10"/>
    <p:sldId id="397" r:id="rId11"/>
    <p:sldId id="299" r:id="rId12"/>
    <p:sldId id="322" r:id="rId13"/>
    <p:sldId id="398" r:id="rId14"/>
    <p:sldId id="399" r:id="rId15"/>
    <p:sldId id="388" r:id="rId16"/>
    <p:sldId id="389" r:id="rId17"/>
    <p:sldId id="393" r:id="rId18"/>
    <p:sldId id="400" r:id="rId19"/>
    <p:sldId id="391" r:id="rId20"/>
    <p:sldId id="401" r:id="rId21"/>
    <p:sldId id="349" r:id="rId22"/>
    <p:sldId id="350" r:id="rId23"/>
    <p:sldId id="402" r:id="rId24"/>
    <p:sldId id="403" r:id="rId25"/>
    <p:sldId id="320" r:id="rId26"/>
    <p:sldId id="328" r:id="rId27"/>
  </p:sldIdLst>
  <p:sldSz cx="9144000" cy="6858000" type="screen4x3"/>
  <p:notesSz cx="6858000" cy="919956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66C0"/>
    <a:srgbClr val="1666B6"/>
    <a:srgbClr val="1974CF"/>
    <a:srgbClr val="1B7EE1"/>
    <a:srgbClr val="1973CD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7158" autoAdjust="0"/>
  </p:normalViewPr>
  <p:slideViewPr>
    <p:cSldViewPr snapToGrid="0" showGuides="1">
      <p:cViewPr varScale="1">
        <p:scale>
          <a:sx n="82" d="100"/>
          <a:sy n="82" d="100"/>
        </p:scale>
        <p:origin x="1522" y="58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AAAE3B8B-E647-44EC-9B46-D57E068158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451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603ED61E-BCB4-4778-B64C-6C2D79BFF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352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B5E6F784-59D5-4037-8140-B61C6E9956F8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D08CA66F-83E2-47D4-A011-F984C2C01736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AAA68CC-CAB2-4EEB-ADE4-60FA740F0DF0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11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06C4974A-5D0B-4ECE-B5F2-9628BEFFB659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12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i="1" dirty="0">
              <a:ea typeface="ＭＳ Ｐゴシック" pitchFamily="34" charset="-128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6BCA992-449D-49B2-AC90-71019D8049E9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13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C998B5F7-B7EF-48D1-B903-0C085E34E9D2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14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5F25C978-48DB-47B6-BC6F-6EDF3D124A5A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15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i="1" dirty="0">
              <a:ea typeface="ＭＳ Ｐゴシック" pitchFamily="34" charset="-128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B5481B14-BF4B-409A-BD8C-C6B03872593F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16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08F6A7D5-6B4C-44B4-A9DF-BB5E6724EAA8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779ADE80-7F98-4B19-A013-A2D8C91CBD29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18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E94B9655-FD84-47B7-9BC7-9239DBB10B2E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19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E7E948FF-84F3-4844-8BFD-8588C1D6B4B3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2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DD2A818A-AB7E-4638-9B9F-5118FB0FC73D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21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F236D38-98B8-4576-9668-41926DEC8424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22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2AC8FA63-9125-49EC-B978-C996C119B0DA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23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74F2A7CF-CE80-4199-801A-226BA5BBF7EA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24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i="1" dirty="0">
              <a:ea typeface="ＭＳ Ｐゴシック" pitchFamily="34" charset="-128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63B2E478-7CE0-4F42-8CD0-BDF6996AF6EC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25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6DE413F0-1F70-47BF-A32B-B20B608D1D62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26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60A79A0-67F4-41B9-A192-FCE2D1C16480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3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D6619C6B-7F3E-4C7B-9ACD-CE73B00B3D4C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4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i="1" dirty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69263C30-ECD1-4696-A623-371DBCC65C75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4A81168-5C38-4334-87AF-5FAA33D6C27B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6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05008B10-B4E5-43B9-8E38-E66BCA47BCBF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13A593A-5897-4C29-B8E1-9BF94F7D3B6B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defTabSz="931863" eaLnBrk="0" hangingPunct="0">
              <a:spcBef>
                <a:spcPct val="30000"/>
              </a:spcBef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07C001EA-66F3-49AE-9DD4-B574C2C2BB4F}" type="slidenum">
              <a:rPr lang="en-US" altLang="en-US" sz="1200" smtClean="0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sz="12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Text Box 23"/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000" dirty="0"/>
              <a:t>Copyright © 2016 Wolters Kluwer Health | Lippincott Williams &amp; Wilkins </a:t>
            </a:r>
          </a:p>
        </p:txBody>
      </p:sp>
      <p:pic>
        <p:nvPicPr>
          <p:cNvPr id="6" name="Picture 12" descr="ppt_ope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2953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62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68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92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575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1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627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469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226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302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343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0213" y="1611313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346325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1030" name="Text Box 11"/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altLang="en-US" sz="1000" dirty="0">
              <a:ea typeface="+mn-ea"/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 Box 13"/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2016 Wolters Kluwer • All Rights Reserved</a:t>
            </a:r>
          </a:p>
        </p:txBody>
      </p:sp>
      <p:pic>
        <p:nvPicPr>
          <p:cNvPr id="1032" name="Picture 7" descr="WK_CMYK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anose="05000000000000000000" pitchFamily="2" charset="2"/>
        <a:buChar char="v"/>
        <a:defRPr sz="2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anose="02070309020205020404" pitchFamily="49" charset="0"/>
        <a:buChar char="o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anose="05000000000000000000" pitchFamily="2" charset="2"/>
        <a:buChar char="Ø"/>
        <a:defRPr sz="22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963" y="2814329"/>
            <a:ext cx="6692900" cy="1551194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>
                <a:solidFill>
                  <a:schemeClr val="tx1"/>
                </a:solidFill>
              </a:rPr>
              <a:t>Chapter 10: </a:t>
            </a:r>
            <a:br>
              <a:rPr lang="en-GB" altLang="en-US" dirty="0">
                <a:solidFill>
                  <a:schemeClr val="tx1"/>
                </a:solidFill>
              </a:rPr>
            </a:br>
            <a:br>
              <a:rPr lang="en-GB" alt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  <a:ea typeface="ＭＳ Ｐゴシック" pitchFamily="-84" charset="-128"/>
              </a:rPr>
              <a:t>Transcultural Perspectives</a:t>
            </a:r>
            <a:br>
              <a:rPr lang="en-US" dirty="0">
                <a:solidFill>
                  <a:schemeClr val="tx1"/>
                </a:solidFill>
                <a:ea typeface="ＭＳ Ｐゴシック" pitchFamily="-84" charset="-128"/>
              </a:rPr>
            </a:br>
            <a:r>
              <a:rPr lang="en-US" dirty="0">
                <a:solidFill>
                  <a:schemeClr val="tx1"/>
                </a:solidFill>
                <a:ea typeface="ＭＳ Ｐゴシック" pitchFamily="-84" charset="-128"/>
              </a:rPr>
              <a:t>in Mental Health Nursing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32612" y="838420"/>
            <a:ext cx="8524875" cy="38893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Disparities in Mental Health Care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74625" y="1336675"/>
            <a:ext cx="8613775" cy="4581525"/>
          </a:xfrm>
        </p:spPr>
        <p:txBody>
          <a:bodyPr/>
          <a:lstStyle/>
          <a:p>
            <a:pPr marL="0" indent="0">
              <a:lnSpc>
                <a:spcPct val="100000"/>
              </a:lnSpc>
            </a:pPr>
            <a:r>
              <a:rPr lang="en-US" altLang="en-US" b="1" dirty="0">
                <a:ea typeface="ＭＳ Ｐゴシック" pitchFamily="34" charset="-128"/>
              </a:rPr>
              <a:t>Reducing and eliminating </a:t>
            </a:r>
            <a:r>
              <a:rPr lang="en-US" altLang="en-US" dirty="0">
                <a:ea typeface="ＭＳ Ｐゴシック" pitchFamily="34" charset="-128"/>
              </a:rPr>
              <a:t>disparities can be accomplished through: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Professional organization initiatives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Caring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Reducing stigma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Identifying disparities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Recognizing </a:t>
            </a:r>
            <a:r>
              <a:rPr lang="en-US" altLang="en-US" b="1" dirty="0">
                <a:ea typeface="ＭＳ Ｐゴシック" pitchFamily="34" charset="-128"/>
              </a:rPr>
              <a:t>cultural pain</a:t>
            </a:r>
            <a:r>
              <a:rPr lang="en-US" altLang="en-US" dirty="0">
                <a:ea typeface="ＭＳ Ｐゴシック" pitchFamily="34" charset="-128"/>
              </a:rPr>
              <a:t>: feeling “insecure, embarrassed, angry, confused, torn, apologetic, uncertain, or inadequate because of conflicting expectations of and pressures from being a minority”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911" y="835515"/>
            <a:ext cx="8659812" cy="3889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Question #2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263" y="1449388"/>
            <a:ext cx="8431212" cy="42513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 Is the following statement true or false?</a:t>
            </a:r>
          </a:p>
          <a:p>
            <a:pPr>
              <a:lnSpc>
                <a:spcPct val="150000"/>
              </a:lnSpc>
            </a:pPr>
            <a:endParaRPr lang="en-US" altLang="en-US" b="1" dirty="0"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American biases and prejudges have made it difficult for individuals of diverse cultures to have their beliefs and values acknowledged.</a:t>
            </a:r>
            <a:endParaRPr lang="en-GB" altLang="en-US" dirty="0"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</a:pPr>
            <a:endParaRPr lang="en-GB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0483" y="836664"/>
            <a:ext cx="8524875" cy="384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Answer to Question #2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444625"/>
            <a:ext cx="8621713" cy="3989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True</a:t>
            </a:r>
          </a:p>
          <a:p>
            <a:pPr algn="ctr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Rationale: Historically, racism in America has led to difficulties in acknowledging and/or discussing differences in cultural values and lifeways for diverse cultural groups.</a:t>
            </a:r>
            <a:r>
              <a:rPr lang="en-GB" altLang="en-US" dirty="0">
                <a:ea typeface="ＭＳ Ｐゴシック" pitchFamily="34" charset="-128"/>
              </a:rPr>
              <a:t> </a:t>
            </a:r>
          </a:p>
          <a:p>
            <a:pPr algn="ctr">
              <a:lnSpc>
                <a:spcPct val="150000"/>
              </a:lnSpc>
              <a:buFontTx/>
              <a:buNone/>
            </a:pP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41478" y="838910"/>
            <a:ext cx="8524875" cy="38893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Mental Health Care for Immigrants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30200" y="1473200"/>
            <a:ext cx="8613775" cy="4314825"/>
          </a:xfrm>
        </p:spPr>
        <p:txBody>
          <a:bodyPr/>
          <a:lstStyle/>
          <a:p>
            <a:pPr marL="0" indent="0">
              <a:lnSpc>
                <a:spcPct val="150000"/>
              </a:lnSpc>
              <a:defRPr/>
            </a:pPr>
            <a:r>
              <a:rPr lang="en-US" dirty="0">
                <a:ea typeface="ＭＳ Ｐゴシック" pitchFamily="34" charset="-128"/>
              </a:rPr>
              <a:t> Regarding immigrants, health care providers should be sensitive to: 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>
                <a:ea typeface="ＭＳ Ｐゴシック" pitchFamily="34" charset="-128"/>
              </a:rPr>
              <a:t>Offensive terms, ex.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 dirty="0">
                <a:ea typeface="ＭＳ Ｐゴシック" pitchFamily="34" charset="-128"/>
              </a:rPr>
              <a:t>illegal alien</a:t>
            </a:r>
            <a:r>
              <a:rPr lang="ja-JP" altLang="en-US">
                <a:ea typeface="ＭＳ Ｐゴシック" pitchFamily="34" charset="-128"/>
              </a:rPr>
              <a:t>”</a:t>
            </a:r>
            <a:endParaRPr lang="en-US" altLang="ja-JP" dirty="0">
              <a:ea typeface="ＭＳ Ｐゴシック" pitchFamily="34" charset="-128"/>
            </a:endParaRPr>
          </a:p>
          <a:p>
            <a:pPr lvl="1">
              <a:lnSpc>
                <a:spcPct val="100000"/>
              </a:lnSpc>
              <a:defRPr/>
            </a:pPr>
            <a:r>
              <a:rPr lang="en-US" dirty="0">
                <a:ea typeface="ＭＳ Ｐゴシック" pitchFamily="34" charset="-128"/>
              </a:rPr>
              <a:t>Culture shock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>
                <a:ea typeface="ＭＳ Ｐゴシック" pitchFamily="34" charset="-128"/>
              </a:rPr>
              <a:t>Degree of acculturation</a:t>
            </a:r>
          </a:p>
          <a:p>
            <a:pPr lvl="1">
              <a:lnSpc>
                <a:spcPct val="100000"/>
              </a:lnSpc>
              <a:defRPr/>
            </a:pPr>
            <a:r>
              <a:rPr lang="en-US" dirty="0">
                <a:ea typeface="ＭＳ Ｐゴシック" pitchFamily="34" charset="-128"/>
              </a:rPr>
              <a:t>Feelings of depression, guilt, shame, anxiety 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ea typeface="ＭＳ Ｐゴシック" pitchFamily="34" charset="-128"/>
              </a:rPr>
              <a:t>All of these factors put individuals at risk for depression, anxiety, substance abuse, and mental health problems.</a:t>
            </a:r>
          </a:p>
          <a:p>
            <a:pPr lvl="1">
              <a:lnSpc>
                <a:spcPct val="100000"/>
              </a:lnSpc>
              <a:defRPr/>
            </a:pPr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37594" y="835735"/>
            <a:ext cx="8420100" cy="39528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Cultural Criteria Changes in DSM-V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30200" y="1443038"/>
            <a:ext cx="8613775" cy="3970337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Culture-bound syndromes that have routinely been used by mental health professionals have now been replaced with three cultural concepts: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Cultural syndrome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Cultural idiom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Cultural explanation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0498" y="847286"/>
            <a:ext cx="8704263" cy="384175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Culture-Bound Syndromes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373188"/>
            <a:ext cx="8567737" cy="39782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Culture-bound syndromes</a:t>
            </a:r>
            <a:r>
              <a:rPr lang="en-US" altLang="en-US" dirty="0">
                <a:ea typeface="ＭＳ Ｐゴシック" pitchFamily="34" charset="-128"/>
              </a:rPr>
              <a:t>,</a:t>
            </a:r>
            <a:r>
              <a:rPr lang="en-US" altLang="en-US" b="1" dirty="0">
                <a:ea typeface="ＭＳ Ｐゴシック" pitchFamily="34" charset="-128"/>
              </a:rPr>
              <a:t> </a:t>
            </a:r>
            <a:r>
              <a:rPr lang="en-US" altLang="en-US" dirty="0">
                <a:ea typeface="ＭＳ Ｐゴシック" pitchFamily="34" charset="-128"/>
              </a:rPr>
              <a:t>also called folk illnesses, culture-specific illnesses, or culture-specific syndromes, often are localized to a particular cultural group.</a:t>
            </a:r>
          </a:p>
          <a:p>
            <a:pPr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Many of these patterns are indigenously considered to be “illnesses,” or at least afflictions, and most have local names.</a:t>
            </a:r>
            <a:endParaRPr lang="en-US" altLang="en-US" b="1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36884" y="448604"/>
            <a:ext cx="8704263" cy="76835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Cultural Values, Beliefs, and Practices </a:t>
            </a:r>
            <a:br>
              <a:rPr lang="en-US" dirty="0">
                <a:cs typeface="+mj-cs"/>
              </a:rPr>
            </a:br>
            <a:r>
              <a:rPr lang="en-US" dirty="0">
                <a:cs typeface="+mj-cs"/>
              </a:rPr>
              <a:t>of Specific Cultural Groups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454150"/>
            <a:ext cx="8567738" cy="40449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Health care providers want to help clients of all cultures achieve their </a:t>
            </a:r>
            <a:r>
              <a:rPr lang="en-US" altLang="en-US" b="1" dirty="0">
                <a:ea typeface="ＭＳ Ｐゴシック" pitchFamily="34" charset="-128"/>
              </a:rPr>
              <a:t>optimal level of human functioning</a:t>
            </a:r>
            <a:r>
              <a:rPr lang="en-US" altLang="en-US" dirty="0">
                <a:ea typeface="ＭＳ Ｐゴシック" pitchFamily="34" charset="-128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An individual’s optimal level of human functioning can be specifically tied to the meanings and expressions of care of one’s culture.</a:t>
            </a:r>
          </a:p>
          <a:p>
            <a:pPr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The transcultural nurse is encouraged to understand the diversity within cultural groups with respect to mental health beliefs and practices.</a:t>
            </a:r>
          </a:p>
          <a:p>
            <a:pPr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A thorough history and cultural assessment can achieve this.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32392" y="441577"/>
            <a:ext cx="8704263" cy="77559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Culturally Competent Mental Health Care #1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713" y="1216025"/>
            <a:ext cx="8918575" cy="48656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Behavior can be misinterpreted and/or distorted if health care providers are not knowledgeable about caring for clients from diverse cultural groups.</a:t>
            </a:r>
          </a:p>
          <a:p>
            <a:pPr marL="280988" lvl="1" indent="-280988">
              <a:lnSpc>
                <a:spcPct val="150000"/>
              </a:lnSpc>
              <a:buFontTx/>
              <a:buChar char="•"/>
            </a:pPr>
            <a:r>
              <a:rPr lang="en-US" altLang="en-US" b="1" dirty="0">
                <a:ea typeface="ＭＳ Ｐゴシック" pitchFamily="34" charset="-128"/>
              </a:rPr>
              <a:t>Cultural competence </a:t>
            </a:r>
            <a:r>
              <a:rPr lang="en-US" altLang="en-US" dirty="0">
                <a:ea typeface="ＭＳ Ｐゴシック" pitchFamily="34" charset="-128"/>
              </a:rPr>
              <a:t>is defined as a process in which nurses strive to work successfully within the cultural context of individuals, families, and communities.</a:t>
            </a:r>
          </a:p>
          <a:p>
            <a:pPr marL="280988" lvl="1" indent="-280988">
              <a:lnSpc>
                <a:spcPct val="150000"/>
              </a:lnSpc>
              <a:buFontTx/>
              <a:buChar char="•"/>
            </a:pPr>
            <a:r>
              <a:rPr lang="en-US" altLang="en-US" dirty="0">
                <a:ea typeface="ＭＳ Ｐゴシック" pitchFamily="34" charset="-128"/>
              </a:rPr>
              <a:t>Cultural competency can have a positive impact on the mental health care that is provided to clients of diverse cultural groups.</a:t>
            </a:r>
          </a:p>
          <a:p>
            <a:pPr marL="280988" lvl="1" indent="-280988">
              <a:lnSpc>
                <a:spcPct val="150000"/>
              </a:lnSpc>
              <a:buFontTx/>
              <a:buChar char="•"/>
            </a:pP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30213" y="450663"/>
            <a:ext cx="8524875" cy="77559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Culturally Competent Mental Health Care #2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38138" y="1289050"/>
            <a:ext cx="8613775" cy="4400550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Developing cultural competence through:  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Mutual </a:t>
            </a:r>
            <a:r>
              <a:rPr lang="en-US" altLang="en-US" b="1" dirty="0">
                <a:ea typeface="ＭＳ Ｐゴシック" pitchFamily="34" charset="-128"/>
              </a:rPr>
              <a:t>trust</a:t>
            </a:r>
          </a:p>
          <a:p>
            <a:pPr lvl="1">
              <a:lnSpc>
                <a:spcPct val="100000"/>
              </a:lnSpc>
            </a:pPr>
            <a:r>
              <a:rPr lang="en-US" altLang="en-US" dirty="0">
                <a:ea typeface="ＭＳ Ｐゴシック" pitchFamily="34" charset="-128"/>
              </a:rPr>
              <a:t>Moving beyond cultural sensitivity to </a:t>
            </a:r>
            <a:r>
              <a:rPr lang="en-US" altLang="en-US" b="1" dirty="0">
                <a:ea typeface="ＭＳ Ｐゴシック" pitchFamily="34" charset="-128"/>
              </a:rPr>
              <a:t>competency-based cultural care</a:t>
            </a:r>
          </a:p>
          <a:p>
            <a:pPr lvl="1"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Intrapersonal reflection</a:t>
            </a:r>
            <a:r>
              <a:rPr lang="en-US" altLang="en-US" dirty="0">
                <a:ea typeface="ＭＳ Ｐゴシック" pitchFamily="34" charset="-128"/>
              </a:rPr>
              <a:t>: a personal inventory of one</a:t>
            </a:r>
            <a:r>
              <a:rPr lang="ja-JP" altLang="en-US">
                <a:ea typeface="ＭＳ Ｐゴシック" pitchFamily="34" charset="-128"/>
              </a:rPr>
              <a:t>’</a:t>
            </a:r>
            <a:r>
              <a:rPr lang="en-US" altLang="ja-JP" dirty="0">
                <a:ea typeface="ＭＳ Ｐゴシック" pitchFamily="34" charset="-128"/>
              </a:rPr>
              <a:t>s own cultural values, beliefs, and practices to begin to identify, understand, and remove personal cultural bias, ethnocentrism, and prejudice</a:t>
            </a:r>
          </a:p>
          <a:p>
            <a:pPr marL="0" indent="0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5955" y="456761"/>
            <a:ext cx="8704263" cy="776288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Important Factors to Consider in Transcultural Mental Health Nursing #1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1358900"/>
            <a:ext cx="8251825" cy="4479925"/>
          </a:xfrm>
        </p:spPr>
        <p:txBody>
          <a:bodyPr/>
          <a:lstStyle/>
          <a:p>
            <a:pPr marL="0" indent="0">
              <a:lnSpc>
                <a:spcPct val="150000"/>
              </a:lnSpc>
              <a:buFontTx/>
              <a:buNone/>
            </a:pPr>
            <a:r>
              <a:rPr lang="en-US" altLang="en-US" dirty="0">
                <a:ea typeface="ＭＳ Ｐゴシック" pitchFamily="34" charset="-128"/>
              </a:rPr>
              <a:t> Three important factors: 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Communication and language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Spirituality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Experiences of pain</a:t>
            </a:r>
            <a:endParaRPr lang="en-US" altLang="en-US" b="1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9386" y="452928"/>
            <a:ext cx="8656637" cy="768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C66C0"/>
                </a:solidFill>
                <a:cs typeface="+mj-cs"/>
              </a:rPr>
              <a:t>Transcultural Perspectives in Mental Health Nursing #1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487488"/>
            <a:ext cx="8736013" cy="3732212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 Transcultural nursing:</a:t>
            </a:r>
          </a:p>
          <a:p>
            <a:pPr marL="581025" lvl="1" indent="-352425" eaLnBrk="1" hangingPunct="1"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Examines</a:t>
            </a:r>
            <a:r>
              <a:rPr lang="en-US" altLang="en-US" dirty="0">
                <a:ea typeface="ＭＳ Ｐゴシック" pitchFamily="34" charset="-128"/>
              </a:rPr>
              <a:t> mental illnesses within a transcultural perspective </a:t>
            </a:r>
          </a:p>
          <a:p>
            <a:pPr marL="581025" lvl="1" indent="-352425" eaLnBrk="1" hangingPunct="1"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Assists </a:t>
            </a:r>
            <a:r>
              <a:rPr lang="en-US" altLang="en-US" dirty="0">
                <a:ea typeface="ＭＳ Ｐゴシック" pitchFamily="34" charset="-128"/>
              </a:rPr>
              <a:t>in understanding how culture influences the ways in which we interpret and behave with mental illnesses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32831" y="455864"/>
            <a:ext cx="8524875" cy="77559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Important Factors to Consider in Transcultural Mental Health Nursing #2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74625" y="1571625"/>
            <a:ext cx="8613775" cy="36861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Communication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Verbal and nonverbal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Developing trust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Availability of a certified translator/interpreter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Empathy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4" y="517761"/>
            <a:ext cx="8390230" cy="720197"/>
          </a:xfrm>
        </p:spPr>
        <p:txBody>
          <a:bodyPr/>
          <a:lstStyle/>
          <a:p>
            <a:pPr eaLnBrk="1" hangingPunct="1">
              <a:defRPr/>
            </a:pPr>
            <a:br>
              <a:rPr lang="en-US" sz="2400" dirty="0">
                <a:cs typeface="+mj-cs"/>
              </a:rPr>
            </a:br>
            <a:r>
              <a:rPr lang="en-US" dirty="0">
                <a:cs typeface="+mj-cs"/>
              </a:rPr>
              <a:t>Question #3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384300"/>
            <a:ext cx="8667750" cy="42179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Is the following statement true or false?</a:t>
            </a:r>
          </a:p>
          <a:p>
            <a:pPr algn="ctr">
              <a:lnSpc>
                <a:spcPct val="150000"/>
              </a:lnSpc>
            </a:pPr>
            <a:endParaRPr lang="en-US" altLang="en-US" b="1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  <a:cs typeface="Arial" charset="0"/>
              </a:rPr>
              <a:t>Researchers have shown that speaking the same language is the most important element in communicating with patients from diverse cultural backgrounds.</a:t>
            </a: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36833" y="844601"/>
            <a:ext cx="8524875" cy="384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Answer to Question #3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04950"/>
            <a:ext cx="8639175" cy="43878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False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  <a:cs typeface="Arial" charset="0"/>
              </a:rPr>
              <a:t>Rationale: Research has shown that speaking the same language, while important, is not the most important element in communicating with patients from diverse cultural backgrounds. </a:t>
            </a:r>
            <a:r>
              <a:rPr lang="en-US" altLang="en-US" dirty="0">
                <a:ea typeface="ＭＳ Ｐゴシック" pitchFamily="34" charset="-128"/>
              </a:rPr>
              <a:t>The attitude of the care provider is instrumental in helping the client be open to treatment options. Communicating an understanding of cultural diversity helps facilitate the client–nurse relationship.</a:t>
            </a:r>
            <a:endParaRPr lang="en-US" altLang="en-US" dirty="0"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29386" y="454277"/>
            <a:ext cx="8524875" cy="77559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Important Factors to Consider in Transcultural Mental Health Nursing #4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12738" y="1335088"/>
            <a:ext cx="8613775" cy="3916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Spirituality</a:t>
            </a:r>
          </a:p>
          <a:p>
            <a:pPr lvl="1"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Spirituality</a:t>
            </a:r>
            <a:r>
              <a:rPr lang="en-US" altLang="en-US" dirty="0">
                <a:ea typeface="ＭＳ Ｐゴシック" pitchFamily="34" charset="-128"/>
              </a:rPr>
              <a:t> refers to a broad sense of the inner experience of the self and a search for meaning; </a:t>
            </a:r>
            <a:r>
              <a:rPr lang="en-US" altLang="en-US" b="1" dirty="0">
                <a:ea typeface="ＭＳ Ｐゴシック" pitchFamily="34" charset="-128"/>
              </a:rPr>
              <a:t>religion</a:t>
            </a:r>
            <a:r>
              <a:rPr lang="en-US" altLang="en-US" i="1" dirty="0">
                <a:ea typeface="ＭＳ Ｐゴシック" pitchFamily="34" charset="-128"/>
              </a:rPr>
              <a:t> </a:t>
            </a:r>
            <a:r>
              <a:rPr lang="en-US" altLang="en-US" dirty="0">
                <a:ea typeface="ＭＳ Ｐゴシック" pitchFamily="34" charset="-128"/>
              </a:rPr>
              <a:t>generally involves an institution with a given set of rules and observances involving devotion and ritual.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May enhance mental health and emotional stability.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38033" y="454057"/>
            <a:ext cx="8524875" cy="77559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Important Factors to Consider in Transcultural Mental Health Nursing #5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338138" y="1584325"/>
            <a:ext cx="8613775" cy="36861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Pain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Pain has a component that includes emotional elements.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Pain and depression linked.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Psychosomatic pain, or pain with psychological components.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32780" y="845750"/>
            <a:ext cx="8524875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pitchFamily="-84" charset="-128"/>
              </a:rPr>
              <a:t>Question #4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392238"/>
            <a:ext cx="8710613" cy="42799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There is increasing evidence to suggest that pain can be a physical symptom of which mental health illness?</a:t>
            </a:r>
          </a:p>
          <a:p>
            <a:pPr marL="912813" lvl="1" indent="-457200">
              <a:lnSpc>
                <a:spcPct val="150000"/>
              </a:lnSpc>
              <a:buFont typeface="Verdana" pitchFamily="34" charset="0"/>
              <a:buAutoNum type="alphaUcPeriod"/>
            </a:pPr>
            <a:r>
              <a:rPr lang="en-GB" altLang="en-US" dirty="0">
                <a:ea typeface="ＭＳ Ｐゴシック" pitchFamily="34" charset="-128"/>
              </a:rPr>
              <a:t>Paranoia</a:t>
            </a:r>
          </a:p>
          <a:p>
            <a:pPr marL="912813" lvl="1" indent="-457200">
              <a:lnSpc>
                <a:spcPct val="150000"/>
              </a:lnSpc>
              <a:buFont typeface="Verdana" pitchFamily="34" charset="0"/>
              <a:buAutoNum type="alphaUcPeriod"/>
            </a:pPr>
            <a:r>
              <a:rPr lang="en-US" altLang="en-US" dirty="0">
                <a:ea typeface="ＭＳ Ｐゴシック" pitchFamily="34" charset="-128"/>
              </a:rPr>
              <a:t>Alcoholism</a:t>
            </a:r>
          </a:p>
          <a:p>
            <a:pPr marL="912813" lvl="1" indent="-457200">
              <a:lnSpc>
                <a:spcPct val="150000"/>
              </a:lnSpc>
              <a:buFont typeface="Verdana" pitchFamily="34" charset="0"/>
              <a:buAutoNum type="alphaUcPeriod"/>
            </a:pPr>
            <a:r>
              <a:rPr lang="en-US" altLang="en-US" dirty="0">
                <a:ea typeface="ＭＳ Ｐゴシック" pitchFamily="34" charset="-128"/>
              </a:rPr>
              <a:t>Drug abuse</a:t>
            </a:r>
          </a:p>
          <a:p>
            <a:pPr marL="912813" lvl="1" indent="-457200">
              <a:lnSpc>
                <a:spcPct val="150000"/>
              </a:lnSpc>
              <a:buFont typeface="Verdana" pitchFamily="34" charset="0"/>
              <a:buAutoNum type="alphaUcPeriod"/>
            </a:pPr>
            <a:r>
              <a:rPr lang="en-US" altLang="en-US" dirty="0">
                <a:ea typeface="ＭＳ Ｐゴシック" pitchFamily="34" charset="-128"/>
              </a:rPr>
              <a:t>Depression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39569" y="845479"/>
            <a:ext cx="8524875" cy="3841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Answer to Question #4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343025"/>
            <a:ext cx="8466138" cy="447675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D. Depression</a:t>
            </a:r>
          </a:p>
          <a:p>
            <a:pPr marL="2108200" lvl="4" indent="-457200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Rationale: There is increasing evidence to suggest that pain can be a physical symptom of depression and that pain and depression are common comorbidities.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3000" y="460646"/>
            <a:ext cx="8656637" cy="768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C66C0"/>
                </a:solidFill>
                <a:cs typeface="+mj-cs"/>
              </a:rPr>
              <a:t>Transcultural Perspectives in Mental Health Nursing #2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175" y="1296988"/>
            <a:ext cx="8594725" cy="4344987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Mental disorders are defined according to “cultural, social, and familial norms and values”</a:t>
            </a:r>
            <a:r>
              <a:rPr lang="en-US" altLang="ja-JP" dirty="0">
                <a:ea typeface="ＭＳ Ｐゴシック" pitchFamily="34" charset="-128"/>
              </a:rPr>
              <a:t> (DSM-V, 2013, p. 14). </a:t>
            </a:r>
            <a:endParaRPr lang="en-US" altLang="en-US" dirty="0">
              <a:ea typeface="ＭＳ Ｐゴシック" pitchFamily="34" charset="-128"/>
            </a:endParaRPr>
          </a:p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Culture provides the </a:t>
            </a:r>
            <a:r>
              <a:rPr lang="en-US" altLang="en-US" b="1" dirty="0">
                <a:ea typeface="ＭＳ Ｐゴシック" pitchFamily="34" charset="-128"/>
              </a:rPr>
              <a:t>framework</a:t>
            </a:r>
            <a:r>
              <a:rPr lang="en-US" altLang="en-US" dirty="0">
                <a:ea typeface="ＭＳ Ｐゴシック" pitchFamily="34" charset="-128"/>
              </a:rPr>
              <a:t> that is used to interpret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 dirty="0">
                <a:ea typeface="ＭＳ Ｐゴシック" pitchFamily="34" charset="-128"/>
              </a:rPr>
              <a:t>the experience and expression of the symptoms, signs, and behaviors that are criteria for diagnosis” (p. 14)</a:t>
            </a:r>
            <a:endParaRPr lang="en-US" altLang="en-US" dirty="0">
              <a:ea typeface="ＭＳ Ｐゴシック" pitchFamily="34" charset="-128"/>
            </a:endParaRPr>
          </a:p>
          <a:p>
            <a:pPr marL="0" indent="0"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 Cultural norms </a:t>
            </a:r>
            <a:r>
              <a:rPr lang="en-US" altLang="en-US" dirty="0">
                <a:ea typeface="ＭＳ Ｐゴシック" pitchFamily="34" charset="-128"/>
              </a:rPr>
              <a:t>shape what is considered normal versus abnormal.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8962" y="460156"/>
            <a:ext cx="8656637" cy="76835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Defining Mental Health Within a Transcultural Nursing Perspective #1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298575"/>
            <a:ext cx="8747125" cy="4351338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 According to the World Health Organization (2013): </a:t>
            </a:r>
          </a:p>
          <a:p>
            <a:pPr marL="581025" lvl="1" indent="0" eaLnBrk="1" hangingPunct="1">
              <a:lnSpc>
                <a:spcPct val="150000"/>
              </a:lnSpc>
            </a:pPr>
            <a:r>
              <a:rPr lang="en-US" altLang="ja-JP" dirty="0">
                <a:ea typeface="ＭＳ Ｐゴシック" pitchFamily="34" charset="-128"/>
              </a:rPr>
              <a:t>“… there is no health without mental health.”</a:t>
            </a:r>
            <a:endParaRPr lang="en-US" altLang="en-US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“Health is a state of complete physical, mental, and social well-being and not merely the absence of disease or infirmity.” </a:t>
            </a:r>
          </a:p>
          <a:p>
            <a:pPr marL="0" indent="0">
              <a:lnSpc>
                <a:spcPct val="150000"/>
              </a:lnSpc>
            </a:pPr>
            <a:r>
              <a:rPr lang="en-US" altLang="en-US" b="1" dirty="0">
                <a:ea typeface="ＭＳ Ｐゴシック" pitchFamily="34" charset="-128"/>
              </a:rPr>
              <a:t> Determinants</a:t>
            </a:r>
            <a:r>
              <a:rPr lang="en-US" altLang="en-US" dirty="0">
                <a:ea typeface="ＭＳ Ｐゴシック" pitchFamily="34" charset="-128"/>
              </a:rPr>
              <a:t> of mental health at any given point in time: “</a:t>
            </a:r>
            <a:r>
              <a:rPr lang="en-US" altLang="ja-JP" dirty="0">
                <a:ea typeface="ＭＳ Ｐゴシック" pitchFamily="34" charset="-128"/>
              </a:rPr>
              <a:t>social, psychological and biological factors.”</a:t>
            </a: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30095" y="452708"/>
            <a:ext cx="8524875" cy="776288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Defining Mental Health Within a Transcultural Nursing Perspective #2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30200" y="1460500"/>
            <a:ext cx="8613775" cy="3686175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Transcultural nurses should: 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Understand patterns of values, beliefs, and practices for mental health care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Avoid stereotypes and ethnocentrism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Be aware of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 dirty="0">
                <a:ea typeface="ＭＳ Ｐゴシック" pitchFamily="34" charset="-128"/>
              </a:rPr>
              <a:t>norms</a:t>
            </a:r>
            <a:r>
              <a:rPr lang="ja-JP" altLang="en-US">
                <a:ea typeface="ＭＳ Ｐゴシック" pitchFamily="34" charset="-128"/>
              </a:rPr>
              <a:t>”</a:t>
            </a:r>
            <a:endParaRPr lang="en-US" altLang="ja-JP" dirty="0">
              <a:ea typeface="ＭＳ Ｐゴシック" pitchFamily="34" charset="-128"/>
            </a:endParaRPr>
          </a:p>
          <a:p>
            <a:pPr lvl="1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30213" y="838251"/>
            <a:ext cx="8524875" cy="388938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Question #1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30200" y="1474788"/>
            <a:ext cx="8613775" cy="3686175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Is the following statement true or false?</a:t>
            </a:r>
          </a:p>
          <a:p>
            <a:pPr marL="0" indent="0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Ethnocentrism can manifest as feelings of superiority or discrimination with respect to one’s own group or culture over another group or culture.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34148" y="844821"/>
            <a:ext cx="8524875" cy="388937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Answer to Question #1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9563" y="1344613"/>
            <a:ext cx="8613775" cy="4356100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True</a:t>
            </a:r>
          </a:p>
          <a:p>
            <a:pPr marL="0" indent="0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Rationale: Ethnocentrism presents as subconscious disregard for cultural differences; it may also present as authoritative. </a:t>
            </a:r>
          </a:p>
          <a:p>
            <a:pPr marL="0" indent="0"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 Example: believing that one’s own health care beliefs and practices are superior to another culture’s.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0498" y="839129"/>
            <a:ext cx="8656638" cy="38735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Population Trends and Mental Health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625" y="1377950"/>
            <a:ext cx="8831263" cy="42576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Mental illnesses are identified as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 dirty="0">
                <a:ea typeface="ＭＳ Ｐゴシック" pitchFamily="34" charset="-128"/>
              </a:rPr>
              <a:t>common</a:t>
            </a:r>
            <a:r>
              <a:rPr lang="ja-JP" altLang="en-US">
                <a:ea typeface="ＭＳ Ｐゴシック" pitchFamily="34" charset="-128"/>
              </a:rPr>
              <a:t>”</a:t>
            </a:r>
            <a:r>
              <a:rPr lang="en-US" altLang="ja-JP" dirty="0">
                <a:ea typeface="ＭＳ Ｐゴシック" pitchFamily="34" charset="-128"/>
              </a:rPr>
              <a:t> in the United States. </a:t>
            </a: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Approximately 43.7 million adults (~19%), aged 18 or older, were currently, or within the past year, diagnosed with a mental, behavioral, or emotional disorder.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ea typeface="ＭＳ Ｐゴシック" pitchFamily="34" charset="-128"/>
              </a:rPr>
              <a:t>Mental health care is moving from state and general </a:t>
            </a:r>
            <a:r>
              <a:rPr lang="ja-JP" altLang="en-US">
                <a:ea typeface="ＭＳ Ｐゴシック" pitchFamily="34" charset="-128"/>
              </a:rPr>
              <a:t>“</a:t>
            </a:r>
            <a:r>
              <a:rPr lang="en-US" altLang="ja-JP" dirty="0">
                <a:ea typeface="ＭＳ Ｐゴシック" pitchFamily="34" charset="-128"/>
              </a:rPr>
              <a:t>mental</a:t>
            </a:r>
            <a:r>
              <a:rPr lang="ja-JP" altLang="en-US">
                <a:ea typeface="ＭＳ Ｐゴシック" pitchFamily="34" charset="-128"/>
              </a:rPr>
              <a:t>”</a:t>
            </a:r>
            <a:r>
              <a:rPr lang="en-US" altLang="ja-JP" dirty="0">
                <a:ea typeface="ＭＳ Ｐゴシック" pitchFamily="34" charset="-128"/>
              </a:rPr>
              <a:t> hospitals to community-based service centers.</a:t>
            </a:r>
            <a:endParaRPr lang="en-US" altLang="ja-JP" b="1" dirty="0">
              <a:ea typeface="ＭＳ Ｐゴシック" pitchFamily="34" charset="-128"/>
            </a:endParaRPr>
          </a:p>
          <a:p>
            <a:pPr eaLnBrk="1" hangingPunct="1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  <a:p>
            <a:pPr marL="581025" lvl="1" indent="0">
              <a:lnSpc>
                <a:spcPct val="150000"/>
              </a:lnSpc>
              <a:buFontTx/>
              <a:buNone/>
            </a:pPr>
            <a:r>
              <a:rPr lang="en-GB" altLang="en-US" dirty="0">
                <a:ea typeface="ＭＳ Ｐゴシック" pitchFamily="34" charset="-128"/>
              </a:rPr>
              <a:t> </a:t>
            </a:r>
            <a:endParaRPr lang="en-US" altLang="en-US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endParaRPr lang="en-US" altLang="en-US" b="1" dirty="0">
              <a:ea typeface="ＭＳ Ｐゴシック" pitchFamily="34" charset="-128"/>
            </a:endParaRPr>
          </a:p>
          <a:p>
            <a:pPr>
              <a:lnSpc>
                <a:spcPct val="150000"/>
              </a:lnSpc>
              <a:buFontTx/>
              <a:buNone/>
            </a:pPr>
            <a:endParaRPr lang="en-US" altLang="en-US" dirty="0">
              <a:ea typeface="ＭＳ Ｐゴシック" pitchFamily="34" charset="-128"/>
            </a:endParaRPr>
          </a:p>
          <a:p>
            <a:pPr marL="581025" lvl="1" indent="0">
              <a:lnSpc>
                <a:spcPct val="150000"/>
              </a:lnSpc>
            </a:pPr>
            <a:endParaRPr lang="en-US" alt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277" y="849803"/>
            <a:ext cx="8656637" cy="38735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Decision Making and Mental Health Care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4625" y="1447800"/>
            <a:ext cx="8763000" cy="4446588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dirty="0"/>
              <a:t>Support and clear communication can be key to favorable outcomes for all clients.</a:t>
            </a:r>
          </a:p>
          <a:p>
            <a:pPr>
              <a:lnSpc>
                <a:spcPct val="150000"/>
              </a:lnSpc>
              <a:defRPr/>
            </a:pPr>
            <a:endParaRPr lang="en-US" dirty="0"/>
          </a:p>
          <a:p>
            <a:pPr>
              <a:lnSpc>
                <a:spcPct val="150000"/>
              </a:lnSpc>
              <a:defRPr/>
            </a:pPr>
            <a:r>
              <a:rPr lang="en-US" b="1" dirty="0"/>
              <a:t>Shared decision making </a:t>
            </a:r>
            <a:r>
              <a:rPr lang="en-US" dirty="0"/>
              <a:t>(SDM) as a practice to advance mental health care encourages providers and consumers to collaborate on mental health care for the consumer.</a:t>
            </a:r>
          </a:p>
          <a:p>
            <a:pPr lvl="1">
              <a:lnSpc>
                <a:spcPct val="150000"/>
              </a:lnSpc>
              <a:defRPr/>
            </a:pPr>
            <a:endParaRPr lang="en-US" dirty="0"/>
          </a:p>
          <a:p>
            <a:pPr marL="0" indent="0">
              <a:lnSpc>
                <a:spcPct val="150000"/>
              </a:lnSpc>
              <a:defRPr/>
            </a:pPr>
            <a:endParaRPr lang="en-US" b="1" dirty="0"/>
          </a:p>
          <a:p>
            <a:pPr marL="0" indent="0">
              <a:lnSpc>
                <a:spcPct val="150000"/>
              </a:lnSpc>
              <a:buFontTx/>
              <a:buNone/>
              <a:defRPr/>
            </a:pPr>
            <a:endParaRPr lang="en-US" dirty="0"/>
          </a:p>
          <a:p>
            <a:pPr lvl="1">
              <a:lnSpc>
                <a:spcPct val="150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8480</TotalTime>
  <Words>1231</Words>
  <Application>Microsoft Office PowerPoint</Application>
  <PresentationFormat>On-screen Show (4:3)</PresentationFormat>
  <Paragraphs>148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Courier New</vt:lpstr>
      <vt:lpstr>Times New Roman</vt:lpstr>
      <vt:lpstr>Verdana</vt:lpstr>
      <vt:lpstr>Wingdings</vt:lpstr>
      <vt:lpstr>LWW TEMPLATE</vt:lpstr>
      <vt:lpstr>Chapter 10:   Transcultural Perspectives in Mental Health Nursing</vt:lpstr>
      <vt:lpstr>Transcultural Perspectives in Mental Health Nursing #1</vt:lpstr>
      <vt:lpstr>Transcultural Perspectives in Mental Health Nursing #2</vt:lpstr>
      <vt:lpstr>Defining Mental Health Within a Transcultural Nursing Perspective #1</vt:lpstr>
      <vt:lpstr>Defining Mental Health Within a Transcultural Nursing Perspective #2</vt:lpstr>
      <vt:lpstr>Question #1</vt:lpstr>
      <vt:lpstr>Answer to Question #1</vt:lpstr>
      <vt:lpstr>Population Trends and Mental Health</vt:lpstr>
      <vt:lpstr>Decision Making and Mental Health Care</vt:lpstr>
      <vt:lpstr>Disparities in Mental Health Care</vt:lpstr>
      <vt:lpstr>Question #2</vt:lpstr>
      <vt:lpstr>Answer to Question #2</vt:lpstr>
      <vt:lpstr>Mental Health Care for Immigrants</vt:lpstr>
      <vt:lpstr>Cultural Criteria Changes in DSM-V</vt:lpstr>
      <vt:lpstr>Culture-Bound Syndromes</vt:lpstr>
      <vt:lpstr>Cultural Values, Beliefs, and Practices  of Specific Cultural Groups </vt:lpstr>
      <vt:lpstr>Culturally Competent Mental Health Care #1</vt:lpstr>
      <vt:lpstr>Culturally Competent Mental Health Care #2</vt:lpstr>
      <vt:lpstr>Important Factors to Consider in Transcultural Mental Health Nursing #1</vt:lpstr>
      <vt:lpstr>Important Factors to Consider in Transcultural Mental Health Nursing #2</vt:lpstr>
      <vt:lpstr> Question #3</vt:lpstr>
      <vt:lpstr>Answer to Question #3</vt:lpstr>
      <vt:lpstr>Important Factors to Consider in Transcultural Mental Health Nursing #4</vt:lpstr>
      <vt:lpstr>Important Factors to Consider in Transcultural Mental Health Nursing #5</vt:lpstr>
      <vt:lpstr>Question #4</vt:lpstr>
      <vt:lpstr>Answer to Question #4</vt:lpstr>
    </vt:vector>
  </TitlesOfParts>
  <Company>Wolters Kluwer Health - Lippincott Williams &amp; Wilkins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10: Transcultural Perspectivesin Mental Health Nursing</dc:title>
  <dc:creator>Dale Gray</dc:creator>
  <cp:lastModifiedBy>Eddie Cruz</cp:lastModifiedBy>
  <cp:revision>469</cp:revision>
  <cp:lastPrinted>2001-01-03T19:47:24Z</cp:lastPrinted>
  <dcterms:created xsi:type="dcterms:W3CDTF">2001-02-15T19:07:27Z</dcterms:created>
  <dcterms:modified xsi:type="dcterms:W3CDTF">2019-06-29T16:27:48Z</dcterms:modified>
</cp:coreProperties>
</file>