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9"/>
  </p:notesMasterIdLst>
  <p:handoutMasterIdLst>
    <p:handoutMasterId r:id="rId20"/>
  </p:handoutMasterIdLst>
  <p:sldIdLst>
    <p:sldId id="288" r:id="rId2"/>
    <p:sldId id="358" r:id="rId3"/>
    <p:sldId id="359" r:id="rId4"/>
    <p:sldId id="289" r:id="rId5"/>
    <p:sldId id="354" r:id="rId6"/>
    <p:sldId id="351" r:id="rId7"/>
    <p:sldId id="360" r:id="rId8"/>
    <p:sldId id="299" r:id="rId9"/>
    <p:sldId id="322" r:id="rId10"/>
    <p:sldId id="339" r:id="rId11"/>
    <p:sldId id="355" r:id="rId12"/>
    <p:sldId id="349" r:id="rId13"/>
    <p:sldId id="350" r:id="rId14"/>
    <p:sldId id="333" r:id="rId15"/>
    <p:sldId id="361" r:id="rId16"/>
    <p:sldId id="320" r:id="rId17"/>
    <p:sldId id="328" r:id="rId18"/>
  </p:sldIdLst>
  <p:sldSz cx="9144000" cy="6858000" type="screen4x3"/>
  <p:notesSz cx="6858000" cy="91995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66C0"/>
    <a:srgbClr val="1666B6"/>
    <a:srgbClr val="1974CF"/>
    <a:srgbClr val="1B7EE1"/>
    <a:srgbClr val="1973CD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97869" autoAdjust="0"/>
  </p:normalViewPr>
  <p:slideViewPr>
    <p:cSldViewPr snapToGrid="0" showGuides="1">
      <p:cViewPr varScale="1">
        <p:scale>
          <a:sx n="82" d="100"/>
          <a:sy n="82" d="100"/>
        </p:scale>
        <p:origin x="1531" y="58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EC1E0889-638A-4540-A518-B3EFAC31D9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16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2F146F21-D215-4742-882A-17004774BE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60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CDFD651D-EA23-4843-8691-E3C09BD62375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321E9A51-BA97-4F65-8D64-216EC280FD11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12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5B577154-F084-48DD-867C-5A898D20A0DE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6D29F8F6-3585-4335-9367-57FD3FD12AFE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14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DB922F46-7C3A-4A2D-887D-B2E4D4BC0A33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16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i="1" dirty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7C3C9FC-8A5E-45A3-842F-E4F826286277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i="1" dirty="0">
              <a:ea typeface="ＭＳ Ｐゴシック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23B210E-EB56-4228-9D20-073A04181E33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4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0EBDCB88-B4BB-4A68-ACD4-43C22EE1E990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800529DF-7C2C-42E0-820A-47C8E7ED1333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6F3290B0-8196-4414-BF04-8121A7E244FF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56EB59AA-15C1-4A41-8D9C-DC79CFE670ED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E3E1CFF1-6F19-405E-8404-394852E8A7C2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D530AB8B-7C1E-46C8-A54A-05BF5F4F9811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85D5B3BB-A05E-4F3E-9146-B0CC92EC0866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11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Text Box 23"/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dirty="0"/>
              <a:t>Copyright © 2016  Wolters Kluwer Health | Lippincott Williams &amp; Wilkins </a:t>
            </a:r>
          </a:p>
        </p:txBody>
      </p:sp>
      <p:pic>
        <p:nvPicPr>
          <p:cNvPr id="6" name="Picture 12" descr="ppt_ope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7250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016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877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915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764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850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6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933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03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951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167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1611313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346325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endParaRPr lang="en-US" dirty="0"/>
          </a:p>
        </p:txBody>
      </p:sp>
      <p:sp>
        <p:nvSpPr>
          <p:cNvPr id="1030" name="Text Box 11"/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1000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Box 13"/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2016 Wolters Kluwer • All Rights Reserved</a:t>
            </a:r>
          </a:p>
        </p:txBody>
      </p:sp>
      <p:pic>
        <p:nvPicPr>
          <p:cNvPr id="1032" name="Picture 7" descr="WK_CMYK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anose="05000000000000000000" pitchFamily="2" charset="2"/>
        <a:buChar char="v"/>
        <a:defRPr sz="2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anose="02070309020205020404" pitchFamily="49" charset="0"/>
        <a:buChar char="o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319213" indent="-3429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anose="05000000000000000000" pitchFamily="2" charset="2"/>
        <a:buChar char="Ø"/>
        <a:defRPr sz="22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963" y="2772125"/>
            <a:ext cx="6692900" cy="1551194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>
                <a:solidFill>
                  <a:schemeClr val="tx1"/>
                </a:solidFill>
              </a:rPr>
              <a:t>Chapter 6: </a:t>
            </a:r>
            <a:br>
              <a:rPr lang="en-GB" altLang="en-US" dirty="0">
                <a:solidFill>
                  <a:schemeClr val="tx1"/>
                </a:solidFill>
              </a:rPr>
            </a:br>
            <a:br>
              <a:rPr lang="en-GB" alt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ea typeface="ＭＳ Ｐゴシック" pitchFamily="-84" charset="-128"/>
              </a:rPr>
              <a:t>Transcultural Perspectives </a:t>
            </a:r>
            <a:br>
              <a:rPr lang="en-US" dirty="0">
                <a:solidFill>
                  <a:schemeClr val="tx1"/>
                </a:solidFill>
                <a:ea typeface="ＭＳ Ｐゴシック" pitchFamily="-84" charset="-128"/>
              </a:rPr>
            </a:br>
            <a:r>
              <a:rPr lang="en-US" dirty="0">
                <a:solidFill>
                  <a:schemeClr val="tx1"/>
                </a:solidFill>
                <a:ea typeface="ＭＳ Ｐゴシック" pitchFamily="-84" charset="-128"/>
              </a:rPr>
              <a:t>in the Nursing Care of Children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086" y="847776"/>
            <a:ext cx="8524875" cy="384175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Health and Health Promotion #1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689100"/>
            <a:ext cx="8567737" cy="377825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>
                <a:ea typeface="+mn-ea"/>
                <a:cs typeface="+mn-cs"/>
              </a:rPr>
              <a:t>Parents might persist with culturally based beliefs and practices even when scientific evidence refutes them.</a:t>
            </a:r>
          </a:p>
          <a:p>
            <a:pPr>
              <a:lnSpc>
                <a:spcPct val="150000"/>
              </a:lnSpc>
              <a:defRPr/>
            </a:pPr>
            <a:endParaRPr lang="en-US" altLang="en-US" b="1" dirty="0">
              <a:ea typeface="+mn-ea"/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en-US" dirty="0">
                <a:ea typeface="+mn-ea"/>
                <a:cs typeface="+mn-cs"/>
              </a:rPr>
              <a:t>The family is the primary health care provider for infants, children, and adolescents.</a:t>
            </a:r>
            <a:endParaRPr lang="en-US" altLang="en-US" b="1" dirty="0"/>
          </a:p>
          <a:p>
            <a:pPr marL="581025" lvl="1" indent="0" eaLnBrk="1" hangingPunct="1">
              <a:lnSpc>
                <a:spcPct val="150000"/>
              </a:lnSpc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683" y="843453"/>
            <a:ext cx="8524875" cy="384175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Health and Health Promotion #2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520825"/>
            <a:ext cx="8567737" cy="4332288"/>
          </a:xfrm>
        </p:spPr>
        <p:txBody>
          <a:bodyPr/>
          <a:lstStyle/>
          <a:p>
            <a:pPr marL="0" indent="0">
              <a:lnSpc>
                <a:spcPct val="100000"/>
              </a:lnSpc>
              <a:defRPr/>
            </a:pPr>
            <a:r>
              <a:rPr lang="en-US" altLang="en-US" b="1" dirty="0">
                <a:ea typeface="ＭＳ Ｐゴシック" pitchFamily="34" charset="-128"/>
                <a:cs typeface="+mn-cs"/>
              </a:rPr>
              <a:t> Influencing factors:</a:t>
            </a:r>
          </a:p>
          <a:p>
            <a:pPr marL="581025" lvl="1" indent="0">
              <a:lnSpc>
                <a:spcPct val="10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 Illness</a:t>
            </a:r>
          </a:p>
          <a:p>
            <a:pPr marL="581025" lvl="1" indent="0">
              <a:lnSpc>
                <a:spcPct val="10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 Health belief systems </a:t>
            </a:r>
          </a:p>
          <a:p>
            <a:pPr marL="581025" lvl="1" indent="0">
              <a:lnSpc>
                <a:spcPct val="10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 Biocultural influences on childhood disorders</a:t>
            </a:r>
          </a:p>
          <a:p>
            <a:pPr marL="923925" lvl="2" indent="0">
              <a:lnSpc>
                <a:spcPct val="10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 Immunity, intermarriage, ethnicity, race</a:t>
            </a:r>
          </a:p>
          <a:p>
            <a:pPr marL="581025" lvl="1" indent="0">
              <a:lnSpc>
                <a:spcPct val="100000"/>
              </a:lnSpc>
              <a:defRPr/>
            </a:pPr>
            <a:r>
              <a:rPr lang="en-US" altLang="en-US" dirty="0"/>
              <a:t> Beliefs regarding causes of chronic illness/disability </a:t>
            </a:r>
          </a:p>
          <a:p>
            <a:pPr marL="581025" lvl="1" indent="0">
              <a:lnSpc>
                <a:spcPct val="100000"/>
              </a:lnSpc>
              <a:defRPr/>
            </a:pPr>
            <a:r>
              <a:rPr lang="en-US" altLang="en-US" dirty="0"/>
              <a:t> Special health care needs of adolescents</a:t>
            </a: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37982" y="835296"/>
            <a:ext cx="8524875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Question #2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471613"/>
            <a:ext cx="8697912" cy="42179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 Is the following statement true or false?</a:t>
            </a:r>
          </a:p>
          <a:p>
            <a:pPr algn="ctr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Illness is viewed by many cultures as a form of punishment.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843014"/>
            <a:ext cx="8524875" cy="384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Answer to Question #2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600200"/>
            <a:ext cx="8613775" cy="3989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True</a:t>
            </a:r>
          </a:p>
          <a:p>
            <a:pPr algn="ctr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Rationale: A family and/or child with a chronic illness or disability may believe that they have been cursed by a supreme being, have sinned, or violated a taboo.</a:t>
            </a:r>
          </a:p>
          <a:p>
            <a:pPr algn="ctr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 algn="ctr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244" y="454515"/>
            <a:ext cx="8772525" cy="7747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Culturally Competent Nursing Care for Children and Adolescents #1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" y="1400175"/>
            <a:ext cx="8677275" cy="4132263"/>
          </a:xfrm>
        </p:spPr>
        <p:txBody>
          <a:bodyPr/>
          <a:lstStyle/>
          <a:p>
            <a:pPr marL="90488" indent="0">
              <a:lnSpc>
                <a:spcPct val="100000"/>
              </a:lnSpc>
              <a:defRPr/>
            </a:pPr>
            <a:r>
              <a:rPr lang="en-US" b="1" dirty="0">
                <a:ea typeface="+mn-ea"/>
                <a:cs typeface="+mn-cs"/>
              </a:rPr>
              <a:t> </a:t>
            </a:r>
            <a:r>
              <a:rPr lang="en-US" dirty="0">
                <a:ea typeface="+mn-ea"/>
                <a:cs typeface="+mn-cs"/>
              </a:rPr>
              <a:t>Nursing </a:t>
            </a:r>
            <a:r>
              <a:rPr lang="en-US" b="1" dirty="0">
                <a:ea typeface="+mn-ea"/>
                <a:cs typeface="+mn-cs"/>
              </a:rPr>
              <a:t>Assessment</a:t>
            </a:r>
            <a:r>
              <a:rPr lang="en-US" dirty="0">
                <a:ea typeface="+mn-ea"/>
                <a:cs typeface="+mn-cs"/>
              </a:rPr>
              <a:t> of the Family</a:t>
            </a:r>
          </a:p>
          <a:p>
            <a:pPr marL="1014413" lvl="1" indent="-342900">
              <a:lnSpc>
                <a:spcPct val="100000"/>
              </a:lnSpc>
              <a:defRPr/>
            </a:pPr>
            <a:r>
              <a:rPr lang="en-US" dirty="0"/>
              <a:t>Cultural background</a:t>
            </a:r>
          </a:p>
          <a:p>
            <a:pPr marL="1014413" lvl="1" indent="-342900">
              <a:lnSpc>
                <a:spcPct val="100000"/>
              </a:lnSpc>
              <a:defRPr/>
            </a:pPr>
            <a:r>
              <a:rPr lang="en-US" dirty="0"/>
              <a:t>Family belief systems</a:t>
            </a:r>
          </a:p>
          <a:p>
            <a:pPr marL="1357313" lvl="2" indent="-342900">
              <a:lnSpc>
                <a:spcPct val="100000"/>
              </a:lnSpc>
              <a:defRPr/>
            </a:pPr>
            <a:r>
              <a:rPr lang="en-US" dirty="0"/>
              <a:t>Mother may be most influential</a:t>
            </a:r>
          </a:p>
          <a:p>
            <a:pPr marL="1014413" lvl="1" indent="-342900">
              <a:lnSpc>
                <a:spcPct val="100000"/>
              </a:lnSpc>
              <a:defRPr/>
            </a:pPr>
            <a:r>
              <a:rPr lang="en-US" dirty="0"/>
              <a:t>Family structures</a:t>
            </a:r>
          </a:p>
          <a:p>
            <a:pPr marL="1357313" lvl="2" indent="-342900">
              <a:lnSpc>
                <a:spcPct val="100000"/>
              </a:lnSpc>
              <a:defRPr/>
            </a:pPr>
            <a:r>
              <a:rPr lang="en-US" dirty="0"/>
              <a:t>Nuclear, single-parent, blended, extended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32122" y="461304"/>
            <a:ext cx="8524875" cy="77628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Culturally Competent Nursing Care for Children and Adolescents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474788"/>
            <a:ext cx="8613775" cy="4130675"/>
          </a:xfrm>
        </p:spPr>
        <p:txBody>
          <a:bodyPr/>
          <a:lstStyle/>
          <a:p>
            <a:pPr marL="0" indent="0">
              <a:lnSpc>
                <a:spcPct val="100000"/>
              </a:lnSpc>
              <a:defRPr/>
            </a:pPr>
            <a:r>
              <a:rPr lang="en-US" dirty="0">
                <a:ea typeface="+mn-ea"/>
                <a:cs typeface="+mn-cs"/>
              </a:rPr>
              <a:t> Nursing </a:t>
            </a:r>
            <a:r>
              <a:rPr lang="en-US" b="1" dirty="0">
                <a:ea typeface="+mn-ea"/>
                <a:cs typeface="+mn-cs"/>
              </a:rPr>
              <a:t>Interventions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/>
              <a:t>Physical care/hygiene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/>
              <a:t>Communication </a:t>
            </a:r>
          </a:p>
          <a:p>
            <a:pPr lvl="2">
              <a:lnSpc>
                <a:spcPct val="100000"/>
              </a:lnSpc>
              <a:defRPr/>
            </a:pPr>
            <a:r>
              <a:rPr lang="en-US" dirty="0"/>
              <a:t>With child and family</a:t>
            </a:r>
          </a:p>
          <a:p>
            <a:pPr lvl="2">
              <a:lnSpc>
                <a:spcPct val="100000"/>
              </a:lnSpc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defRPr/>
            </a:pPr>
            <a:r>
              <a:rPr lang="en-US" b="1" dirty="0">
                <a:ea typeface="+mn-ea"/>
                <a:cs typeface="+mn-cs"/>
              </a:rPr>
              <a:t> Evaluation</a:t>
            </a:r>
            <a:r>
              <a:rPr lang="en-US" dirty="0">
                <a:ea typeface="+mn-ea"/>
                <a:cs typeface="+mn-cs"/>
              </a:rPr>
              <a:t> of the nursing care plan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/>
              <a:t>Ask questions to determine if mutual goals were established</a:t>
            </a:r>
          </a:p>
          <a:p>
            <a:pPr marL="457200" lvl="1" indent="0">
              <a:lnSpc>
                <a:spcPct val="100000"/>
              </a:lnSpc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8640" y="847996"/>
            <a:ext cx="8524875" cy="384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Question #3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1487488"/>
            <a:ext cx="8628063" cy="4476750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Is the following statement true or false?</a:t>
            </a:r>
          </a:p>
          <a:p>
            <a:pPr marL="0" indent="0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All family members of a cultural group follow the culture of the larger group.</a:t>
            </a:r>
          </a:p>
          <a:p>
            <a:pPr marL="581025" lvl="1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Example: All Chinese North American children show respect for authority, have polite social behavior, and a moderate-to-soft voice.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846628"/>
            <a:ext cx="8524875" cy="384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Answer to Question #3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377950"/>
            <a:ext cx="8466138" cy="4672013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False </a:t>
            </a:r>
          </a:p>
          <a:p>
            <a:pPr marL="0" indent="0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Rationale: Each family modifies the culture of the larger group in ways that are uniquely its own.</a:t>
            </a:r>
          </a:p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Individual differences, changing norms over time, the degree of acculturation, the length of time the family has lived in a country, and other factors account for variations from the stereotype.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42964" y="833050"/>
            <a:ext cx="8524875" cy="38893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Children in a Culturally Diverse Society #1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9563" y="1700213"/>
            <a:ext cx="8613775" cy="36861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Cultural survival depends on the transmission of values and customs from one generation to the next.</a:t>
            </a: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Culture influences child growth, development, health, and illness.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36665" y="848916"/>
            <a:ext cx="8524875" cy="38779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Children in a Culturally Diverse Society #2</a:t>
            </a:r>
          </a:p>
        </p:txBody>
      </p:sp>
      <p:pic>
        <p:nvPicPr>
          <p:cNvPr id="5123" name="Picture 4" descr="This image describes about the Children in a Culturally Diverse Society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" y="1593850"/>
            <a:ext cx="8356600" cy="4165600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0059" y="836174"/>
            <a:ext cx="8524875" cy="39528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Children as a Population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303338"/>
            <a:ext cx="8524875" cy="470693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</a:pPr>
            <a:r>
              <a:rPr lang="en-US" altLang="en-US" sz="2400" b="1" dirty="0">
                <a:ea typeface="ＭＳ Ｐゴシック" pitchFamily="34" charset="-128"/>
              </a:rPr>
              <a:t> Elements to consider: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Racial and ethnic composition</a:t>
            </a:r>
            <a:endParaRPr lang="en-US" altLang="en-US" sz="1400" dirty="0">
              <a:ea typeface="ＭＳ Ｐゴシック" pitchFamily="34" charset="-128"/>
            </a:endParaRP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Poverty</a:t>
            </a:r>
            <a:endParaRPr lang="en-US" altLang="en-US" sz="1400" dirty="0">
              <a:ea typeface="ＭＳ Ｐゴシック" pitchFamily="34" charset="-128"/>
            </a:endParaRP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Children’s health status </a:t>
            </a:r>
            <a:endParaRPr lang="en-US" altLang="en-US" sz="1400" dirty="0">
              <a:ea typeface="ＭＳ Ｐゴシック" pitchFamily="34" charset="-128"/>
            </a:endParaRP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Growth and development </a:t>
            </a:r>
            <a:endParaRPr lang="en-US" altLang="en-US" sz="1400" dirty="0">
              <a:ea typeface="ＭＳ Ｐゴシック" pitchFamily="34" charset="-128"/>
            </a:endParaRP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Infant attachment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Crying</a:t>
            </a:r>
            <a:endParaRPr lang="en-US" altLang="en-US" sz="24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500188"/>
            <a:ext cx="8639175" cy="40767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sz="2400" dirty="0">
                <a:ea typeface="ＭＳ Ｐゴシック" pitchFamily="34" charset="-128"/>
              </a:rPr>
              <a:t>In </a:t>
            </a:r>
            <a:r>
              <a:rPr lang="en-US" altLang="en-US" sz="2400" b="1" dirty="0">
                <a:ea typeface="ＭＳ Ｐゴシック" pitchFamily="34" charset="-128"/>
              </a:rPr>
              <a:t>all cultures</a:t>
            </a:r>
            <a:r>
              <a:rPr lang="en-US" altLang="en-US" sz="2400" dirty="0">
                <a:ea typeface="ＭＳ Ｐゴシック" pitchFamily="34" charset="-128"/>
              </a:rPr>
              <a:t>, infants and children are </a:t>
            </a:r>
            <a:r>
              <a:rPr lang="en-US" altLang="en-US" sz="2400" b="1" dirty="0">
                <a:ea typeface="ＭＳ Ｐゴシック" pitchFamily="34" charset="-128"/>
              </a:rPr>
              <a:t>valued and nurtured </a:t>
            </a:r>
            <a:r>
              <a:rPr lang="en-US" altLang="en-US" sz="2400" dirty="0">
                <a:ea typeface="ＭＳ Ｐゴシック" pitchFamily="34" charset="-128"/>
              </a:rPr>
              <a:t>because they represent the promise of future generations.</a:t>
            </a:r>
          </a:p>
          <a:p>
            <a:pPr>
              <a:lnSpc>
                <a:spcPct val="150000"/>
              </a:lnSpc>
            </a:pPr>
            <a:endParaRPr lang="en-US" altLang="en-US" sz="2400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sz="2400" dirty="0">
                <a:ea typeface="ＭＳ Ｐゴシック" pitchFamily="34" charset="-128"/>
              </a:rPr>
              <a:t>Parental cultural beliefs and practices influence behaviors and interventions.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0973" y="461085"/>
            <a:ext cx="8524875" cy="77628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Culture-Universal and Culture-Specific Child Rearing #1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35955" y="451340"/>
            <a:ext cx="8524875" cy="77628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Culture-Universal and Culture-Specific Child Rearing #2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460500"/>
            <a:ext cx="8639175" cy="411162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</a:pPr>
            <a:r>
              <a:rPr lang="en-US" altLang="en-US" b="1" dirty="0">
                <a:ea typeface="ＭＳ Ｐゴシック" pitchFamily="34" charset="-128"/>
              </a:rPr>
              <a:t> Culture influences child rearing: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Nutrition: feeding and eating behaviors 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Sleep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Elimination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Menstruation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Parent–child relationships and discipline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Child abuse 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Gender differences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37104" y="451121"/>
            <a:ext cx="8524875" cy="77628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Culture-Universal and Culture-Specific Child Rearing #3</a:t>
            </a:r>
          </a:p>
        </p:txBody>
      </p:sp>
      <p:pic>
        <p:nvPicPr>
          <p:cNvPr id="9219" name="Picture 4" descr="This image describes about the Culture-Universal and Culture-Specific Child Rearing 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824038"/>
            <a:ext cx="8610600" cy="42418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37104" y="845040"/>
            <a:ext cx="8524875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Question #1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571625"/>
            <a:ext cx="8697912" cy="42179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Is the following statement true or false?</a:t>
            </a: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Differences between boys and girls are generally subtle, first appear at puberty, and exert minimal influence on adult roles within a culture. </a:t>
            </a:r>
            <a:endParaRPr lang="en-US" altLang="en-US" sz="24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0937" y="846847"/>
            <a:ext cx="8524875" cy="384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Answer to Question #1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643063"/>
            <a:ext cx="8451850" cy="3989387"/>
          </a:xfrm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False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   </a:t>
            </a:r>
          </a:p>
          <a:p>
            <a:pPr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Rationale: Differences between boys and girls appear early in life and form the basis for adult roles within a culture. </a:t>
            </a:r>
          </a:p>
          <a:p>
            <a:pPr algn="ctr">
              <a:lnSpc>
                <a:spcPct val="10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 algn="ctr"/>
            <a:endParaRPr lang="en-US" altLang="en-US" dirty="0">
              <a:ea typeface="ＭＳ Ｐゴシック" pitchFamily="34" charset="-128"/>
            </a:endParaRPr>
          </a:p>
          <a:p>
            <a:pPr algn="ctr"/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8539</TotalTime>
  <Words>561</Words>
  <Application>Microsoft Office PowerPoint</Application>
  <PresentationFormat>On-screen Show (4:3)</PresentationFormat>
  <Paragraphs>96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Courier New</vt:lpstr>
      <vt:lpstr>Times New Roman</vt:lpstr>
      <vt:lpstr>Verdana</vt:lpstr>
      <vt:lpstr>Wingdings</vt:lpstr>
      <vt:lpstr>LWW TEMPLATE</vt:lpstr>
      <vt:lpstr>Chapter 6:   Transcultural Perspectives  in the Nursing Care of Children</vt:lpstr>
      <vt:lpstr>Children in a Culturally Diverse Society #1</vt:lpstr>
      <vt:lpstr>Children in a Culturally Diverse Society #2</vt:lpstr>
      <vt:lpstr>Children as a Population</vt:lpstr>
      <vt:lpstr>Culture-Universal and Culture-Specific Child Rearing #1</vt:lpstr>
      <vt:lpstr>Culture-Universal and Culture-Specific Child Rearing #2</vt:lpstr>
      <vt:lpstr>Culture-Universal and Culture-Specific Child Rearing #3</vt:lpstr>
      <vt:lpstr>Question #1</vt:lpstr>
      <vt:lpstr>Answer to Question #1</vt:lpstr>
      <vt:lpstr>Health and Health Promotion #1</vt:lpstr>
      <vt:lpstr>Health and Health Promotion #2</vt:lpstr>
      <vt:lpstr>Question #2</vt:lpstr>
      <vt:lpstr>Answer to Question #2</vt:lpstr>
      <vt:lpstr>Culturally Competent Nursing Care for Children and Adolescents #1</vt:lpstr>
      <vt:lpstr>Culturally Competent Nursing Care for Children and Adolescents #2</vt:lpstr>
      <vt:lpstr>Question #3</vt:lpstr>
      <vt:lpstr>Answer to Question #3</vt:lpstr>
    </vt:vector>
  </TitlesOfParts>
  <Company>Wolters Kluwer Health - Lippincott Williams &amp; Wilkins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6: Transcultural Perspectives in the Nursing Care of Children</dc:title>
  <dc:creator>Dale Gray</dc:creator>
  <cp:lastModifiedBy>Eddie Cruz</cp:lastModifiedBy>
  <cp:revision>401</cp:revision>
  <cp:lastPrinted>2001-01-03T19:47:24Z</cp:lastPrinted>
  <dcterms:created xsi:type="dcterms:W3CDTF">2001-02-15T19:07:27Z</dcterms:created>
  <dcterms:modified xsi:type="dcterms:W3CDTF">2019-10-06T01:39:56Z</dcterms:modified>
</cp:coreProperties>
</file>