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022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620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31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057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094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60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786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118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410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501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304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creativecommons.org/licenses/by/3.0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/>
              <a:t>This work is licensed under a</a:t>
            </a:r>
          </a:p>
          <a:p>
            <a:r>
              <a:rPr lang="en-CA" sz="1050" dirty="0">
                <a:hlinkClick r:id="rId14"/>
              </a:rPr>
              <a:t>Creative Commons Attribution 3.0 </a:t>
            </a:r>
            <a:r>
              <a:rPr lang="en-CA" sz="1050" dirty="0" err="1">
                <a:hlinkClick r:id="rId14"/>
              </a:rPr>
              <a:t>Unported</a:t>
            </a:r>
            <a:r>
              <a:rPr lang="en-CA" sz="1050" dirty="0">
                <a:hlinkClick r:id="rId14"/>
              </a:rPr>
              <a:t> License</a:t>
            </a:r>
            <a:r>
              <a:rPr lang="en-CA" sz="1050" dirty="0"/>
              <a:t> (CC-BY).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7083949" y="6304285"/>
            <a:ext cx="169469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/>
              <a:t>Project Management</a:t>
            </a:r>
          </a:p>
          <a:p>
            <a:pPr algn="r"/>
            <a:r>
              <a:rPr lang="en-CA" sz="1050" dirty="0"/>
              <a:t>Chapter 7: Project Initiation</a:t>
            </a:r>
          </a:p>
        </p:txBody>
      </p:sp>
    </p:spTree>
    <p:extLst>
      <p:ext uri="{BB962C8B-B14F-4D97-AF65-F5344CB8AC3E}">
        <p14:creationId xmlns:p14="http://schemas.microsoft.com/office/powerpoint/2010/main" val="157939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Project Initiation</a:t>
            </a: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Rate of Return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929289"/>
            <a:ext cx="8196943" cy="2491797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 be used to compare different options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Organization may have a minimum acceptable rate of return for projects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02129" y="2179903"/>
            <a:ext cx="7813221" cy="40201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(Total benefits – Total costs) / Total costs</a:t>
            </a:r>
          </a:p>
        </p:txBody>
      </p:sp>
    </p:spTree>
    <p:extLst>
      <p:ext uri="{BB962C8B-B14F-4D97-AF65-F5344CB8AC3E}">
        <p14:creationId xmlns:p14="http://schemas.microsoft.com/office/powerpoint/2010/main" val="2228965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Payback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Compares cumulative costs to cumulative benefits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Easiest to see in graphical format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Time on horizontal axis, money on vertical</a:t>
            </a:r>
          </a:p>
        </p:txBody>
      </p:sp>
    </p:spTree>
    <p:extLst>
      <p:ext uri="{BB962C8B-B14F-4D97-AF65-F5344CB8AC3E}">
        <p14:creationId xmlns:p14="http://schemas.microsoft.com/office/powerpoint/2010/main" val="47629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Payback Analysis</a:t>
            </a:r>
          </a:p>
        </p:txBody>
      </p:sp>
      <p:pic>
        <p:nvPicPr>
          <p:cNvPr id="5" name="Picture 2" descr="12-2-4 Payback Analysi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886" y="1955859"/>
            <a:ext cx="6074228" cy="3514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825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The Project Charter</a:t>
            </a:r>
          </a:p>
        </p:txBody>
      </p:sp>
    </p:spTree>
    <p:extLst>
      <p:ext uri="{BB962C8B-B14F-4D97-AF65-F5344CB8AC3E}">
        <p14:creationId xmlns:p14="http://schemas.microsoft.com/office/powerpoint/2010/main" val="1857489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Purpose of the Project Charter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When signed off, you have approval to proceed to detailed planning, followed by carrying out your project.</a:t>
            </a:r>
          </a:p>
        </p:txBody>
      </p:sp>
    </p:spTree>
    <p:extLst>
      <p:ext uri="{BB962C8B-B14F-4D97-AF65-F5344CB8AC3E}">
        <p14:creationId xmlns:p14="http://schemas.microsoft.com/office/powerpoint/2010/main" val="1401856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Organizational Process Assets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there a standard format for project charters?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there a standard process for developing and getting approval for a project charter?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can the PMO do for you?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does the PMO require of you?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 there applicable “lessons learned” available from other projects?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you are inexperienced, is there a mentor available?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975661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Charter – Typical 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Identification section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Project purpose or justification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Measurable project objectives and related success criteria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High-level requirements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Assumptions and constraints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High-level project description and boundaries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High-level risks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Summary milestone schedule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Summary budget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Stakeholder list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Approvals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5864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Identification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Name of the project—make it meaningful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Name, title, department of project sponsor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Name of project manager</a:t>
            </a:r>
          </a:p>
        </p:txBody>
      </p:sp>
    </p:spTree>
    <p:extLst>
      <p:ext uri="{BB962C8B-B14F-4D97-AF65-F5344CB8AC3E}">
        <p14:creationId xmlns:p14="http://schemas.microsoft.com/office/powerpoint/2010/main" val="318945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Clear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Measurable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Acceptable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Realistic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Time based</a:t>
            </a:r>
          </a:p>
        </p:txBody>
      </p:sp>
    </p:spTree>
    <p:extLst>
      <p:ext uri="{BB962C8B-B14F-4D97-AF65-F5344CB8AC3E}">
        <p14:creationId xmlns:p14="http://schemas.microsoft.com/office/powerpoint/2010/main" val="2956496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Business Need or 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concise statement of how the project’s deliverables will contribute to organizational objectives</a:t>
            </a:r>
          </a:p>
        </p:txBody>
      </p:sp>
    </p:spTree>
    <p:extLst>
      <p:ext uri="{BB962C8B-B14F-4D97-AF65-F5344CB8AC3E}">
        <p14:creationId xmlns:p14="http://schemas.microsoft.com/office/powerpoint/2010/main" val="2786402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Initiation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Purpose of initiation phase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Comparing project options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Total cost of ownership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charter</a:t>
            </a: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Clearly defines what is in and out of the project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090523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Major Milestones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4185897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Identifiable points in time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Target dates will be added LATER</a:t>
            </a:r>
          </a:p>
        </p:txBody>
      </p:sp>
    </p:spTree>
    <p:extLst>
      <p:ext uri="{BB962C8B-B14F-4D97-AF65-F5344CB8AC3E}">
        <p14:creationId xmlns:p14="http://schemas.microsoft.com/office/powerpoint/2010/main" val="1888724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Major Deliverables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Break down the overall objective into smaller measurable units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090523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Assumptions</a:t>
            </a:r>
            <a:endParaRPr lang="en-CA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4185897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Things you are not certain of but can proceed if you behave as if they are true</a:t>
            </a:r>
          </a:p>
        </p:txBody>
      </p:sp>
    </p:spTree>
    <p:extLst>
      <p:ext uri="{BB962C8B-B14F-4D97-AF65-F5344CB8AC3E}">
        <p14:creationId xmlns:p14="http://schemas.microsoft.com/office/powerpoint/2010/main" val="23145781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Anything that limits your ability to deliver or the range of acceptable solutions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090523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Preliminary Cost Estimates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4185897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will the costs be defined and controlled</a:t>
            </a:r>
          </a:p>
        </p:txBody>
      </p:sp>
    </p:spTree>
    <p:extLst>
      <p:ext uri="{BB962C8B-B14F-4D97-AF65-F5344CB8AC3E}">
        <p14:creationId xmlns:p14="http://schemas.microsoft.com/office/powerpoint/2010/main" val="10995224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High-level statement about risks identified so far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Include the risk of NOT doing the project</a:t>
            </a:r>
          </a:p>
        </p:txBody>
      </p:sp>
    </p:spTree>
    <p:extLst>
      <p:ext uri="{BB962C8B-B14F-4D97-AF65-F5344CB8AC3E}">
        <p14:creationId xmlns:p14="http://schemas.microsoft.com/office/powerpoint/2010/main" val="40997069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Stakeholder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stakeholders identified so far, including their roles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090523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Approval</a:t>
            </a:r>
            <a:endParaRPr lang="en-CA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4185897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place for the project sponsor and the project manager to sign</a:t>
            </a:r>
          </a:p>
        </p:txBody>
      </p:sp>
    </p:spTree>
    <p:extLst>
      <p:ext uri="{BB962C8B-B14F-4D97-AF65-F5344CB8AC3E}">
        <p14:creationId xmlns:p14="http://schemas.microsoft.com/office/powerpoint/2010/main" val="439692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Initiation: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first phase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Relationship of project to business objectives is key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Compare alternatives using weighted matrix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Financial analysis: NPV, ROI, payback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Project Charter is the primary output; 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includes the stakeholder list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Completion of Project Initiation is the signal that the project has approval to proceed to the project planning phase.</a:t>
            </a:r>
          </a:p>
        </p:txBody>
      </p:sp>
    </p:spTree>
    <p:extLst>
      <p:ext uri="{BB962C8B-B14F-4D97-AF65-F5344CB8AC3E}">
        <p14:creationId xmlns:p14="http://schemas.microsoft.com/office/powerpoint/2010/main" val="17910778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Initiation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Business problem or opportunity defined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Solution is defined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Project is formed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Business case created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Project team appointed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Business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Problem or opportunity: Detailed description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Problem/opportunity statement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Assumptions and Constraints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Alignment with organizational objectives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 list of benefits, costs, and issues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Description of the preferred solution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Main project Requirements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Potential risks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Summarized plan for implementation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Schedule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Financial analysis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Comparing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Weighted Decision Matrix</a:t>
            </a: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6970284"/>
              </p:ext>
            </p:extLst>
          </p:nvPr>
        </p:nvGraphicFramePr>
        <p:xfrm>
          <a:off x="628649" y="2770570"/>
          <a:ext cx="7886700" cy="2567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183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Criteria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SJS Enterprises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Game Access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DVD Link</a:t>
                      </a:r>
                    </a:p>
                  </a:txBody>
                  <a:tcPr marL="74386" marR="74386" marT="37193" marB="3719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83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Educational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386" marR="74386" marT="37193" marB="3719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83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Sports-related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74386" marR="74386" marT="37193" marB="3719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27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Secure payment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74386" marR="74386" marT="37193" marB="3719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830">
                <a:tc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(rows left out here—see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textbook)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830">
                <a:tc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386" marR="74386" marT="37193" marB="3719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9274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Weighted Project Scores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14.5</a:t>
                      </a:r>
                    </a:p>
                  </a:txBody>
                  <a:tcPr marL="74386" marR="74386" marT="37193" marB="3719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12.5</a:t>
                      </a:r>
                    </a:p>
                  </a:txBody>
                  <a:tcPr marL="74386" marR="74386" marT="37193" marB="3719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72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Financial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 compare projects based on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Net present value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Internal Rate of Return (Return on Investment or ROI)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Payback Analysis</a:t>
            </a:r>
          </a:p>
        </p:txBody>
      </p:sp>
    </p:spTree>
    <p:extLst>
      <p:ext uri="{BB962C8B-B14F-4D97-AF65-F5344CB8AC3E}">
        <p14:creationId xmlns:p14="http://schemas.microsoft.com/office/powerpoint/2010/main" val="2442033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Net Present Value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Considers the time value of money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Costs for future years must be discounted to the present time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Tangible benefits also discounted to the present time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Must identify an appropriate discount rate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Take risk into consideration</a:t>
            </a:r>
          </a:p>
        </p:txBody>
      </p:sp>
    </p:spTree>
    <p:extLst>
      <p:ext uri="{BB962C8B-B14F-4D97-AF65-F5344CB8AC3E}">
        <p14:creationId xmlns:p14="http://schemas.microsoft.com/office/powerpoint/2010/main" val="2650741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NPV Calculation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929289"/>
            <a:ext cx="8196943" cy="2491797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 is the time of the cash flow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the cash flow at time t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the interest rate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Apply the above formula to each annual inflow and outflow of cash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 all terms together to get the NPV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78109" y="1918647"/>
            <a:ext cx="498022" cy="40201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700" b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7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905910" y="2406144"/>
            <a:ext cx="1642420" cy="44221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(1 + </a:t>
            </a:r>
            <a:r>
              <a:rPr lang="en-US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7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en-US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4196441" y="2406144"/>
            <a:ext cx="1061355" cy="21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495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NPV Analysis</a:t>
            </a:r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116383"/>
              </p:ext>
            </p:extLst>
          </p:nvPr>
        </p:nvGraphicFramePr>
        <p:xfrm>
          <a:off x="628650" y="2125266"/>
          <a:ext cx="7886701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7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9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9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If…</a:t>
                      </a:r>
                      <a:endParaRPr lang="en-US" sz="14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It means…</a:t>
                      </a:r>
                      <a:endParaRPr lang="en-US" sz="1400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Then…</a:t>
                      </a:r>
                      <a:endParaRPr lang="en-US" sz="1400" dirty="0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270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NPV &gt; 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the investment would add value to the firm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the project may be accepted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NPV &lt; 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the investment would subtract value from the firm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the project should be rejected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effectLst/>
                      </a:endParaRPr>
                    </a:p>
                    <a:p>
                      <a:pPr algn="l"/>
                      <a:r>
                        <a:rPr lang="en-US" sz="1400" dirty="0">
                          <a:effectLst/>
                        </a:rPr>
                        <a:t>NPV = 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the investment would neither gain nor lose value for the firm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indifferent in the decision </a:t>
                      </a:r>
                    </a:p>
                    <a:p>
                      <a:pPr algn="l"/>
                      <a:r>
                        <a:rPr lang="en-US" sz="1400" dirty="0">
                          <a:effectLst/>
                        </a:rPr>
                        <a:t>This project adds no monetary value. </a:t>
                      </a:r>
                    </a:p>
                    <a:p>
                      <a:pPr algn="l"/>
                      <a:r>
                        <a:rPr lang="en-US" sz="1400" dirty="0">
                          <a:effectLst/>
                        </a:rPr>
                        <a:t>Decision should be based on other criteria, e.g., strategic positioning or other factors not explicitly included in the calculation.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242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8208</TotalTime>
  <Words>755</Words>
  <Application>Microsoft Office PowerPoint</Application>
  <PresentationFormat>On-screen Show (4:3)</PresentationFormat>
  <Paragraphs>166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Project Initiation</vt:lpstr>
      <vt:lpstr>Project Initiation</vt:lpstr>
      <vt:lpstr>The Initiation Phase</vt:lpstr>
      <vt:lpstr>The Business Case</vt:lpstr>
      <vt:lpstr>Comparing Options</vt:lpstr>
      <vt:lpstr>Financial Considerations</vt:lpstr>
      <vt:lpstr>Net Present Value Analysis</vt:lpstr>
      <vt:lpstr>NPV Calculation</vt:lpstr>
      <vt:lpstr>NPV Analysis</vt:lpstr>
      <vt:lpstr>Rate of Return</vt:lpstr>
      <vt:lpstr>Payback Analysis</vt:lpstr>
      <vt:lpstr>Payback Analysis</vt:lpstr>
      <vt:lpstr>The Project Charter</vt:lpstr>
      <vt:lpstr>Purpose of the Project Charter</vt:lpstr>
      <vt:lpstr>Organizational Process Assets</vt:lpstr>
      <vt:lpstr>Project Charter – Typical Contents</vt:lpstr>
      <vt:lpstr>Identification</vt:lpstr>
      <vt:lpstr>Clear Objective</vt:lpstr>
      <vt:lpstr>Business Need or Opportunity</vt:lpstr>
      <vt:lpstr>Scope</vt:lpstr>
      <vt:lpstr>Major Deliverables</vt:lpstr>
      <vt:lpstr>Constraints</vt:lpstr>
      <vt:lpstr>Risks</vt:lpstr>
      <vt:lpstr>Stakeholder List</vt:lpstr>
      <vt:lpstr>Project Initiation: Summary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Eunice</cp:lastModifiedBy>
  <cp:revision>14</cp:revision>
  <dcterms:created xsi:type="dcterms:W3CDTF">2014-06-09T20:10:57Z</dcterms:created>
  <dcterms:modified xsi:type="dcterms:W3CDTF">2020-06-18T05:37:40Z</dcterms:modified>
</cp:coreProperties>
</file>