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3" r:id="rId9"/>
    <p:sldId id="264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62A51-C3D0-43C5-A524-0E39C76FF455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FD255-7363-4D3C-AC6B-4F639D707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BBBAEED-B5D2-46B8-AD96-14ABC7F441A8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6C4-B5B1-4825-9CBE-8477DBF6B99E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51AF7FD-73D5-43E4-8A73-938947DC3942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14B6-A490-4EE0-98B2-59396F5B87A2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B76EBC1-5E88-4B76-AF9E-B5C49B0C88B6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6654-879B-4FA7-B567-C2D3FE0366D7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0A20-8239-498C-96E4-AA73DBD0A6BD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C71A-A036-42C5-B814-B5FA3D7DA64C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F0E5-42C9-483E-B0B1-9D9B19D617E3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63763E-929D-4CC0-B408-BFFD0BFF6B32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D22-310F-4D16-8C0F-C93D5638637F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6B3A1DE-07CD-4A0C-9CEA-995866568D08}" type="datetime1">
              <a:rPr lang="en-US" smtClean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20859-D3A7-4F9F-9EFD-5790F62482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ITS 835 enterprise risk management</a:t>
            </a:r>
            <a:br>
              <a:rPr lang="en-US" dirty="0"/>
            </a:br>
            <a:r>
              <a:rPr lang="en-US" dirty="0"/>
              <a:t>Chapter 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6028B-5D35-4C20-B3C0-B94D7595C1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Embedding ERM into Strategic Planning at the City of Edmonton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37FF0-9942-4943-BC7E-CD8A470E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3630C-3B00-4B1D-A2AB-A1366456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76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5BE5-35F0-4606-B785-9F8D2E4D7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</a:t>
            </a:r>
            <a:r>
              <a:rPr lang="en-US" sz="1800" dirty="0"/>
              <a:t>2 </a:t>
            </a:r>
            <a:r>
              <a:rPr lang="en-US" dirty="0"/>
              <a:t>versus iso 31000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860AE8-D636-4034-9EEA-6E8A08EE8C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6302" y="2322286"/>
            <a:ext cx="6974087" cy="30995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AEDF3D-9093-4FA7-BDB8-10489C8BA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36072-EA18-45CF-9F9A-5E98AD82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38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C5334C6-EE5B-49D8-821D-0A1BAD27F2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1166" y="1701910"/>
            <a:ext cx="6518800" cy="374831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5A175E-B0B1-428E-B9F0-8C5BB8BA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Proposed erm framework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46DA1-9033-4029-B739-960E5E339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00800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University of Cumberlands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D9A43-A259-422F-B498-5F21E3708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 defTabSz="914400">
                <a:spcAft>
                  <a:spcPts val="600"/>
                </a:spcAft>
              </a:pPr>
              <a:t>11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82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1F884-E641-4BAA-80BB-E8D2F4164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DCD13-F250-4DCC-AE6D-03E60F930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Key success factors </a:t>
            </a:r>
          </a:p>
          <a:p>
            <a:pPr lvl="1"/>
            <a:r>
              <a:rPr lang="en-US" dirty="0"/>
              <a:t>Senior management buy-in </a:t>
            </a:r>
          </a:p>
          <a:p>
            <a:pPr lvl="1"/>
            <a:r>
              <a:rPr lang="en-US" dirty="0"/>
              <a:t>Culture of innovation </a:t>
            </a:r>
          </a:p>
          <a:p>
            <a:pPr lvl="1"/>
            <a:r>
              <a:rPr lang="en-US" dirty="0"/>
              <a:t>Consistency of model across goals </a:t>
            </a:r>
          </a:p>
          <a:p>
            <a:pPr lvl="1"/>
            <a:r>
              <a:rPr lang="en-US" dirty="0"/>
              <a:t>Resource requirements for department SMEs </a:t>
            </a:r>
          </a:p>
          <a:p>
            <a:pPr lvl="1"/>
            <a:r>
              <a:rPr lang="en-US" dirty="0"/>
              <a:t>Department accountability for key risks </a:t>
            </a:r>
          </a:p>
          <a:p>
            <a:r>
              <a:rPr lang="en-US" dirty="0"/>
              <a:t>Process of selecting and implementing framework </a:t>
            </a:r>
          </a:p>
          <a:p>
            <a:pPr lvl="1"/>
            <a:r>
              <a:rPr lang="en-US" dirty="0"/>
              <a:t>Takes linger than expected </a:t>
            </a:r>
          </a:p>
          <a:p>
            <a:pPr lvl="1"/>
            <a:r>
              <a:rPr lang="en-US" dirty="0"/>
              <a:t>No system is perfect </a:t>
            </a:r>
          </a:p>
          <a:p>
            <a:pPr lvl="1"/>
            <a:r>
              <a:rPr lang="en-US"/>
              <a:t>Do </a:t>
            </a:r>
            <a:r>
              <a:rPr lang="en-US" dirty="0"/>
              <a:t>not roll out all at </a:t>
            </a:r>
            <a:r>
              <a:rPr lang="en-US"/>
              <a:t>once </a:t>
            </a:r>
          </a:p>
          <a:p>
            <a:pPr lvl="1"/>
            <a:r>
              <a:rPr lang="en-US"/>
              <a:t>Clearly </a:t>
            </a:r>
            <a:r>
              <a:rPr lang="en-US" dirty="0"/>
              <a:t>define all milestones and deliverables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1AD6-A95B-49FF-A1DE-9473F7DE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AFA31-18E9-4C50-8992-12E727A5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2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A6407-BE55-4AF9-B970-77852FE8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3452C-4562-4BBE-902F-21E9A1E26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Edmonton –Past and present ERM </a:t>
            </a:r>
          </a:p>
          <a:p>
            <a:r>
              <a:rPr lang="en-US" dirty="0"/>
              <a:t>Links to strategic plan and to other strategic tools </a:t>
            </a:r>
          </a:p>
          <a:p>
            <a:r>
              <a:rPr lang="en-US" dirty="0"/>
              <a:t>Selecting and testing tools and framework </a:t>
            </a:r>
          </a:p>
          <a:p>
            <a:r>
              <a:rPr lang="en-US" dirty="0"/>
              <a:t>Recommended strategic ERM approach </a:t>
            </a:r>
          </a:p>
          <a:p>
            <a:r>
              <a:rPr lang="en-US" dirty="0"/>
              <a:t>Lessons learned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D5D9D-3E24-4309-8705-96EDBB14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AEF7B-A2D6-4E95-A4D3-7DD14097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3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58F1-10AC-4BCD-B0D2-B1B70F0C4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Edmonton  past and present 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7C532-54AC-42CB-A36A-658577FA1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Edmonton –Capital of Alberta, Canada </a:t>
            </a:r>
          </a:p>
          <a:p>
            <a:pPr lvl="1"/>
            <a:r>
              <a:rPr lang="en-US" dirty="0"/>
              <a:t>Over 800,00 population </a:t>
            </a:r>
          </a:p>
          <a:p>
            <a:r>
              <a:rPr lang="en-US" dirty="0"/>
              <a:t>ERM piloted in 2005 </a:t>
            </a:r>
          </a:p>
          <a:p>
            <a:r>
              <a:rPr lang="en-US" dirty="0"/>
              <a:t>CORPORATE Business Risk Planning (CBRP) model </a:t>
            </a:r>
          </a:p>
          <a:p>
            <a:pPr lvl="1"/>
            <a:r>
              <a:rPr lang="en-US" dirty="0"/>
              <a:t>Not fully implemented </a:t>
            </a:r>
          </a:p>
          <a:p>
            <a:pPr lvl="1"/>
            <a:r>
              <a:rPr lang="en-US" dirty="0"/>
              <a:t>Based on COSO  </a:t>
            </a:r>
          </a:p>
          <a:p>
            <a:r>
              <a:rPr lang="en-US" dirty="0"/>
              <a:t>Adopted strategic plan </a:t>
            </a:r>
          </a:p>
          <a:p>
            <a:pPr lvl="1"/>
            <a:r>
              <a:rPr lang="en-US" dirty="0"/>
              <a:t>The Way Ahead </a:t>
            </a:r>
          </a:p>
          <a:p>
            <a:pPr lvl="1"/>
            <a:r>
              <a:rPr lang="en-US" dirty="0"/>
              <a:t>Strategic ERM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82199-BDAB-4B68-93E6-BB6E66E7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21C3A-7501-4F5C-B3B8-2647A115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37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6" name="Rectangle 39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7" name="Rectangle 41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Rectangle 43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59" name="Rectangle 45">
            <a:extLst>
              <a:ext uri="{FF2B5EF4-FFF2-40B4-BE49-F238E27FC236}">
                <a16:creationId xmlns:a16="http://schemas.microsoft.com/office/drawing/2014/main" id="{202E9D7B-AC8A-4860-BD41-E04FC6559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0" name="Rectangle 47">
            <a:extLst>
              <a:ext uri="{FF2B5EF4-FFF2-40B4-BE49-F238E27FC236}">
                <a16:creationId xmlns:a16="http://schemas.microsoft.com/office/drawing/2014/main" id="{697B8C9C-91DF-4F8D-94A0-2C0C66030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51F83D-B0A6-4992-B7CB-724197C2A5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3" r="2" b="2"/>
          <a:stretch/>
        </p:blipFill>
        <p:spPr>
          <a:xfrm>
            <a:off x="446533" y="723899"/>
            <a:ext cx="6202841" cy="5666666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54D43BDD-ED29-4BE9-AEA1-6D0AE5A06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6ECAF1-A125-4B79-AD23-7735B4845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934" y="1419225"/>
            <a:ext cx="411591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Links to strategic plan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87A5CD2-E3CD-4870-957C-173AD2C8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0BF2A26-F7CA-4E8B-BC24-1AF436CD5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B21A4B9-14CF-4CA1-9ECF-0DE52B291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6DADA72-F9FE-48F9-9DAD-B379AE2BC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091AE-C6A2-4729-9258-E1F24437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00800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University of Cumberlands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073B3-8C89-4DEE-B024-1AA0AA032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0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08FA-B582-4624-9BC0-349EDB5D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43426"/>
            <a:ext cx="11029616" cy="1013800"/>
          </a:xfrm>
        </p:spPr>
        <p:txBody>
          <a:bodyPr/>
          <a:lstStyle/>
          <a:p>
            <a:r>
              <a:rPr lang="en-US" dirty="0"/>
              <a:t>Selecting and testing tools and framework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9ABABC8-E51B-46FC-A774-56AF72AE3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0" y="2362994"/>
            <a:ext cx="5334000" cy="33147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E613F-902B-49B5-A5FA-6BC7AD0B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EC88B-7C7C-4BCF-BF72-FEA76396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9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5F33912-13CC-49D3-AC87-46553A27E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296" y="1208531"/>
            <a:ext cx="6334539" cy="4735069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B2D0E-202D-465A-8D19-2148D7E5E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>
                <a:solidFill>
                  <a:srgbClr val="FFFFFF"/>
                </a:solidFill>
              </a:rPr>
              <a:t>Selecting and testing tools and frameworks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4A8DD-E410-49F2-84C6-DDB265C9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00800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University of Cumberlands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8C85F-F1F1-4622-A2D0-E960DFAB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 defTabSz="914400">
                <a:spcAft>
                  <a:spcPts val="600"/>
                </a:spcAft>
              </a:pPr>
              <a:t>6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7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02E9D7B-AC8A-4860-BD41-E04FC6559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97B8C9C-91DF-4F8D-94A0-2C0C66030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D43BDD-ED29-4BE9-AEA1-6D0AE5A06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D1C796-A3E3-4E0A-9AF2-DA029C85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934" y="1419225"/>
            <a:ext cx="411591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Strategic goals and objectives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87A5CD2-E3CD-4870-957C-173AD2C8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0BF2A26-F7CA-4E8B-BC24-1AF436CD5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B21A4B9-14CF-4CA1-9ECF-0DE52B291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6DADA72-F9FE-48F9-9DAD-B379AE2BC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899DAB6-D7E4-4CCF-AA4C-01DECB2F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00800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University of Cumberlands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6E360-9AA3-45C1-91C4-97C75A15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CF65D7-DE9D-4F61-84FE-B59F4C53A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41" y="1212198"/>
            <a:ext cx="59340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202E9D7B-AC8A-4860-BD41-E04FC6559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697B8C9C-91DF-4F8D-94A0-2C0C66030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630443-65C9-44C7-8D4E-BE3F43EB0B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4588"/>
          <a:stretch/>
        </p:blipFill>
        <p:spPr>
          <a:xfrm>
            <a:off x="446533" y="723899"/>
            <a:ext cx="6202841" cy="5666666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54D43BDD-ED29-4BE9-AEA1-6D0AE5A06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3CAF69-79F4-48F1-8060-C7ABAD61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934" y="1419225"/>
            <a:ext cx="411591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Risks and strategic objectives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87A5CD2-E3CD-4870-957C-173AD2C8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00BF2A26-F7CA-4E8B-BC24-1AF436CD5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5B21A4B9-14CF-4CA1-9ECF-0DE52B291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6DADA72-F9FE-48F9-9DAD-B379AE2BC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761481-E768-4E1E-A357-706EA566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00800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University of Cumberlands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E8C1-AC96-420C-8D77-C029BB0F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7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2E9D7B-AC8A-4860-BD41-E04FC6559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97B8C9C-91DF-4F8D-94A0-2C0C66030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560687-B314-4B63-AF9E-6D6C6267FD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52" r="2" b="5334"/>
          <a:stretch/>
        </p:blipFill>
        <p:spPr>
          <a:xfrm>
            <a:off x="446533" y="723899"/>
            <a:ext cx="6202841" cy="566666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54D43BDD-ED29-4BE9-AEA1-6D0AE5A06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B4F82-3773-4C3D-BCFA-C5F18F884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934" y="1419225"/>
            <a:ext cx="411591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Iso 31000 risk management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7A5CD2-E3CD-4870-957C-173AD2C8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0BF2A26-F7CA-4E8B-BC24-1AF436CD5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26">
              <a:extLst>
                <a:ext uri="{FF2B5EF4-FFF2-40B4-BE49-F238E27FC236}">
                  <a16:creationId xmlns:a16="http://schemas.microsoft.com/office/drawing/2014/main" id="{5B21A4B9-14CF-4CA1-9ECF-0DE52B291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6DADA72-F9FE-48F9-9DAD-B379AE2BC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69043-E7C9-489D-BDFE-648399A62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00800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University of Cumberlands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A071F-1E12-41CF-B486-CE43F31B1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30541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220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Gill Sans MT</vt:lpstr>
      <vt:lpstr>Wingdings 2</vt:lpstr>
      <vt:lpstr>Dividend</vt:lpstr>
      <vt:lpstr>ITS 835 enterprise risk management Chapter 15</vt:lpstr>
      <vt:lpstr>introduction</vt:lpstr>
      <vt:lpstr>Edmonton  past and present erm</vt:lpstr>
      <vt:lpstr>Links to strategic plan</vt:lpstr>
      <vt:lpstr>Selecting and testing tools and framework</vt:lpstr>
      <vt:lpstr>Selecting and testing tools and frameworks</vt:lpstr>
      <vt:lpstr>Strategic goals and objectives</vt:lpstr>
      <vt:lpstr>Risks and strategic objectives</vt:lpstr>
      <vt:lpstr>Iso 31000 risk management</vt:lpstr>
      <vt:lpstr>Pm2 versus iso 31000</vt:lpstr>
      <vt:lpstr>Proposed erm framework</vt:lpstr>
      <vt:lpstr>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835 enterprise risk management Chapter 15</dc:title>
  <dc:creator>Jamia Mills</dc:creator>
  <cp:lastModifiedBy>Jamia Mills</cp:lastModifiedBy>
  <cp:revision>3</cp:revision>
  <dcterms:created xsi:type="dcterms:W3CDTF">2019-05-19T03:45:30Z</dcterms:created>
  <dcterms:modified xsi:type="dcterms:W3CDTF">2019-05-22T03:16:45Z</dcterms:modified>
</cp:coreProperties>
</file>