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4"/>
  </p:sldMasterIdLst>
  <p:notesMasterIdLst>
    <p:notesMasterId r:id="rId37"/>
  </p:notesMasterIdLst>
  <p:sldIdLst>
    <p:sldId id="256" r:id="rId5"/>
    <p:sldId id="286" r:id="rId6"/>
    <p:sldId id="257" r:id="rId7"/>
    <p:sldId id="258" r:id="rId8"/>
    <p:sldId id="259" r:id="rId9"/>
    <p:sldId id="260" r:id="rId10"/>
    <p:sldId id="261" r:id="rId11"/>
    <p:sldId id="262" r:id="rId12"/>
    <p:sldId id="263" r:id="rId13"/>
    <p:sldId id="264" r:id="rId14"/>
    <p:sldId id="266" r:id="rId15"/>
    <p:sldId id="267" r:id="rId16"/>
    <p:sldId id="268" r:id="rId17"/>
    <p:sldId id="269" r:id="rId18"/>
    <p:sldId id="270" r:id="rId19"/>
    <p:sldId id="272" r:id="rId20"/>
    <p:sldId id="273" r:id="rId21"/>
    <p:sldId id="275" r:id="rId22"/>
    <p:sldId id="276" r:id="rId23"/>
    <p:sldId id="277" r:id="rId24"/>
    <p:sldId id="278" r:id="rId25"/>
    <p:sldId id="279" r:id="rId26"/>
    <p:sldId id="284" r:id="rId27"/>
    <p:sldId id="285" r:id="rId28"/>
    <p:sldId id="287" r:id="rId29"/>
    <p:sldId id="288" r:id="rId30"/>
    <p:sldId id="289" r:id="rId31"/>
    <p:sldId id="290" r:id="rId32"/>
    <p:sldId id="291" r:id="rId33"/>
    <p:sldId id="292" r:id="rId34"/>
    <p:sldId id="294" r:id="rId35"/>
    <p:sldId id="295" r:id="rId3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30C20"/>
    <a:srgbClr val="A40000"/>
    <a:srgbClr val="FFFFB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1498" y="4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CE0C4C-5286-412A-99D1-3E655B29C4E6}" type="datetimeFigureOut">
              <a:rPr lang="en-US" smtClean="0"/>
              <a:t>4/15/2020</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8C9F24B-26E2-41E1-AC27-3635CB402056}" type="slidenum">
              <a:rPr lang="en-US" smtClean="0"/>
              <a:t>‹#›</a:t>
            </a:fld>
            <a:endParaRPr lang="en-US" dirty="0"/>
          </a:p>
        </p:txBody>
      </p:sp>
    </p:spTree>
    <p:extLst>
      <p:ext uri="{BB962C8B-B14F-4D97-AF65-F5344CB8AC3E}">
        <p14:creationId xmlns:p14="http://schemas.microsoft.com/office/powerpoint/2010/main" val="12056730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RedTagline-Gray BG, Title &amp; Subtitle Left">
    <p:spTree>
      <p:nvGrpSpPr>
        <p:cNvPr id="1" name=""/>
        <p:cNvGrpSpPr/>
        <p:nvPr/>
      </p:nvGrpSpPr>
      <p:grpSpPr>
        <a:xfrm>
          <a:off x="0" y="0"/>
          <a:ext cx="0" cy="0"/>
          <a:chOff x="0" y="0"/>
          <a:chExt cx="0" cy="0"/>
        </a:xfrm>
      </p:grpSpPr>
      <p:sp>
        <p:nvSpPr>
          <p:cNvPr id="8" name="Title Background"/>
          <p:cNvSpPr/>
          <p:nvPr userDrawn="1"/>
        </p:nvSpPr>
        <p:spPr>
          <a:xfrm>
            <a:off x="0" y="32766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2" name="Title 1"/>
          <p:cNvSpPr>
            <a:spLocks noGrp="1"/>
          </p:cNvSpPr>
          <p:nvPr>
            <p:ph type="ctrTitle"/>
          </p:nvPr>
        </p:nvSpPr>
        <p:spPr>
          <a:xfrm>
            <a:off x="228600" y="3429000"/>
            <a:ext cx="5105400" cy="609600"/>
          </a:xfrm>
          <a:prstGeom prst="rect">
            <a:avLst/>
          </a:prstGeom>
          <a:effectLst>
            <a:outerShdw blurRad="50800" dist="38100" dir="5400000" algn="t" rotWithShape="0">
              <a:prstClr val="black">
                <a:alpha val="40000"/>
              </a:prstClr>
            </a:outerShdw>
          </a:effectLst>
        </p:spPr>
        <p:txBody>
          <a:bodyPr/>
          <a:lstStyle>
            <a:lvl1pPr>
              <a:defRPr sz="3600">
                <a:solidFill>
                  <a:schemeClr val="bg1"/>
                </a:solidFill>
              </a:defRPr>
            </a:lvl1pPr>
          </a:lstStyle>
          <a:p>
            <a:r>
              <a:rPr lang="en-US"/>
              <a:t>Click to edit Master title style</a:t>
            </a:r>
            <a:endParaRPr lang="en-US" dirty="0"/>
          </a:p>
        </p:txBody>
      </p:sp>
      <p:sp>
        <p:nvSpPr>
          <p:cNvPr id="7" name="Text"/>
          <p:cNvSpPr>
            <a:spLocks noGrp="1"/>
          </p:cNvSpPr>
          <p:nvPr>
            <p:ph type="body" sz="quarter" idx="10"/>
          </p:nvPr>
        </p:nvSpPr>
        <p:spPr>
          <a:xfrm>
            <a:off x="228600" y="4114800"/>
            <a:ext cx="5105400" cy="685800"/>
          </a:xfrm>
          <a:prstGeom prst="rect">
            <a:avLst/>
          </a:prstGeom>
        </p:spPr>
        <p:txBody>
          <a:bodyPr/>
          <a:lstStyle>
            <a:lvl1pPr marL="0" indent="0">
              <a:buNone/>
              <a:defRPr sz="2000" b="0">
                <a:solidFill>
                  <a:schemeClr val="bg1"/>
                </a:solidFill>
                <a:latin typeface="ArumSans Bold"/>
              </a:defRPr>
            </a:lvl1pPr>
            <a:lvl2pPr marL="457200" indent="0">
              <a:buNone/>
              <a:defRPr sz="2000" b="0">
                <a:solidFill>
                  <a:schemeClr val="bg1"/>
                </a:solidFill>
                <a:latin typeface="ArumSans Bold"/>
              </a:defRPr>
            </a:lvl2pPr>
            <a:lvl3pPr marL="914400" indent="0">
              <a:buNone/>
              <a:defRPr sz="2000" b="0">
                <a:solidFill>
                  <a:schemeClr val="bg1"/>
                </a:solidFill>
                <a:latin typeface="ArumSans Bold"/>
              </a:defRPr>
            </a:lvl3pPr>
            <a:lvl4pPr marL="1371600" indent="0">
              <a:buNone/>
              <a:defRPr sz="2000" b="0">
                <a:solidFill>
                  <a:schemeClr val="bg1"/>
                </a:solidFill>
                <a:latin typeface="ArumSans Bold"/>
              </a:defRPr>
            </a:lvl4pPr>
            <a:lvl5pPr marL="1828800" indent="0">
              <a:buNone/>
              <a:defRPr sz="2000" b="0">
                <a:solidFill>
                  <a:schemeClr val="bg1"/>
                </a:solidFill>
                <a:latin typeface="ArumSans Bold"/>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Box 4"/>
          <p:cNvSpPr txBox="1"/>
          <p:nvPr userDrawn="1"/>
        </p:nvSpPr>
        <p:spPr>
          <a:xfrm>
            <a:off x="8153400" y="228600"/>
            <a:ext cx="762000" cy="369332"/>
          </a:xfrm>
          <a:prstGeom prst="rect">
            <a:avLst/>
          </a:prstGeom>
          <a:noFill/>
        </p:spPr>
        <p:txBody>
          <a:bodyPr wrap="square" rtlCol="0">
            <a:spAutoFit/>
          </a:bodyPr>
          <a:lstStyle/>
          <a:p>
            <a:r>
              <a:rPr lang="en-IN" dirty="0"/>
              <a:t>15 e</a:t>
            </a:r>
            <a:endParaRPr lang="en-US" dirty="0"/>
          </a:p>
        </p:txBody>
      </p:sp>
    </p:spTree>
    <p:extLst>
      <p:ext uri="{BB962C8B-B14F-4D97-AF65-F5344CB8AC3E}">
        <p14:creationId xmlns:p14="http://schemas.microsoft.com/office/powerpoint/2010/main" val="1337264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Color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4126" y="228600"/>
            <a:ext cx="9172252" cy="609600"/>
          </a:xfrm>
          <a:prstGeom prst="rect">
            <a:avLst/>
          </a:prstGeom>
        </p:spPr>
        <p:txBody>
          <a:bodyPr/>
          <a:lstStyle>
            <a:lvl1pPr>
              <a:defRPr sz="3600">
                <a:solidFill>
                  <a:schemeClr val="bg2"/>
                </a:solidFill>
              </a:defRPr>
            </a:lvl1pPr>
          </a:lstStyle>
          <a:p>
            <a:r>
              <a:rPr lang="en-US" dirty="0"/>
              <a:t>Click to edit Master title style</a:t>
            </a:r>
          </a:p>
        </p:txBody>
      </p:sp>
      <p:sp>
        <p:nvSpPr>
          <p:cNvPr id="3" name="Content Placeholder 2"/>
          <p:cNvSpPr>
            <a:spLocks noGrp="1"/>
          </p:cNvSpPr>
          <p:nvPr>
            <p:ph idx="1"/>
          </p:nvPr>
        </p:nvSpPr>
        <p:spPr>
          <a:xfrm>
            <a:off x="457200" y="1143001"/>
            <a:ext cx="8229600" cy="5410200"/>
          </a:xfrm>
          <a:prstGeom prst="rect">
            <a:avLst/>
          </a:prstGeom>
        </p:spPr>
        <p:txBody>
          <a:bodyPr/>
          <a:lstStyle>
            <a:lvl1pPr>
              <a:spcAft>
                <a:spcPts val="800"/>
              </a:spcAft>
              <a:defRPr sz="2400"/>
            </a:lvl1pPr>
            <a:lvl2pPr>
              <a:spcAft>
                <a:spcPts val="800"/>
              </a:spcAft>
              <a:defRPr sz="2000"/>
            </a:lvl2pPr>
            <a:lvl3pPr>
              <a:spcAft>
                <a:spcPts val="800"/>
              </a:spcAft>
              <a:defRPr sz="1800"/>
            </a:lvl3pPr>
            <a:lvl4pPr>
              <a:spcAft>
                <a:spcPts val="800"/>
              </a:spcAft>
              <a:defRPr sz="1600"/>
            </a:lvl4pPr>
            <a:lvl5pPr>
              <a:spcAft>
                <a:spcPts val="800"/>
              </a:spcAft>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Text Placeholder 2" descr="©McGraw-Hill Education. All rights reserved. Authorized only for instructor use in the classroom.  No reproduction or further distribution permitted without the prior written consent of McGraw-Hill Education.&#10;"/>
          <p:cNvSpPr txBox="1">
            <a:spLocks/>
          </p:cNvSpPr>
          <p:nvPr userDrawn="1"/>
        </p:nvSpPr>
        <p:spPr>
          <a:xfrm>
            <a:off x="-914400" y="6757826"/>
            <a:ext cx="2743200" cy="136617"/>
          </a:xfrm>
          <a:prstGeom prst="rect">
            <a:avLst/>
          </a:prstGeom>
        </p:spPr>
        <p:txBody>
          <a:bodyPr vert="horz" lIns="91440" tIns="45720" rIns="91440" bIns="45720" rtlCol="0">
            <a:normAutofit fontScale="250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914400" lvl="2" indent="0">
              <a:buNone/>
            </a:pPr>
            <a:r>
              <a:rPr lang="en-US" sz="2400" kern="1200" dirty="0">
                <a:solidFill>
                  <a:schemeClr val="tx1"/>
                </a:solidFill>
                <a:effectLst/>
                <a:latin typeface="+mn-lt"/>
                <a:ea typeface="+mn-ea"/>
                <a:cs typeface="+mn-cs"/>
              </a:rPr>
              <a:t>© McGraw-Hill Education</a:t>
            </a:r>
            <a:endParaRPr lang="en-US" sz="4000" kern="1200" dirty="0">
              <a:solidFill>
                <a:schemeClr val="tx1"/>
              </a:solidFill>
              <a:effectLst/>
              <a:latin typeface="+mn-lt"/>
              <a:ea typeface="+mn-ea"/>
              <a:cs typeface="+mn-cs"/>
            </a:endParaRPr>
          </a:p>
          <a:p>
            <a:pPr marL="0" indent="0">
              <a:buNone/>
            </a:pPr>
            <a:endParaRPr lang="en-US" sz="3200" kern="1200" dirty="0">
              <a:solidFill>
                <a:schemeClr val="tx1"/>
              </a:solidFill>
              <a:effectLst/>
              <a:latin typeface="+mn-lt"/>
              <a:ea typeface="+mn-ea"/>
              <a:cs typeface="+mn-cs"/>
            </a:endParaRPr>
          </a:p>
        </p:txBody>
      </p:sp>
    </p:spTree>
    <p:extLst>
      <p:ext uri="{BB962C8B-B14F-4D97-AF65-F5344CB8AC3E}">
        <p14:creationId xmlns:p14="http://schemas.microsoft.com/office/powerpoint/2010/main" val="7507498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extLst>
    <p:ext uri="{DCECCB84-F9BA-43D5-87BE-67443E8EF086}">
      <p15:sldGuideLst xmlns:p15="http://schemas.microsoft.com/office/powerpoint/2012/main">
        <p15:guide id="1" orient="horz" pos="2160">
          <p15:clr>
            <a:srgbClr val="FBAE40"/>
          </p15:clr>
        </p15:guide>
        <p15:guide id="2" pos="528">
          <p15:clr>
            <a:srgbClr val="FBAE40"/>
          </p15:clr>
        </p15:guide>
        <p15:guide id="3" pos="5136">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2_Color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4126" y="228600"/>
            <a:ext cx="9172252" cy="609600"/>
          </a:xfrm>
          <a:prstGeom prst="rect">
            <a:avLst/>
          </a:prstGeom>
        </p:spPr>
        <p:txBody>
          <a:bodyPr/>
          <a:lstStyle>
            <a:lvl1pPr>
              <a:defRPr sz="3600">
                <a:solidFill>
                  <a:schemeClr val="bg2"/>
                </a:solidFill>
              </a:defRPr>
            </a:lvl1pPr>
          </a:lstStyle>
          <a:p>
            <a:r>
              <a:rPr lang="en-US" dirty="0"/>
              <a:t>Click to edit Master title style</a:t>
            </a:r>
          </a:p>
        </p:txBody>
      </p:sp>
      <p:sp>
        <p:nvSpPr>
          <p:cNvPr id="3" name="Content Placeholder 2"/>
          <p:cNvSpPr>
            <a:spLocks noGrp="1"/>
          </p:cNvSpPr>
          <p:nvPr>
            <p:ph idx="1"/>
          </p:nvPr>
        </p:nvSpPr>
        <p:spPr>
          <a:xfrm>
            <a:off x="457200" y="1143001"/>
            <a:ext cx="8229600" cy="5410200"/>
          </a:xfrm>
          <a:prstGeom prst="rect">
            <a:avLst/>
          </a:prstGeom>
        </p:spPr>
        <p:txBody>
          <a:bodyPr/>
          <a:lstStyle>
            <a:lvl1pPr>
              <a:spcAft>
                <a:spcPts val="800"/>
              </a:spcAft>
              <a:defRPr sz="2400"/>
            </a:lvl1pPr>
            <a:lvl2pPr>
              <a:spcAft>
                <a:spcPts val="800"/>
              </a:spcAft>
              <a:defRPr sz="2000"/>
            </a:lvl2pPr>
            <a:lvl3pPr>
              <a:spcAft>
                <a:spcPts val="800"/>
              </a:spcAft>
              <a:defRPr sz="1800"/>
            </a:lvl3pPr>
            <a:lvl4pPr>
              <a:spcAft>
                <a:spcPts val="800"/>
              </a:spcAft>
              <a:defRPr sz="1600"/>
            </a:lvl4pPr>
            <a:lvl5pPr>
              <a:spcAft>
                <a:spcPts val="800"/>
              </a:spcAft>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2" descr="©McGraw-Hill Education. All rights reserved. Authorized only for instructor use in the classroom.  No reproduction or further distribution permitted without the prior written consent of McGraw-Hill Education.&#10;">
            <a:extLst>
              <a:ext uri="{FF2B5EF4-FFF2-40B4-BE49-F238E27FC236}">
                <a16:creationId xmlns:a16="http://schemas.microsoft.com/office/drawing/2014/main" id="{46F87FE3-F2E5-48DC-AAC4-CEBDCCD59B58}"/>
              </a:ext>
            </a:extLst>
          </p:cNvPr>
          <p:cNvSpPr txBox="1">
            <a:spLocks/>
          </p:cNvSpPr>
          <p:nvPr userDrawn="1"/>
        </p:nvSpPr>
        <p:spPr>
          <a:xfrm>
            <a:off x="-17586" y="6714386"/>
            <a:ext cx="9144000" cy="171750"/>
          </a:xfrm>
          <a:prstGeom prst="rect">
            <a:avLst/>
          </a:prstGeom>
        </p:spPr>
        <p:txBody>
          <a:bodyPr vert="horz" lIns="91440" tIns="45720" rIns="91440" bIns="45720" rtlCol="0">
            <a:normAutofit fontScale="250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lvl="0" indent="0">
              <a:buNone/>
              <a:defRPr/>
            </a:pPr>
            <a:r>
              <a:rPr lang="en-US" dirty="0"/>
              <a:t>© McGraw-Hill Education</a:t>
            </a:r>
          </a:p>
          <a:p>
            <a:pPr marL="0" lvl="0" indent="0">
              <a:buNone/>
              <a:defRPr/>
            </a:pPr>
            <a:endParaRPr lang="en-US" dirty="0"/>
          </a:p>
        </p:txBody>
      </p:sp>
    </p:spTree>
    <p:extLst>
      <p:ext uri="{BB962C8B-B14F-4D97-AF65-F5344CB8AC3E}">
        <p14:creationId xmlns:p14="http://schemas.microsoft.com/office/powerpoint/2010/main" val="36861143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extLst>
    <p:ext uri="{DCECCB84-F9BA-43D5-87BE-67443E8EF086}">
      <p15:sldGuideLst xmlns:p15="http://schemas.microsoft.com/office/powerpoint/2012/main">
        <p15:guide id="1" orient="horz" pos="2160">
          <p15:clr>
            <a:srgbClr val="FBAE40"/>
          </p15:clr>
        </p15:guide>
        <p15:guide id="2" pos="528">
          <p15:clr>
            <a:srgbClr val="FBAE40"/>
          </p15:clr>
        </p15:guide>
        <p15:guide id="3" pos="5136">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3_Color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4126" y="228600"/>
            <a:ext cx="9172252" cy="609600"/>
          </a:xfrm>
          <a:prstGeom prst="rect">
            <a:avLst/>
          </a:prstGeom>
        </p:spPr>
        <p:txBody>
          <a:bodyPr/>
          <a:lstStyle>
            <a:lvl1pPr>
              <a:defRPr sz="3600">
                <a:solidFill>
                  <a:schemeClr val="bg2"/>
                </a:solidFill>
              </a:defRPr>
            </a:lvl1pPr>
          </a:lstStyle>
          <a:p>
            <a:r>
              <a:rPr lang="en-US" dirty="0"/>
              <a:t>Click to edit Master title style</a:t>
            </a:r>
          </a:p>
        </p:txBody>
      </p:sp>
      <p:sp>
        <p:nvSpPr>
          <p:cNvPr id="3" name="Content Placeholder 2"/>
          <p:cNvSpPr>
            <a:spLocks noGrp="1"/>
          </p:cNvSpPr>
          <p:nvPr>
            <p:ph idx="1"/>
          </p:nvPr>
        </p:nvSpPr>
        <p:spPr>
          <a:xfrm>
            <a:off x="457200" y="1143001"/>
            <a:ext cx="8229600" cy="5410200"/>
          </a:xfrm>
          <a:prstGeom prst="rect">
            <a:avLst/>
          </a:prstGeom>
        </p:spPr>
        <p:txBody>
          <a:bodyPr/>
          <a:lstStyle>
            <a:lvl1pPr>
              <a:spcAft>
                <a:spcPts val="800"/>
              </a:spcAft>
              <a:defRPr sz="2400"/>
            </a:lvl1pPr>
            <a:lvl2pPr>
              <a:spcAft>
                <a:spcPts val="800"/>
              </a:spcAft>
              <a:defRPr sz="2000"/>
            </a:lvl2pPr>
            <a:lvl3pPr>
              <a:spcAft>
                <a:spcPts val="800"/>
              </a:spcAft>
              <a:defRPr sz="1800"/>
            </a:lvl3pPr>
            <a:lvl4pPr>
              <a:spcAft>
                <a:spcPts val="800"/>
              </a:spcAft>
              <a:defRPr sz="1600"/>
            </a:lvl4pPr>
            <a:lvl5pPr>
              <a:spcAft>
                <a:spcPts val="800"/>
              </a:spcAft>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Text Placeholder 2" descr="©McGraw-Hill Education. All rights reserved. Authorized only for instructor use in the classroom.  No reproduction or further distribution permitted without the prior written consent of McGraw-Hill Education.&#10;"/>
          <p:cNvSpPr txBox="1">
            <a:spLocks/>
          </p:cNvSpPr>
          <p:nvPr userDrawn="1"/>
        </p:nvSpPr>
        <p:spPr>
          <a:xfrm>
            <a:off x="-914400" y="6757826"/>
            <a:ext cx="2743200" cy="136617"/>
          </a:xfrm>
          <a:prstGeom prst="rect">
            <a:avLst/>
          </a:prstGeom>
        </p:spPr>
        <p:txBody>
          <a:bodyPr vert="horz" lIns="91440" tIns="45720" rIns="91440" bIns="45720" rtlCol="0">
            <a:normAutofit fontScale="250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914400" lvl="2" indent="0">
              <a:buNone/>
            </a:pPr>
            <a:r>
              <a:rPr lang="en-US" sz="2400" kern="1200" dirty="0">
                <a:solidFill>
                  <a:schemeClr val="tx1"/>
                </a:solidFill>
                <a:effectLst/>
                <a:latin typeface="+mn-lt"/>
                <a:ea typeface="+mn-ea"/>
                <a:cs typeface="+mn-cs"/>
              </a:rPr>
              <a:t>© McGraw-Hill Education</a:t>
            </a:r>
            <a:endParaRPr lang="en-US" sz="4000" kern="1200" dirty="0">
              <a:solidFill>
                <a:schemeClr val="tx1"/>
              </a:solidFill>
              <a:effectLst/>
              <a:latin typeface="+mn-lt"/>
              <a:ea typeface="+mn-ea"/>
              <a:cs typeface="+mn-cs"/>
            </a:endParaRPr>
          </a:p>
          <a:p>
            <a:pPr marL="0" indent="0">
              <a:buNone/>
            </a:pPr>
            <a:endParaRPr lang="en-US" sz="3200" kern="1200" dirty="0">
              <a:solidFill>
                <a:schemeClr val="tx1"/>
              </a:solidFill>
              <a:effectLst/>
              <a:latin typeface="+mn-lt"/>
              <a:ea typeface="+mn-ea"/>
              <a:cs typeface="+mn-cs"/>
            </a:endParaRPr>
          </a:p>
        </p:txBody>
      </p:sp>
    </p:spTree>
    <p:extLst>
      <p:ext uri="{BB962C8B-B14F-4D97-AF65-F5344CB8AC3E}">
        <p14:creationId xmlns:p14="http://schemas.microsoft.com/office/powerpoint/2010/main" val="28879663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extLst>
    <p:ext uri="{DCECCB84-F9BA-43D5-87BE-67443E8EF086}">
      <p15:sldGuideLst xmlns:p15="http://schemas.microsoft.com/office/powerpoint/2012/main">
        <p15:guide id="1" orient="horz" pos="2160">
          <p15:clr>
            <a:srgbClr val="FBAE40"/>
          </p15:clr>
        </p15:guide>
        <p15:guide id="2" pos="528">
          <p15:clr>
            <a:srgbClr val="FBAE40"/>
          </p15:clr>
        </p15:guide>
        <p15:guide id="3" pos="5136">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bove text">
    <p:spTree>
      <p:nvGrpSpPr>
        <p:cNvPr id="1" name=""/>
        <p:cNvGrpSpPr/>
        <p:nvPr/>
      </p:nvGrpSpPr>
      <p:grpSpPr>
        <a:xfrm>
          <a:off x="0" y="0"/>
          <a:ext cx="0" cy="0"/>
          <a:chOff x="0" y="0"/>
          <a:chExt cx="0" cy="0"/>
        </a:xfrm>
      </p:grpSpPr>
      <p:sp>
        <p:nvSpPr>
          <p:cNvPr id="2" name="Title 1"/>
          <p:cNvSpPr>
            <a:spLocks noGrp="1"/>
          </p:cNvSpPr>
          <p:nvPr>
            <p:ph type="ctrTitle"/>
          </p:nvPr>
        </p:nvSpPr>
        <p:spPr>
          <a:xfrm>
            <a:off x="1066800" y="1524000"/>
            <a:ext cx="7048500" cy="1470025"/>
          </a:xfrm>
          <a:prstGeom prst="rect">
            <a:avLst/>
          </a:prstGeom>
        </p:spPr>
        <p:txBody>
          <a:bodyPr/>
          <a:lstStyle>
            <a:lvl1pPr algn="l">
              <a:defRPr sz="4400">
                <a:solidFill>
                  <a:schemeClr val="bg1"/>
                </a:solidFill>
              </a:defRPr>
            </a:lvl1pPr>
          </a:lstStyle>
          <a:p>
            <a:r>
              <a:rPr lang="en-US" dirty="0"/>
              <a:t>Click to edit Master title style</a:t>
            </a:r>
          </a:p>
        </p:txBody>
      </p:sp>
      <p:sp>
        <p:nvSpPr>
          <p:cNvPr id="3" name="Subtitle 2"/>
          <p:cNvSpPr>
            <a:spLocks noGrp="1"/>
          </p:cNvSpPr>
          <p:nvPr>
            <p:ph type="subTitle" idx="1"/>
          </p:nvPr>
        </p:nvSpPr>
        <p:spPr>
          <a:xfrm>
            <a:off x="1066800" y="2971800"/>
            <a:ext cx="6400800" cy="1752600"/>
          </a:xfrm>
          <a:prstGeom prst="rect">
            <a:avLst/>
          </a:prstGeom>
        </p:spPr>
        <p:txBody>
          <a:bodyPr/>
          <a:lstStyle>
            <a:lvl1pPr marL="0" indent="0" algn="l">
              <a:buNone/>
              <a:defRPr sz="20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Text Placeholder 2" descr="©McGraw-Hill Education. All rights reserved. Authorized only for instructor use in the classroom.  No reproduction or further distribution permitted without the prior written consent of McGraw-Hill Education.&#10;"/>
          <p:cNvSpPr txBox="1">
            <a:spLocks/>
          </p:cNvSpPr>
          <p:nvPr userDrawn="1"/>
        </p:nvSpPr>
        <p:spPr>
          <a:xfrm>
            <a:off x="-914400" y="6757826"/>
            <a:ext cx="2743200" cy="136617"/>
          </a:xfrm>
          <a:prstGeom prst="rect">
            <a:avLst/>
          </a:prstGeom>
        </p:spPr>
        <p:txBody>
          <a:bodyPr vert="horz" lIns="91440" tIns="45720" rIns="91440" bIns="45720" rtlCol="0">
            <a:normAutofit fontScale="250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914400" lvl="2" indent="0">
              <a:buNone/>
            </a:pPr>
            <a:r>
              <a:rPr lang="en-US" sz="2400" kern="1200" dirty="0">
                <a:solidFill>
                  <a:schemeClr val="tx1"/>
                </a:solidFill>
                <a:effectLst/>
                <a:latin typeface="+mn-lt"/>
                <a:ea typeface="+mn-ea"/>
                <a:cs typeface="+mn-cs"/>
              </a:rPr>
              <a:t>© McGraw-Hill Education</a:t>
            </a:r>
            <a:endParaRPr lang="en-US" sz="4000" kern="1200" dirty="0">
              <a:solidFill>
                <a:schemeClr val="tx1"/>
              </a:solidFill>
              <a:effectLst/>
              <a:latin typeface="+mn-lt"/>
              <a:ea typeface="+mn-ea"/>
              <a:cs typeface="+mn-cs"/>
            </a:endParaRPr>
          </a:p>
          <a:p>
            <a:pPr marL="0" indent="0">
              <a:buNone/>
            </a:pPr>
            <a:endParaRPr lang="en-US" sz="3200" kern="1200" dirty="0">
              <a:solidFill>
                <a:schemeClr val="tx1"/>
              </a:solidFill>
              <a:effectLst/>
              <a:latin typeface="+mn-lt"/>
              <a:ea typeface="+mn-ea"/>
              <a:cs typeface="+mn-cs"/>
            </a:endParaRPr>
          </a:p>
        </p:txBody>
      </p:sp>
    </p:spTree>
    <p:extLst>
      <p:ext uri="{BB962C8B-B14F-4D97-AF65-F5344CB8AC3E}">
        <p14:creationId xmlns:p14="http://schemas.microsoft.com/office/powerpoint/2010/main" val="245850889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olor_Title Only (Title can be hidden)">
    <p:spTree>
      <p:nvGrpSpPr>
        <p:cNvPr id="1" name=""/>
        <p:cNvGrpSpPr/>
        <p:nvPr/>
      </p:nvGrpSpPr>
      <p:grpSpPr>
        <a:xfrm>
          <a:off x="0" y="0"/>
          <a:ext cx="0" cy="0"/>
          <a:chOff x="0" y="0"/>
          <a:chExt cx="0" cy="0"/>
        </a:xfrm>
      </p:grpSpPr>
      <p:sp>
        <p:nvSpPr>
          <p:cNvPr id="4" name="Title 1"/>
          <p:cNvSpPr>
            <a:spLocks noGrp="1"/>
          </p:cNvSpPr>
          <p:nvPr>
            <p:ph type="title"/>
          </p:nvPr>
        </p:nvSpPr>
        <p:spPr>
          <a:xfrm>
            <a:off x="-20711" y="228600"/>
            <a:ext cx="9185423" cy="609600"/>
          </a:xfrm>
          <a:prstGeom prst="rect">
            <a:avLst/>
          </a:prstGeom>
        </p:spPr>
        <p:txBody>
          <a:bodyPr/>
          <a:lstStyle>
            <a:lvl1pPr>
              <a:defRPr sz="3600">
                <a:solidFill>
                  <a:schemeClr val="bg2"/>
                </a:solidFill>
              </a:defRPr>
            </a:lvl1pPr>
          </a:lstStyle>
          <a:p>
            <a:r>
              <a:rPr lang="en-US" dirty="0"/>
              <a:t>Click to edit Master title style</a:t>
            </a:r>
          </a:p>
        </p:txBody>
      </p:sp>
      <p:sp>
        <p:nvSpPr>
          <p:cNvPr id="6" name="Text Placeholder 2" descr="©McGraw-Hill Education. All rights reserved. Authorized only for instructor use in the classroom.  No reproduction or further distribution permitted without the prior written consent of McGraw-Hill Education.&#10;"/>
          <p:cNvSpPr txBox="1">
            <a:spLocks/>
          </p:cNvSpPr>
          <p:nvPr userDrawn="1"/>
        </p:nvSpPr>
        <p:spPr>
          <a:xfrm>
            <a:off x="-914400" y="6757826"/>
            <a:ext cx="2743200" cy="136617"/>
          </a:xfrm>
          <a:prstGeom prst="rect">
            <a:avLst/>
          </a:prstGeom>
        </p:spPr>
        <p:txBody>
          <a:bodyPr vert="horz" lIns="91440" tIns="45720" rIns="91440" bIns="45720" rtlCol="0">
            <a:normAutofit fontScale="250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914400" lvl="2" indent="0">
              <a:buNone/>
            </a:pPr>
            <a:r>
              <a:rPr lang="en-US" sz="2400" kern="1200" dirty="0">
                <a:solidFill>
                  <a:schemeClr val="tx1"/>
                </a:solidFill>
                <a:effectLst/>
                <a:latin typeface="+mn-lt"/>
                <a:ea typeface="+mn-ea"/>
                <a:cs typeface="+mn-cs"/>
              </a:rPr>
              <a:t>© McGraw-Hill Education</a:t>
            </a:r>
            <a:endParaRPr lang="en-US" sz="4000" kern="1200" dirty="0">
              <a:solidFill>
                <a:schemeClr val="tx1"/>
              </a:solidFill>
              <a:effectLst/>
              <a:latin typeface="+mn-lt"/>
              <a:ea typeface="+mn-ea"/>
              <a:cs typeface="+mn-cs"/>
            </a:endParaRPr>
          </a:p>
          <a:p>
            <a:pPr marL="0" indent="0">
              <a:buNone/>
            </a:pPr>
            <a:endParaRPr lang="en-US" sz="3200" kern="1200" dirty="0">
              <a:solidFill>
                <a:schemeClr val="tx1"/>
              </a:solidFill>
              <a:effectLst/>
              <a:latin typeface="+mn-lt"/>
              <a:ea typeface="+mn-ea"/>
              <a:cs typeface="+mn-cs"/>
            </a:endParaRPr>
          </a:p>
        </p:txBody>
      </p:sp>
    </p:spTree>
    <p:extLst>
      <p:ext uri="{BB962C8B-B14F-4D97-AF65-F5344CB8AC3E}">
        <p14:creationId xmlns:p14="http://schemas.microsoft.com/office/powerpoint/2010/main" val="1454136557"/>
      </p:ext>
    </p:extLst>
  </p:cSld>
  <p:clrMapOvr>
    <a:masterClrMapping/>
  </p:clrMapOvr>
  <p:extLst>
    <p:ext uri="{DCECCB84-F9BA-43D5-87BE-67443E8EF086}">
      <p15:sldGuideLst xmlns:p15="http://schemas.microsoft.com/office/powerpoint/2012/main">
        <p15:guide id="1" orient="horz" pos="2160">
          <p15:clr>
            <a:srgbClr val="FBAE40"/>
          </p15:clr>
        </p15:guide>
        <p15:guide id="2" pos="528">
          <p15:clr>
            <a:srgbClr val="FBAE40"/>
          </p15:clr>
        </p15:guide>
        <p15:guide id="3" pos="5184">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_Color_SimpleTitle&amp;Subtitle">
    <p:spTree>
      <p:nvGrpSpPr>
        <p:cNvPr id="1" name=""/>
        <p:cNvGrpSpPr/>
        <p:nvPr/>
      </p:nvGrpSpPr>
      <p:grpSpPr>
        <a:xfrm>
          <a:off x="0" y="0"/>
          <a:ext cx="0" cy="0"/>
          <a:chOff x="0" y="0"/>
          <a:chExt cx="0" cy="0"/>
        </a:xfrm>
      </p:grpSpPr>
      <p:sp>
        <p:nvSpPr>
          <p:cNvPr id="2" name="Title 1"/>
          <p:cNvSpPr>
            <a:spLocks noGrp="1"/>
          </p:cNvSpPr>
          <p:nvPr>
            <p:ph type="ctrTitle"/>
          </p:nvPr>
        </p:nvSpPr>
        <p:spPr>
          <a:xfrm>
            <a:off x="0" y="2130426"/>
            <a:ext cx="9144000" cy="1470025"/>
          </a:xfrm>
          <a:prstGeom prst="rect">
            <a:avLst/>
          </a:prstGeom>
        </p:spPr>
        <p:txBody>
          <a:bodyPr/>
          <a:lstStyle>
            <a:lvl1pPr>
              <a:defRPr sz="4800">
                <a:solidFill>
                  <a:schemeClr val="bg2"/>
                </a:solidFill>
                <a:latin typeface="+mj-lt"/>
              </a:defRPr>
            </a:lvl1p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rgbClr val="6A6A6A"/>
                </a:solidFill>
                <a:latin typeface="ArumSans Regular"/>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6" name="Text Placeholder 2" descr="©McGraw-Hill Education. All rights reserved. Authorized only for instructor use in the classroom.  No reproduction or further distribution permitted without the prior written consent of McGraw-Hill Education.&#10;"/>
          <p:cNvSpPr txBox="1">
            <a:spLocks/>
          </p:cNvSpPr>
          <p:nvPr userDrawn="1"/>
        </p:nvSpPr>
        <p:spPr>
          <a:xfrm>
            <a:off x="-914400" y="6757826"/>
            <a:ext cx="2743200" cy="136617"/>
          </a:xfrm>
          <a:prstGeom prst="rect">
            <a:avLst/>
          </a:prstGeom>
        </p:spPr>
        <p:txBody>
          <a:bodyPr vert="horz" lIns="91440" tIns="45720" rIns="91440" bIns="45720" rtlCol="0">
            <a:normAutofit fontScale="250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914400" lvl="2" indent="0">
              <a:buNone/>
            </a:pPr>
            <a:r>
              <a:rPr lang="en-US" sz="2400" kern="1200" dirty="0">
                <a:solidFill>
                  <a:schemeClr val="tx1"/>
                </a:solidFill>
                <a:effectLst/>
                <a:latin typeface="+mn-lt"/>
                <a:ea typeface="+mn-ea"/>
                <a:cs typeface="+mn-cs"/>
              </a:rPr>
              <a:t>© McGraw-Hill Education</a:t>
            </a:r>
            <a:endParaRPr lang="en-US" sz="4000" kern="1200" dirty="0">
              <a:solidFill>
                <a:schemeClr val="tx1"/>
              </a:solidFill>
              <a:effectLst/>
              <a:latin typeface="+mn-lt"/>
              <a:ea typeface="+mn-ea"/>
              <a:cs typeface="+mn-cs"/>
            </a:endParaRPr>
          </a:p>
          <a:p>
            <a:pPr marL="0" indent="0">
              <a:buNone/>
            </a:pPr>
            <a:endParaRPr lang="en-US" sz="3200" kern="1200" dirty="0">
              <a:solidFill>
                <a:schemeClr val="tx1"/>
              </a:solidFill>
              <a:effectLst/>
              <a:latin typeface="+mn-lt"/>
              <a:ea typeface="+mn-ea"/>
              <a:cs typeface="+mn-cs"/>
            </a:endParaRPr>
          </a:p>
        </p:txBody>
      </p:sp>
    </p:spTree>
    <p:extLst>
      <p:ext uri="{BB962C8B-B14F-4D97-AF65-F5344CB8AC3E}">
        <p14:creationId xmlns:p14="http://schemas.microsoft.com/office/powerpoint/2010/main" val="348190853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4_Color_Title and Content">
    <p:spTree>
      <p:nvGrpSpPr>
        <p:cNvPr id="1" name=""/>
        <p:cNvGrpSpPr/>
        <p:nvPr/>
      </p:nvGrpSpPr>
      <p:grpSpPr>
        <a:xfrm>
          <a:off x="0" y="0"/>
          <a:ext cx="0" cy="0"/>
          <a:chOff x="0" y="0"/>
          <a:chExt cx="0" cy="0"/>
        </a:xfrm>
      </p:grpSpPr>
      <p:sp>
        <p:nvSpPr>
          <p:cNvPr id="6" name="Title 1"/>
          <p:cNvSpPr>
            <a:spLocks noGrp="1"/>
          </p:cNvSpPr>
          <p:nvPr>
            <p:ph type="title"/>
          </p:nvPr>
        </p:nvSpPr>
        <p:spPr>
          <a:xfrm>
            <a:off x="0" y="228600"/>
            <a:ext cx="9144000" cy="609600"/>
          </a:xfrm>
          <a:prstGeom prst="rect">
            <a:avLst/>
          </a:prstGeom>
        </p:spPr>
        <p:txBody>
          <a:bodyPr/>
          <a:lstStyle>
            <a:lvl1pPr>
              <a:defRPr sz="3600">
                <a:solidFill>
                  <a:schemeClr val="bg2"/>
                </a:solidFill>
              </a:defRPr>
            </a:lvl1pPr>
          </a:lstStyle>
          <a:p>
            <a:r>
              <a:rPr lang="en-US" dirty="0"/>
              <a:t>Click to edit Master title style</a:t>
            </a:r>
          </a:p>
        </p:txBody>
      </p:sp>
      <p:sp>
        <p:nvSpPr>
          <p:cNvPr id="8" name="Text Placeholder 7"/>
          <p:cNvSpPr>
            <a:spLocks noGrp="1"/>
          </p:cNvSpPr>
          <p:nvPr>
            <p:ph type="body" sz="quarter" idx="12"/>
          </p:nvPr>
        </p:nvSpPr>
        <p:spPr>
          <a:xfrm>
            <a:off x="457200" y="1066800"/>
            <a:ext cx="8229600" cy="5562600"/>
          </a:xfrm>
          <a:prstGeom prst="rect">
            <a:avLst/>
          </a:prstGeom>
        </p:spPr>
        <p:txBody>
          <a:bodyPr/>
          <a:lstStyle>
            <a:lvl1pPr marL="0" indent="0">
              <a:spcAft>
                <a:spcPts val="800"/>
              </a:spcAft>
              <a:buNone/>
              <a:defRPr sz="2400"/>
            </a:lvl1pPr>
            <a:lvl2pPr marL="457200" indent="0">
              <a:buNone/>
              <a:defRPr sz="2400"/>
            </a:lvl2pPr>
            <a:lvl3pPr marL="914400" indent="0">
              <a:buNone/>
              <a:defRPr sz="2000"/>
            </a:lvl3pPr>
            <a:lvl4pPr marL="1371600" indent="0">
              <a:buNone/>
              <a:defRPr sz="1800"/>
            </a:lvl4pPr>
            <a:lvl5pPr marL="1828800" indent="0">
              <a:buNone/>
              <a:defRPr sz="1800"/>
            </a:lvl5pPr>
          </a:lstStyle>
          <a:p>
            <a:pPr lvl="0"/>
            <a:r>
              <a:rPr lang="en-US" dirty="0"/>
              <a:t>Click to edit Master text styles</a:t>
            </a:r>
          </a:p>
        </p:txBody>
      </p:sp>
      <p:sp>
        <p:nvSpPr>
          <p:cNvPr id="7" name="Text Placeholder 2" descr="©McGraw-Hill Education. All rights reserved. Authorized only for instructor use in the classroom.  No reproduction or further distribution permitted without the prior written consent of McGraw-Hill Education.&#10;"/>
          <p:cNvSpPr txBox="1">
            <a:spLocks/>
          </p:cNvSpPr>
          <p:nvPr userDrawn="1"/>
        </p:nvSpPr>
        <p:spPr>
          <a:xfrm>
            <a:off x="-914400" y="6757826"/>
            <a:ext cx="2743200" cy="136617"/>
          </a:xfrm>
          <a:prstGeom prst="rect">
            <a:avLst/>
          </a:prstGeom>
        </p:spPr>
        <p:txBody>
          <a:bodyPr vert="horz" lIns="91440" tIns="45720" rIns="91440" bIns="45720" rtlCol="0">
            <a:normAutofit fontScale="250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914400" lvl="2" indent="0">
              <a:buNone/>
            </a:pPr>
            <a:r>
              <a:rPr lang="en-US" sz="2400" kern="1200" dirty="0">
                <a:solidFill>
                  <a:schemeClr val="tx1"/>
                </a:solidFill>
                <a:effectLst/>
                <a:latin typeface="+mn-lt"/>
                <a:ea typeface="+mn-ea"/>
                <a:cs typeface="+mn-cs"/>
              </a:rPr>
              <a:t>© McGraw-Hill Education</a:t>
            </a:r>
            <a:endParaRPr lang="en-US" sz="4000" kern="1200" dirty="0">
              <a:solidFill>
                <a:schemeClr val="tx1"/>
              </a:solidFill>
              <a:effectLst/>
              <a:latin typeface="+mn-lt"/>
              <a:ea typeface="+mn-ea"/>
              <a:cs typeface="+mn-cs"/>
            </a:endParaRPr>
          </a:p>
          <a:p>
            <a:pPr marL="0" indent="0">
              <a:buNone/>
            </a:pPr>
            <a:endParaRPr lang="en-US" sz="3200" kern="1200" dirty="0">
              <a:solidFill>
                <a:schemeClr val="tx1"/>
              </a:solidFill>
              <a:effectLst/>
              <a:latin typeface="+mn-lt"/>
              <a:ea typeface="+mn-ea"/>
              <a:cs typeface="+mn-cs"/>
            </a:endParaRPr>
          </a:p>
        </p:txBody>
      </p:sp>
    </p:spTree>
    <p:extLst>
      <p:ext uri="{BB962C8B-B14F-4D97-AF65-F5344CB8AC3E}">
        <p14:creationId xmlns:p14="http://schemas.microsoft.com/office/powerpoint/2010/main" val="11159281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2_Color_SimpleTitle&amp;Subtitle">
    <p:spTree>
      <p:nvGrpSpPr>
        <p:cNvPr id="1" name=""/>
        <p:cNvGrpSpPr/>
        <p:nvPr/>
      </p:nvGrpSpPr>
      <p:grpSpPr>
        <a:xfrm>
          <a:off x="0" y="0"/>
          <a:ext cx="0" cy="0"/>
          <a:chOff x="0" y="0"/>
          <a:chExt cx="0" cy="0"/>
        </a:xfrm>
      </p:grpSpPr>
      <p:sp>
        <p:nvSpPr>
          <p:cNvPr id="2" name="Title 1"/>
          <p:cNvSpPr>
            <a:spLocks noGrp="1"/>
          </p:cNvSpPr>
          <p:nvPr>
            <p:ph type="ctrTitle"/>
          </p:nvPr>
        </p:nvSpPr>
        <p:spPr>
          <a:xfrm>
            <a:off x="0" y="2130426"/>
            <a:ext cx="9144000" cy="1470025"/>
          </a:xfrm>
          <a:prstGeom prst="rect">
            <a:avLst/>
          </a:prstGeom>
        </p:spPr>
        <p:txBody>
          <a:bodyPr/>
          <a:lstStyle>
            <a:lvl1pPr>
              <a:defRPr sz="4800">
                <a:solidFill>
                  <a:schemeClr val="bg2"/>
                </a:solidFill>
                <a:latin typeface="+mj-lt"/>
              </a:defRPr>
            </a:lvl1p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rgbClr val="6A6A6A"/>
                </a:solidFill>
                <a:latin typeface="ArumSans Regular"/>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Tree>
    <p:extLst>
      <p:ext uri="{BB962C8B-B14F-4D97-AF65-F5344CB8AC3E}">
        <p14:creationId xmlns:p14="http://schemas.microsoft.com/office/powerpoint/2010/main" val="81941696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Title Slide">
    <p:bg>
      <p:bgPr>
        <a:gradFill flip="none" rotWithShape="1">
          <a:gsLst>
            <a:gs pos="39000">
              <a:schemeClr val="accent1">
                <a:tint val="66000"/>
                <a:satMod val="160000"/>
              </a:schemeClr>
            </a:gs>
            <a:gs pos="98000">
              <a:srgbClr val="A40000"/>
            </a:gs>
            <a:gs pos="0">
              <a:srgbClr val="002060"/>
            </a:gs>
          </a:gsLst>
          <a:lin ang="2700000" scaled="1"/>
          <a:tileRect/>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457200" y="2133600"/>
            <a:ext cx="3284368" cy="2895600"/>
          </a:xfrm>
          <a:prstGeom prst="rect">
            <a:avLst/>
          </a:prstGeom>
        </p:spPr>
        <p:txBody>
          <a:bodyPr/>
          <a:lstStyle>
            <a:lvl1pPr>
              <a:defRPr>
                <a:solidFill>
                  <a:schemeClr val="bg1"/>
                </a:solidFill>
              </a:defRPr>
            </a:lvl1pPr>
          </a:lstStyle>
          <a:p>
            <a:r>
              <a:rPr lang="en-US" dirty="0"/>
              <a:t>Click to edit Master title style</a:t>
            </a:r>
          </a:p>
        </p:txBody>
      </p:sp>
      <p:pic>
        <p:nvPicPr>
          <p:cNvPr id="11" name="Picture 10"/>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14800" y="685800"/>
            <a:ext cx="4728436" cy="5486400"/>
          </a:xfrm>
          <a:prstGeom prst="rect">
            <a:avLst/>
          </a:prstGeom>
          <a:ln w="38100">
            <a:solidFill>
              <a:schemeClr val="tx1"/>
            </a:solidFill>
          </a:ln>
          <a:effectLst>
            <a:outerShdw blurRad="190500" algn="tl" rotWithShape="0">
              <a:srgbClr val="000000">
                <a:alpha val="70000"/>
              </a:srgbClr>
            </a:outerShdw>
          </a:effectLst>
        </p:spPr>
      </p:pic>
    </p:spTree>
    <p:extLst>
      <p:ext uri="{BB962C8B-B14F-4D97-AF65-F5344CB8AC3E}">
        <p14:creationId xmlns:p14="http://schemas.microsoft.com/office/powerpoint/2010/main" val="323418403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458200" cy="1109966"/>
          </a:xfrm>
          <a:prstGeom prst="rect">
            <a:avLst/>
          </a:prstGeom>
        </p:spPr>
        <p:txBody>
          <a:bodyPr/>
          <a:lstStyle>
            <a:lvl1pPr>
              <a:defRPr>
                <a:latin typeface="Times New Roman" panose="02020603050405020304" pitchFamily="18" charset="0"/>
                <a:cs typeface="Times New Roman" panose="02020603050405020304" pitchFamily="18" charset="0"/>
              </a:defRPr>
            </a:lvl1pPr>
          </a:lstStyle>
          <a:p>
            <a:r>
              <a:rPr lang="en-US" dirty="0"/>
              <a:t>Click to edit Master title style</a:t>
            </a:r>
          </a:p>
        </p:txBody>
      </p:sp>
      <p:sp>
        <p:nvSpPr>
          <p:cNvPr id="3" name="Content Placeholder 2"/>
          <p:cNvSpPr>
            <a:spLocks noGrp="1"/>
          </p:cNvSpPr>
          <p:nvPr>
            <p:ph idx="1"/>
          </p:nvPr>
        </p:nvSpPr>
        <p:spPr>
          <a:xfrm>
            <a:off x="457200" y="1447800"/>
            <a:ext cx="8458200" cy="5029200"/>
          </a:xfrm>
          <a:prstGeom prst="rect">
            <a:avLst/>
          </a:prstGeom>
        </p:spPr>
        <p:txBody>
          <a:bodyPr/>
          <a:lstStyle>
            <a:lvl1pPr marL="342900" indent="-342900">
              <a:buClr>
                <a:srgbClr val="0070C0"/>
              </a:buClr>
              <a:buFont typeface="Arial" panose="020B0604020202020204" pitchFamily="34" charset="0"/>
              <a:buChar char="•"/>
              <a:defRPr sz="3000">
                <a:latin typeface="Times New Roman" panose="02020603050405020304" pitchFamily="18" charset="0"/>
                <a:cs typeface="Times New Roman" panose="02020603050405020304" pitchFamily="18" charset="0"/>
              </a:defRPr>
            </a:lvl1pPr>
            <a:lvl2pPr marL="742950" indent="-285750">
              <a:buClr>
                <a:srgbClr val="0070C0"/>
              </a:buClr>
              <a:buFont typeface="Arial" panose="020B0604020202020204" pitchFamily="34" charset="0"/>
              <a:buChar char="•"/>
              <a:defRPr>
                <a:latin typeface="Times New Roman" panose="02020603050405020304" pitchFamily="18" charset="0"/>
                <a:cs typeface="Times New Roman" panose="02020603050405020304" pitchFamily="18" charset="0"/>
              </a:defRPr>
            </a:lvl2pPr>
            <a:lvl3pPr marL="1143000" indent="-228600">
              <a:buClr>
                <a:srgbClr val="0070C0"/>
              </a:buClr>
              <a:buFont typeface="Arial" panose="020B0604020202020204" pitchFamily="34" charset="0"/>
              <a:buChar char="•"/>
              <a:defRPr sz="2600">
                <a:latin typeface="Times New Roman" panose="02020603050405020304" pitchFamily="18" charset="0"/>
                <a:cs typeface="Times New Roman" panose="02020603050405020304" pitchFamily="18" charset="0"/>
              </a:defRPr>
            </a:lvl3pPr>
            <a:lvl4pPr marL="1600200" indent="-228600">
              <a:buClr>
                <a:srgbClr val="0070C0"/>
              </a:buClr>
              <a:buFont typeface="Arial" panose="020B0604020202020204" pitchFamily="34" charset="0"/>
              <a:buChar char="•"/>
              <a:defRPr sz="2400">
                <a:latin typeface="Times New Roman" panose="02020603050405020304" pitchFamily="18" charset="0"/>
                <a:cs typeface="Times New Roman" panose="02020603050405020304" pitchFamily="18" charset="0"/>
              </a:defRPr>
            </a:lvl4pPr>
            <a:lvl5pPr marL="2057400" indent="-228600">
              <a:buClr>
                <a:srgbClr val="0070C0"/>
              </a:buClr>
              <a:buFont typeface="Arial" panose="020B0604020202020204" pitchFamily="34" charset="0"/>
              <a:buChar char="•"/>
              <a:defRPr>
                <a:latin typeface="Times New Roman" panose="02020603050405020304" pitchFamily="18" charset="0"/>
                <a:cs typeface="Times New Roman" panose="02020603050405020304" pitchFamily="18"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Rectangle 7"/>
          <p:cNvSpPr/>
          <p:nvPr userDrawn="1"/>
        </p:nvSpPr>
        <p:spPr>
          <a:xfrm>
            <a:off x="0" y="0"/>
            <a:ext cx="3048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ounded Rectangle 9"/>
          <p:cNvSpPr/>
          <p:nvPr userDrawn="1"/>
        </p:nvSpPr>
        <p:spPr>
          <a:xfrm>
            <a:off x="152400" y="4953000"/>
            <a:ext cx="45719" cy="1676400"/>
          </a:xfrm>
          <a:prstGeom prst="round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ounded Rectangle 10"/>
          <p:cNvSpPr/>
          <p:nvPr userDrawn="1"/>
        </p:nvSpPr>
        <p:spPr>
          <a:xfrm>
            <a:off x="152400" y="4648200"/>
            <a:ext cx="45719" cy="228600"/>
          </a:xfrm>
          <a:prstGeom prst="round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ounded Rectangle 11"/>
          <p:cNvSpPr/>
          <p:nvPr userDrawn="1"/>
        </p:nvSpPr>
        <p:spPr>
          <a:xfrm>
            <a:off x="152400" y="4191000"/>
            <a:ext cx="45719" cy="381000"/>
          </a:xfrm>
          <a:prstGeom prst="roundRect">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ext Placeholder 2" descr="©McGraw-Hill Education. All rights reserved. Authorized only for instructor use in the classroom.  No reproduction or further distribution permitted without the prior written consent of McGraw-Hill Education.&#10;"/>
          <p:cNvSpPr txBox="1">
            <a:spLocks/>
          </p:cNvSpPr>
          <p:nvPr userDrawn="1"/>
        </p:nvSpPr>
        <p:spPr>
          <a:xfrm>
            <a:off x="-914400" y="6757826"/>
            <a:ext cx="2743200" cy="136617"/>
          </a:xfrm>
          <a:prstGeom prst="rect">
            <a:avLst/>
          </a:prstGeom>
        </p:spPr>
        <p:txBody>
          <a:bodyPr vert="horz" lIns="91440" tIns="45720" rIns="91440" bIns="45720" rtlCol="0">
            <a:normAutofit fontScale="250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914400" lvl="2" indent="0">
              <a:buNone/>
            </a:pPr>
            <a:r>
              <a:rPr lang="en-US" sz="2400" kern="1200" dirty="0">
                <a:solidFill>
                  <a:schemeClr val="tx1"/>
                </a:solidFill>
                <a:effectLst/>
                <a:latin typeface="+mn-lt"/>
                <a:ea typeface="+mn-ea"/>
                <a:cs typeface="+mn-cs"/>
              </a:rPr>
              <a:t>© McGraw-Hill Education</a:t>
            </a:r>
            <a:endParaRPr lang="en-US" sz="4000" kern="1200" dirty="0">
              <a:solidFill>
                <a:schemeClr val="tx1"/>
              </a:solidFill>
              <a:effectLst/>
              <a:latin typeface="+mn-lt"/>
              <a:ea typeface="+mn-ea"/>
              <a:cs typeface="+mn-cs"/>
            </a:endParaRPr>
          </a:p>
          <a:p>
            <a:pPr marL="0" indent="0">
              <a:buNone/>
            </a:pPr>
            <a:endParaRPr lang="en-US" sz="3200" kern="1200" dirty="0">
              <a:solidFill>
                <a:schemeClr val="tx1"/>
              </a:solidFill>
              <a:effectLst/>
              <a:latin typeface="+mn-lt"/>
              <a:ea typeface="+mn-ea"/>
              <a:cs typeface="+mn-cs"/>
            </a:endParaRPr>
          </a:p>
        </p:txBody>
      </p:sp>
    </p:spTree>
    <p:extLst>
      <p:ext uri="{BB962C8B-B14F-4D97-AF65-F5344CB8AC3E}">
        <p14:creationId xmlns:p14="http://schemas.microsoft.com/office/powerpoint/2010/main" val="15042089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tmplLst>
          <p:tmpl lvl="1">
            <p:tnLst>
              <p:par>
                <p:cTn presetID="1" presetClass="entr" presetSubtype="0" fill="hold" nodeType="clickEffect">
                  <p:stCondLst>
                    <p:cond delay="0"/>
                  </p:stCondLst>
                  <p:childTnLst>
                    <p:set>
                      <p:cBhvr>
                        <p:cTn dur="1" fill="hold">
                          <p:stCondLst>
                            <p:cond delay="0"/>
                          </p:stCondLst>
                        </p:cTn>
                        <p:tgtEl>
                          <p:spTgt spid="3"/>
                        </p:tgtEl>
                        <p:attrNameLst>
                          <p:attrName>style.visibility</p:attrName>
                        </p:attrNameLst>
                      </p:cBhvr>
                      <p:to>
                        <p:strVal val="visible"/>
                      </p:to>
                    </p:set>
                  </p:childTnLst>
                </p:cTn>
              </p:par>
            </p:tnLst>
          </p:tmpl>
          <p:tmpl lvl="2">
            <p:tnLst>
              <p:par>
                <p:cTn presetID="1" presetClass="entr" presetSubtype="0" fill="hold" nodeType="clickEffect">
                  <p:stCondLst>
                    <p:cond delay="0"/>
                  </p:stCondLst>
                  <p:childTnLst>
                    <p:set>
                      <p:cBhvr>
                        <p:cTn dur="1" fill="hold">
                          <p:stCondLst>
                            <p:cond delay="0"/>
                          </p:stCondLst>
                        </p:cTn>
                        <p:tgtEl>
                          <p:spTgt spid="3"/>
                        </p:tgtEl>
                        <p:attrNameLst>
                          <p:attrName>style.visibility</p:attrName>
                        </p:attrNameLst>
                      </p:cBhvr>
                      <p:to>
                        <p:strVal val="visible"/>
                      </p:to>
                    </p:set>
                  </p:childTnLst>
                </p:cTn>
              </p:par>
            </p:tnLst>
          </p:tmpl>
          <p:tmpl lvl="3">
            <p:tnLst>
              <p:par>
                <p:cTn presetID="1" presetClass="entr" presetSubtype="0" fill="hold" nodeType="clickEffect">
                  <p:stCondLst>
                    <p:cond delay="0"/>
                  </p:stCondLst>
                  <p:childTnLst>
                    <p:set>
                      <p:cBhvr>
                        <p:cTn dur="1" fill="hold">
                          <p:stCondLst>
                            <p:cond delay="0"/>
                          </p:stCondLst>
                        </p:cTn>
                        <p:tgtEl>
                          <p:spTgt spid="3"/>
                        </p:tgtEl>
                        <p:attrNameLst>
                          <p:attrName>style.visibility</p:attrName>
                        </p:attrNameLst>
                      </p:cBhvr>
                      <p:to>
                        <p:strVal val="visible"/>
                      </p:to>
                    </p:set>
                  </p:childTnLst>
                </p:cTn>
              </p:par>
            </p:tnLst>
          </p:tmpl>
          <p:tmpl lvl="4">
            <p:tnLst>
              <p:par>
                <p:cTn presetID="1" presetClass="entr" presetSubtype="0" fill="hold" nodeType="clickEffect">
                  <p:stCondLst>
                    <p:cond delay="0"/>
                  </p:stCondLst>
                  <p:childTnLst>
                    <p:set>
                      <p:cBhvr>
                        <p:cTn dur="1" fill="hold">
                          <p:stCondLst>
                            <p:cond delay="0"/>
                          </p:stCondLst>
                        </p:cTn>
                        <p:tgtEl>
                          <p:spTgt spid="3"/>
                        </p:tgtEl>
                        <p:attrNameLst>
                          <p:attrName>style.visibility</p:attrName>
                        </p:attrNameLst>
                      </p:cBhvr>
                      <p:to>
                        <p:strVal val="visible"/>
                      </p:to>
                    </p:set>
                  </p:childTnLst>
                </p:cTn>
              </p:par>
            </p:tnLst>
          </p:tmpl>
          <p:tmpl lvl="5">
            <p:tnLst>
              <p:par>
                <p:cTn presetID="1" presetClass="entr" presetSubtype="0" fill="hold" nodeType="clickEffect">
                  <p:stCondLst>
                    <p:cond delay="0"/>
                  </p:stCondLst>
                  <p:childTnLst>
                    <p:set>
                      <p:cBhvr>
                        <p:cTn dur="1" fill="hold">
                          <p:stCondLst>
                            <p:cond delay="0"/>
                          </p:stCondLst>
                        </p:cTn>
                        <p:tgtEl>
                          <p:spTgt spid="3"/>
                        </p:tgtEl>
                        <p:attrNameLst>
                          <p:attrName>style.visibility</p:attrName>
                        </p:attrNameLst>
                      </p:cBhvr>
                      <p:to>
                        <p:strVal val="visible"/>
                      </p:to>
                    </p:set>
                  </p:childTnLst>
                </p:cTn>
              </p:par>
            </p:tnLst>
          </p:tmpl>
        </p:tmplLst>
      </p:bldP>
    </p:bld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RedTagline-Gray BG, Title &amp; Subtitle Right">
    <p:spTree>
      <p:nvGrpSpPr>
        <p:cNvPr id="1" name=""/>
        <p:cNvGrpSpPr/>
        <p:nvPr/>
      </p:nvGrpSpPr>
      <p:grpSpPr>
        <a:xfrm>
          <a:off x="0" y="0"/>
          <a:ext cx="0" cy="0"/>
          <a:chOff x="0" y="0"/>
          <a:chExt cx="0" cy="0"/>
        </a:xfrm>
      </p:grpSpPr>
      <p:sp>
        <p:nvSpPr>
          <p:cNvPr id="8" name="Title Background"/>
          <p:cNvSpPr/>
          <p:nvPr userDrawn="1"/>
        </p:nvSpPr>
        <p:spPr>
          <a:xfrm>
            <a:off x="3429000" y="34290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2" name="Title 1"/>
          <p:cNvSpPr>
            <a:spLocks noGrp="1"/>
          </p:cNvSpPr>
          <p:nvPr>
            <p:ph type="ctrTitle"/>
          </p:nvPr>
        </p:nvSpPr>
        <p:spPr>
          <a:xfrm>
            <a:off x="3733800" y="3581400"/>
            <a:ext cx="5181600" cy="609600"/>
          </a:xfrm>
          <a:prstGeom prst="rect">
            <a:avLst/>
          </a:prstGeom>
          <a:effectLst>
            <a:outerShdw blurRad="50800" dist="38100" dir="5400000" algn="t" rotWithShape="0">
              <a:prstClr val="black">
                <a:alpha val="40000"/>
              </a:prstClr>
            </a:outerShdw>
          </a:effectLst>
        </p:spPr>
        <p:txBody>
          <a:bodyPr/>
          <a:lstStyle>
            <a:lvl1pPr algn="r">
              <a:defRPr sz="3600">
                <a:solidFill>
                  <a:schemeClr val="bg1"/>
                </a:solidFill>
              </a:defRPr>
            </a:lvl1pPr>
          </a:lstStyle>
          <a:p>
            <a:r>
              <a:rPr lang="en-US"/>
              <a:t>Click to edit Master title style</a:t>
            </a:r>
            <a:endParaRPr lang="en-US" dirty="0"/>
          </a:p>
        </p:txBody>
      </p:sp>
      <p:sp>
        <p:nvSpPr>
          <p:cNvPr id="7" name="Text"/>
          <p:cNvSpPr>
            <a:spLocks noGrp="1"/>
          </p:cNvSpPr>
          <p:nvPr>
            <p:ph type="body" sz="quarter" idx="10"/>
          </p:nvPr>
        </p:nvSpPr>
        <p:spPr>
          <a:xfrm>
            <a:off x="3733800" y="4260273"/>
            <a:ext cx="5181600" cy="692727"/>
          </a:xfrm>
          <a:prstGeom prst="rect">
            <a:avLst/>
          </a:prstGeom>
        </p:spPr>
        <p:txBody>
          <a:bodyPr/>
          <a:lstStyle>
            <a:lvl1pPr marL="0" indent="0" algn="r">
              <a:buNone/>
              <a:defRPr sz="2000" b="0">
                <a:solidFill>
                  <a:schemeClr val="bg1"/>
                </a:solidFill>
                <a:latin typeface="ArumSans Bold"/>
              </a:defRPr>
            </a:lvl1pPr>
            <a:lvl2pPr marL="457200" indent="0" algn="r">
              <a:buNone/>
              <a:defRPr sz="2000" b="0">
                <a:solidFill>
                  <a:schemeClr val="bg1"/>
                </a:solidFill>
                <a:latin typeface="ArumSans Bold"/>
              </a:defRPr>
            </a:lvl2pPr>
            <a:lvl3pPr marL="914400" indent="0" algn="r">
              <a:buNone/>
              <a:defRPr sz="2000" b="0">
                <a:solidFill>
                  <a:schemeClr val="bg1"/>
                </a:solidFill>
                <a:latin typeface="ArumSans Bold"/>
              </a:defRPr>
            </a:lvl3pPr>
            <a:lvl4pPr marL="1371600" indent="0" algn="r">
              <a:buNone/>
              <a:defRPr sz="2000" b="0">
                <a:solidFill>
                  <a:schemeClr val="bg1"/>
                </a:solidFill>
                <a:latin typeface="ArumSans Bold"/>
              </a:defRPr>
            </a:lvl4pPr>
            <a:lvl5pPr marL="1828800" indent="0" algn="r">
              <a:buNone/>
              <a:defRPr sz="2000" b="0">
                <a:solidFill>
                  <a:schemeClr val="bg1"/>
                </a:solidFill>
                <a:latin typeface="ArumSans Bold"/>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Text Placeholder 2" descr="©McGraw-Hill Education. All rights reserved. Authorized only for instructor use in the classroom.  No reproduction or further distribution permitted without the prior written consent of McGraw-Hill Education.&#10;"/>
          <p:cNvSpPr txBox="1">
            <a:spLocks/>
          </p:cNvSpPr>
          <p:nvPr userDrawn="1"/>
        </p:nvSpPr>
        <p:spPr>
          <a:xfrm>
            <a:off x="-914400" y="6757826"/>
            <a:ext cx="2743200" cy="136617"/>
          </a:xfrm>
          <a:prstGeom prst="rect">
            <a:avLst/>
          </a:prstGeom>
        </p:spPr>
        <p:txBody>
          <a:bodyPr vert="horz" lIns="91440" tIns="45720" rIns="91440" bIns="45720" rtlCol="0">
            <a:normAutofit fontScale="250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914400" lvl="2" indent="0">
              <a:buNone/>
            </a:pPr>
            <a:r>
              <a:rPr lang="en-US" sz="2400" kern="1200" dirty="0">
                <a:solidFill>
                  <a:schemeClr val="tx1"/>
                </a:solidFill>
                <a:effectLst/>
                <a:latin typeface="+mn-lt"/>
                <a:ea typeface="+mn-ea"/>
                <a:cs typeface="+mn-cs"/>
              </a:rPr>
              <a:t>© McGraw-Hill Education</a:t>
            </a:r>
            <a:endParaRPr lang="en-US" sz="4000" kern="1200" dirty="0">
              <a:solidFill>
                <a:schemeClr val="tx1"/>
              </a:solidFill>
              <a:effectLst/>
              <a:latin typeface="+mn-lt"/>
              <a:ea typeface="+mn-ea"/>
              <a:cs typeface="+mn-cs"/>
            </a:endParaRPr>
          </a:p>
          <a:p>
            <a:pPr marL="0" indent="0">
              <a:buNone/>
            </a:pPr>
            <a:endParaRPr lang="en-US" sz="3200" kern="1200" dirty="0">
              <a:solidFill>
                <a:schemeClr val="tx1"/>
              </a:solidFill>
              <a:effectLst/>
              <a:latin typeface="+mn-lt"/>
              <a:ea typeface="+mn-ea"/>
              <a:cs typeface="+mn-cs"/>
            </a:endParaRPr>
          </a:p>
        </p:txBody>
      </p:sp>
    </p:spTree>
    <p:extLst>
      <p:ext uri="{BB962C8B-B14F-4D97-AF65-F5344CB8AC3E}">
        <p14:creationId xmlns:p14="http://schemas.microsoft.com/office/powerpoint/2010/main" val="375875963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Rectangle 5"/>
          <p:cNvSpPr/>
          <p:nvPr userDrawn="1"/>
        </p:nvSpPr>
        <p:spPr>
          <a:xfrm>
            <a:off x="0" y="0"/>
            <a:ext cx="3048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ounded Rectangle 6"/>
          <p:cNvSpPr/>
          <p:nvPr userDrawn="1"/>
        </p:nvSpPr>
        <p:spPr>
          <a:xfrm>
            <a:off x="152400" y="4953000"/>
            <a:ext cx="45719" cy="1676400"/>
          </a:xfrm>
          <a:prstGeom prst="round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ounded Rectangle 7"/>
          <p:cNvSpPr/>
          <p:nvPr userDrawn="1"/>
        </p:nvSpPr>
        <p:spPr>
          <a:xfrm>
            <a:off x="152400" y="4648200"/>
            <a:ext cx="45719" cy="228600"/>
          </a:xfrm>
          <a:prstGeom prst="round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ounded Rectangle 8"/>
          <p:cNvSpPr/>
          <p:nvPr userDrawn="1"/>
        </p:nvSpPr>
        <p:spPr>
          <a:xfrm>
            <a:off x="152400" y="4191000"/>
            <a:ext cx="45719" cy="381000"/>
          </a:xfrm>
          <a:prstGeom prst="roundRect">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Title 1"/>
          <p:cNvSpPr>
            <a:spLocks noGrp="1"/>
          </p:cNvSpPr>
          <p:nvPr>
            <p:ph type="title"/>
          </p:nvPr>
        </p:nvSpPr>
        <p:spPr>
          <a:xfrm>
            <a:off x="457200" y="228600"/>
            <a:ext cx="8458200" cy="1109966"/>
          </a:xfrm>
          <a:prstGeom prst="rect">
            <a:avLst/>
          </a:prstGeom>
        </p:spPr>
        <p:txBody>
          <a:bodyPr/>
          <a:lstStyle>
            <a:lvl1pPr>
              <a:defRPr>
                <a:latin typeface="Times New Roman" panose="02020603050405020304" pitchFamily="18" charset="0"/>
                <a:cs typeface="Times New Roman" panose="02020603050405020304" pitchFamily="18" charset="0"/>
              </a:defRPr>
            </a:lvl1pPr>
          </a:lstStyle>
          <a:p>
            <a:r>
              <a:rPr lang="en-US" dirty="0"/>
              <a:t>Click to edit Master title style</a:t>
            </a:r>
          </a:p>
        </p:txBody>
      </p:sp>
    </p:spTree>
    <p:extLst>
      <p:ext uri="{BB962C8B-B14F-4D97-AF65-F5344CB8AC3E}">
        <p14:creationId xmlns:p14="http://schemas.microsoft.com/office/powerpoint/2010/main" val="33679488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RedTagline-Gray BG, Title-Only Left">
    <p:spTree>
      <p:nvGrpSpPr>
        <p:cNvPr id="1" name=""/>
        <p:cNvGrpSpPr/>
        <p:nvPr/>
      </p:nvGrpSpPr>
      <p:grpSpPr>
        <a:xfrm>
          <a:off x="0" y="0"/>
          <a:ext cx="0" cy="0"/>
          <a:chOff x="0" y="0"/>
          <a:chExt cx="0" cy="0"/>
        </a:xfrm>
      </p:grpSpPr>
      <p:sp>
        <p:nvSpPr>
          <p:cNvPr id="8" name="Title background"/>
          <p:cNvSpPr/>
          <p:nvPr userDrawn="1"/>
        </p:nvSpPr>
        <p:spPr>
          <a:xfrm>
            <a:off x="0" y="34290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2" name="Title 1"/>
          <p:cNvSpPr>
            <a:spLocks noGrp="1"/>
          </p:cNvSpPr>
          <p:nvPr>
            <p:ph type="ctrTitle"/>
          </p:nvPr>
        </p:nvSpPr>
        <p:spPr>
          <a:xfrm>
            <a:off x="228600" y="3581400"/>
            <a:ext cx="5105400" cy="1371600"/>
          </a:xfrm>
          <a:prstGeom prst="rect">
            <a:avLst/>
          </a:prstGeom>
          <a:effectLst>
            <a:outerShdw blurRad="50800" dist="38100" dir="5400000" algn="t" rotWithShape="0">
              <a:prstClr val="black">
                <a:alpha val="40000"/>
              </a:prstClr>
            </a:outerShdw>
          </a:effectLst>
        </p:spPr>
        <p:txBody>
          <a:bodyPr/>
          <a:lstStyle>
            <a:lvl1pPr>
              <a:defRPr sz="3600">
                <a:solidFill>
                  <a:schemeClr val="bg1"/>
                </a:solidFill>
              </a:defRPr>
            </a:lvl1pPr>
          </a:lstStyle>
          <a:p>
            <a:r>
              <a:rPr lang="en-US"/>
              <a:t>Click to edit Master title style</a:t>
            </a:r>
            <a:endParaRPr lang="en-US" dirty="0"/>
          </a:p>
        </p:txBody>
      </p:sp>
      <p:sp>
        <p:nvSpPr>
          <p:cNvPr id="6" name="Text Placeholder 2" descr="©McGraw-Hill Education. All rights reserved. Authorized only for instructor use in the classroom.  No reproduction or further distribution permitted without the prior written consent of McGraw-Hill Education.&#10;"/>
          <p:cNvSpPr txBox="1">
            <a:spLocks/>
          </p:cNvSpPr>
          <p:nvPr userDrawn="1"/>
        </p:nvSpPr>
        <p:spPr>
          <a:xfrm>
            <a:off x="-914400" y="6757826"/>
            <a:ext cx="2743200" cy="136617"/>
          </a:xfrm>
          <a:prstGeom prst="rect">
            <a:avLst/>
          </a:prstGeom>
        </p:spPr>
        <p:txBody>
          <a:bodyPr vert="horz" lIns="91440" tIns="45720" rIns="91440" bIns="45720" rtlCol="0">
            <a:normAutofit fontScale="250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914400" lvl="2" indent="0">
              <a:buNone/>
            </a:pPr>
            <a:r>
              <a:rPr lang="en-US" sz="2400" kern="1200" dirty="0">
                <a:solidFill>
                  <a:schemeClr val="tx1"/>
                </a:solidFill>
                <a:effectLst/>
                <a:latin typeface="+mn-lt"/>
                <a:ea typeface="+mn-ea"/>
                <a:cs typeface="+mn-cs"/>
              </a:rPr>
              <a:t>© McGraw-Hill Education</a:t>
            </a:r>
            <a:endParaRPr lang="en-US" sz="4000" kern="1200" dirty="0">
              <a:solidFill>
                <a:schemeClr val="tx1"/>
              </a:solidFill>
              <a:effectLst/>
              <a:latin typeface="+mn-lt"/>
              <a:ea typeface="+mn-ea"/>
              <a:cs typeface="+mn-cs"/>
            </a:endParaRPr>
          </a:p>
          <a:p>
            <a:pPr marL="0" indent="0">
              <a:buNone/>
            </a:pPr>
            <a:endParaRPr lang="en-US" sz="3200" kern="1200" dirty="0">
              <a:solidFill>
                <a:schemeClr val="tx1"/>
              </a:solidFill>
              <a:effectLst/>
              <a:latin typeface="+mn-lt"/>
              <a:ea typeface="+mn-ea"/>
              <a:cs typeface="+mn-cs"/>
            </a:endParaRPr>
          </a:p>
        </p:txBody>
      </p:sp>
    </p:spTree>
    <p:extLst>
      <p:ext uri="{BB962C8B-B14F-4D97-AF65-F5344CB8AC3E}">
        <p14:creationId xmlns:p14="http://schemas.microsoft.com/office/powerpoint/2010/main" val="22215154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RedTagline-Gray BG, Title-Only Right">
    <p:spTree>
      <p:nvGrpSpPr>
        <p:cNvPr id="1" name=""/>
        <p:cNvGrpSpPr/>
        <p:nvPr/>
      </p:nvGrpSpPr>
      <p:grpSpPr>
        <a:xfrm>
          <a:off x="0" y="0"/>
          <a:ext cx="0" cy="0"/>
          <a:chOff x="0" y="0"/>
          <a:chExt cx="0" cy="0"/>
        </a:xfrm>
      </p:grpSpPr>
      <p:sp>
        <p:nvSpPr>
          <p:cNvPr id="8" name="Rectangle 7"/>
          <p:cNvSpPr/>
          <p:nvPr userDrawn="1"/>
        </p:nvSpPr>
        <p:spPr>
          <a:xfrm>
            <a:off x="3429000" y="34290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2" name="Title 1"/>
          <p:cNvSpPr>
            <a:spLocks noGrp="1"/>
          </p:cNvSpPr>
          <p:nvPr>
            <p:ph type="ctrTitle"/>
          </p:nvPr>
        </p:nvSpPr>
        <p:spPr>
          <a:xfrm>
            <a:off x="3733800" y="3581400"/>
            <a:ext cx="5181600" cy="1371600"/>
          </a:xfrm>
          <a:prstGeom prst="rect">
            <a:avLst/>
          </a:prstGeom>
          <a:effectLst>
            <a:outerShdw blurRad="50800" dist="38100" dir="5400000" algn="t" rotWithShape="0">
              <a:prstClr val="black">
                <a:alpha val="40000"/>
              </a:prstClr>
            </a:outerShdw>
          </a:effectLst>
        </p:spPr>
        <p:txBody>
          <a:bodyPr/>
          <a:lstStyle>
            <a:lvl1pPr>
              <a:defRPr sz="3600">
                <a:solidFill>
                  <a:schemeClr val="bg1"/>
                </a:solidFill>
              </a:defRPr>
            </a:lvl1pPr>
          </a:lstStyle>
          <a:p>
            <a:r>
              <a:rPr lang="en-US"/>
              <a:t>Click to edit Master title style</a:t>
            </a:r>
            <a:endParaRPr lang="en-US" dirty="0"/>
          </a:p>
        </p:txBody>
      </p:sp>
      <p:sp>
        <p:nvSpPr>
          <p:cNvPr id="6" name="Text Placeholder 2" descr="©McGraw-Hill Education. All rights reserved. Authorized only for instructor use in the classroom.  No reproduction or further distribution permitted without the prior written consent of McGraw-Hill Education.&#10;"/>
          <p:cNvSpPr txBox="1">
            <a:spLocks/>
          </p:cNvSpPr>
          <p:nvPr userDrawn="1"/>
        </p:nvSpPr>
        <p:spPr>
          <a:xfrm>
            <a:off x="-914400" y="6757826"/>
            <a:ext cx="2743200" cy="136617"/>
          </a:xfrm>
          <a:prstGeom prst="rect">
            <a:avLst/>
          </a:prstGeom>
        </p:spPr>
        <p:txBody>
          <a:bodyPr vert="horz" lIns="91440" tIns="45720" rIns="91440" bIns="45720" rtlCol="0">
            <a:normAutofit fontScale="250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914400" lvl="2" indent="0">
              <a:buNone/>
            </a:pPr>
            <a:r>
              <a:rPr lang="en-US" sz="2400" kern="1200" dirty="0">
                <a:solidFill>
                  <a:schemeClr val="tx1"/>
                </a:solidFill>
                <a:effectLst/>
                <a:latin typeface="+mn-lt"/>
                <a:ea typeface="+mn-ea"/>
                <a:cs typeface="+mn-cs"/>
              </a:rPr>
              <a:t>© McGraw-Hill Education</a:t>
            </a:r>
            <a:endParaRPr lang="en-US" sz="4000" kern="1200" dirty="0">
              <a:solidFill>
                <a:schemeClr val="tx1"/>
              </a:solidFill>
              <a:effectLst/>
              <a:latin typeface="+mn-lt"/>
              <a:ea typeface="+mn-ea"/>
              <a:cs typeface="+mn-cs"/>
            </a:endParaRPr>
          </a:p>
          <a:p>
            <a:pPr marL="0" indent="0">
              <a:buNone/>
            </a:pPr>
            <a:endParaRPr lang="en-US" sz="3200" kern="1200" dirty="0">
              <a:solidFill>
                <a:schemeClr val="tx1"/>
              </a:solidFill>
              <a:effectLst/>
              <a:latin typeface="+mn-lt"/>
              <a:ea typeface="+mn-ea"/>
              <a:cs typeface="+mn-cs"/>
            </a:endParaRPr>
          </a:p>
        </p:txBody>
      </p:sp>
    </p:spTree>
    <p:extLst>
      <p:ext uri="{BB962C8B-B14F-4D97-AF65-F5344CB8AC3E}">
        <p14:creationId xmlns:p14="http://schemas.microsoft.com/office/powerpoint/2010/main" val="1041019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RedTagline-SimpleTitle&amp;Subtitle">
    <p:spTree>
      <p:nvGrpSpPr>
        <p:cNvPr id="1" name=""/>
        <p:cNvGrpSpPr/>
        <p:nvPr/>
      </p:nvGrpSpPr>
      <p:grpSpPr>
        <a:xfrm>
          <a:off x="0" y="0"/>
          <a:ext cx="0" cy="0"/>
          <a:chOff x="0" y="0"/>
          <a:chExt cx="0" cy="0"/>
        </a:xfrm>
      </p:grpSpPr>
      <p:sp>
        <p:nvSpPr>
          <p:cNvPr id="2" name="Title 1"/>
          <p:cNvSpPr>
            <a:spLocks noGrp="1"/>
          </p:cNvSpPr>
          <p:nvPr>
            <p:ph type="ctrTitle"/>
          </p:nvPr>
        </p:nvSpPr>
        <p:spPr>
          <a:xfrm>
            <a:off x="0" y="2130426"/>
            <a:ext cx="9144000" cy="1470025"/>
          </a:xfrm>
          <a:prstGeom prst="rect">
            <a:avLst/>
          </a:prstGeom>
        </p:spPr>
        <p:txBody>
          <a:bodyPr/>
          <a:lstStyle>
            <a:lvl1pPr>
              <a:defRPr sz="4800">
                <a:solidFill>
                  <a:schemeClr val="bg2"/>
                </a:solidFill>
                <a:latin typeface="+mj-lt"/>
              </a:defRPr>
            </a:lvl1pPr>
          </a:lstStyle>
          <a:p>
            <a:r>
              <a:rPr lang="en-US"/>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rgbClr val="6A6A6A"/>
                </a:solidFill>
                <a:latin typeface="ArumSans Regular"/>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5" name="Text Placeholder 2" descr="©McGraw-Hill Education. All rights reserved. Authorized only for instructor use in the classroom.  No reproduction or further distribution permitted without the prior written consent of McGraw-Hill Education.&#10;"/>
          <p:cNvSpPr txBox="1">
            <a:spLocks/>
          </p:cNvSpPr>
          <p:nvPr userDrawn="1"/>
        </p:nvSpPr>
        <p:spPr>
          <a:xfrm>
            <a:off x="-914400" y="6757826"/>
            <a:ext cx="2743200" cy="136617"/>
          </a:xfrm>
          <a:prstGeom prst="rect">
            <a:avLst/>
          </a:prstGeom>
        </p:spPr>
        <p:txBody>
          <a:bodyPr vert="horz" lIns="91440" tIns="45720" rIns="91440" bIns="45720" rtlCol="0">
            <a:normAutofit fontScale="250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914400" lvl="2" indent="0">
              <a:buNone/>
            </a:pPr>
            <a:r>
              <a:rPr lang="en-US" sz="2400" kern="1200" dirty="0">
                <a:solidFill>
                  <a:schemeClr val="tx1"/>
                </a:solidFill>
                <a:effectLst/>
                <a:latin typeface="+mn-lt"/>
                <a:ea typeface="+mn-ea"/>
                <a:cs typeface="+mn-cs"/>
              </a:rPr>
              <a:t>© McGraw-Hill Education</a:t>
            </a:r>
            <a:endParaRPr lang="en-US" sz="4000" kern="1200" dirty="0">
              <a:solidFill>
                <a:schemeClr val="tx1"/>
              </a:solidFill>
              <a:effectLst/>
              <a:latin typeface="+mn-lt"/>
              <a:ea typeface="+mn-ea"/>
              <a:cs typeface="+mn-cs"/>
            </a:endParaRPr>
          </a:p>
          <a:p>
            <a:pPr marL="0" indent="0">
              <a:buNone/>
            </a:pPr>
            <a:endParaRPr lang="en-US" sz="3200" kern="1200" dirty="0">
              <a:solidFill>
                <a:schemeClr val="tx1"/>
              </a:solidFill>
              <a:effectLst/>
              <a:latin typeface="+mn-lt"/>
              <a:ea typeface="+mn-ea"/>
              <a:cs typeface="+mn-cs"/>
            </a:endParaRPr>
          </a:p>
        </p:txBody>
      </p:sp>
    </p:spTree>
    <p:extLst>
      <p:ext uri="{BB962C8B-B14F-4D97-AF65-F5344CB8AC3E}">
        <p14:creationId xmlns:p14="http://schemas.microsoft.com/office/powerpoint/2010/main" val="23811221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RedTagline-Text above Title">
    <p:spTree>
      <p:nvGrpSpPr>
        <p:cNvPr id="1" name=""/>
        <p:cNvGrpSpPr/>
        <p:nvPr/>
      </p:nvGrpSpPr>
      <p:grpSpPr>
        <a:xfrm>
          <a:off x="0" y="0"/>
          <a:ext cx="0" cy="0"/>
          <a:chOff x="0" y="0"/>
          <a:chExt cx="0" cy="0"/>
        </a:xfrm>
      </p:grpSpPr>
      <p:sp>
        <p:nvSpPr>
          <p:cNvPr id="2" name="Title 1"/>
          <p:cNvSpPr>
            <a:spLocks noGrp="1"/>
          </p:cNvSpPr>
          <p:nvPr>
            <p:ph type="title"/>
          </p:nvPr>
        </p:nvSpPr>
        <p:spPr>
          <a:xfrm>
            <a:off x="685800" y="4406900"/>
            <a:ext cx="7772400" cy="1362075"/>
          </a:xfrm>
          <a:prstGeom prst="rect">
            <a:avLst/>
          </a:prstGeom>
        </p:spPr>
        <p:txBody>
          <a:bodyPr anchor="t"/>
          <a:lstStyle>
            <a:lvl1pPr algn="l">
              <a:defRPr sz="3600" b="1" cap="all">
                <a:solidFill>
                  <a:schemeClr val="bg2"/>
                </a:solidFill>
                <a:latin typeface="+mj-lt"/>
              </a:defRPr>
            </a:lvl1pPr>
          </a:lstStyle>
          <a:p>
            <a:r>
              <a:rPr lang="en-US"/>
              <a:t>Click to edit Master title style</a:t>
            </a:r>
            <a:endParaRPr lang="en-US" dirty="0"/>
          </a:p>
        </p:txBody>
      </p:sp>
      <p:sp>
        <p:nvSpPr>
          <p:cNvPr id="3" name="Text Placeholder 2"/>
          <p:cNvSpPr>
            <a:spLocks noGrp="1"/>
          </p:cNvSpPr>
          <p:nvPr>
            <p:ph type="body" idx="1"/>
          </p:nvPr>
        </p:nvSpPr>
        <p:spPr>
          <a:xfrm>
            <a:off x="685800" y="2906714"/>
            <a:ext cx="7772400" cy="1500187"/>
          </a:xfrm>
          <a:prstGeom prst="rect">
            <a:avLst/>
          </a:prstGeom>
        </p:spPr>
        <p:txBody>
          <a:bodyPr anchor="b"/>
          <a:lstStyle>
            <a:lvl1pPr marL="0" indent="0">
              <a:buNone/>
              <a:defRPr sz="2000">
                <a:solidFill>
                  <a:srgbClr val="6A6A6A"/>
                </a:solidFill>
                <a:latin typeface="ArumSans Regular"/>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5" name="Text Placeholder 2" descr="©McGraw-Hill Education. All rights reserved. Authorized only for instructor use in the classroom.  No reproduction or further distribution permitted without the prior written consent of McGraw-Hill Education.&#10;"/>
          <p:cNvSpPr txBox="1">
            <a:spLocks/>
          </p:cNvSpPr>
          <p:nvPr userDrawn="1"/>
        </p:nvSpPr>
        <p:spPr>
          <a:xfrm>
            <a:off x="-914400" y="6757826"/>
            <a:ext cx="2743200" cy="136617"/>
          </a:xfrm>
          <a:prstGeom prst="rect">
            <a:avLst/>
          </a:prstGeom>
        </p:spPr>
        <p:txBody>
          <a:bodyPr vert="horz" lIns="91440" tIns="45720" rIns="91440" bIns="45720" rtlCol="0">
            <a:normAutofit fontScale="250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914400" lvl="2" indent="0">
              <a:buNone/>
            </a:pPr>
            <a:r>
              <a:rPr lang="en-US" sz="2400" kern="1200" dirty="0">
                <a:solidFill>
                  <a:schemeClr val="tx1"/>
                </a:solidFill>
                <a:effectLst/>
                <a:latin typeface="+mn-lt"/>
                <a:ea typeface="+mn-ea"/>
                <a:cs typeface="+mn-cs"/>
              </a:rPr>
              <a:t>© McGraw-Hill Education</a:t>
            </a:r>
            <a:endParaRPr lang="en-US" sz="4000" kern="1200" dirty="0">
              <a:solidFill>
                <a:schemeClr val="tx1"/>
              </a:solidFill>
              <a:effectLst/>
              <a:latin typeface="+mn-lt"/>
              <a:ea typeface="+mn-ea"/>
              <a:cs typeface="+mn-cs"/>
            </a:endParaRPr>
          </a:p>
          <a:p>
            <a:pPr marL="0" indent="0">
              <a:buNone/>
            </a:pPr>
            <a:endParaRPr lang="en-US" sz="3200" kern="1200" dirty="0">
              <a:solidFill>
                <a:schemeClr val="tx1"/>
              </a:solidFill>
              <a:effectLst/>
              <a:latin typeface="+mn-lt"/>
              <a:ea typeface="+mn-ea"/>
              <a:cs typeface="+mn-cs"/>
            </a:endParaRPr>
          </a:p>
        </p:txBody>
      </p:sp>
    </p:spTree>
    <p:extLst>
      <p:ext uri="{BB962C8B-B14F-4D97-AF65-F5344CB8AC3E}">
        <p14:creationId xmlns:p14="http://schemas.microsoft.com/office/powerpoint/2010/main" val="17230841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RedTagline-Title above text">
    <p:spTree>
      <p:nvGrpSpPr>
        <p:cNvPr id="1" name=""/>
        <p:cNvGrpSpPr/>
        <p:nvPr/>
      </p:nvGrpSpPr>
      <p:grpSpPr>
        <a:xfrm>
          <a:off x="0" y="0"/>
          <a:ext cx="0" cy="0"/>
          <a:chOff x="0" y="0"/>
          <a:chExt cx="0" cy="0"/>
        </a:xfrm>
      </p:grpSpPr>
      <p:sp>
        <p:nvSpPr>
          <p:cNvPr id="2" name="Title 1"/>
          <p:cNvSpPr>
            <a:spLocks noGrp="1"/>
          </p:cNvSpPr>
          <p:nvPr>
            <p:ph type="title"/>
          </p:nvPr>
        </p:nvSpPr>
        <p:spPr>
          <a:xfrm>
            <a:off x="685800" y="2775099"/>
            <a:ext cx="7772400" cy="1362075"/>
          </a:xfrm>
          <a:prstGeom prst="rect">
            <a:avLst/>
          </a:prstGeom>
        </p:spPr>
        <p:txBody>
          <a:bodyPr anchor="b" anchorCtr="0"/>
          <a:lstStyle>
            <a:lvl1pPr algn="l">
              <a:spcBef>
                <a:spcPts val="480"/>
              </a:spcBef>
              <a:defRPr sz="3600" b="1" cap="all">
                <a:solidFill>
                  <a:schemeClr val="bg2"/>
                </a:solidFill>
                <a:latin typeface="+mj-lt"/>
              </a:defRPr>
            </a:lvl1pPr>
          </a:lstStyle>
          <a:p>
            <a:r>
              <a:rPr lang="en-US"/>
              <a:t>Click to edit Master title style</a:t>
            </a:r>
            <a:endParaRPr lang="en-US" dirty="0"/>
          </a:p>
        </p:txBody>
      </p:sp>
      <p:sp>
        <p:nvSpPr>
          <p:cNvPr id="3" name="Text Placeholder 2"/>
          <p:cNvSpPr>
            <a:spLocks noGrp="1"/>
          </p:cNvSpPr>
          <p:nvPr>
            <p:ph type="body" idx="1"/>
          </p:nvPr>
        </p:nvSpPr>
        <p:spPr>
          <a:xfrm>
            <a:off x="685800" y="4138613"/>
            <a:ext cx="7772400" cy="1500187"/>
          </a:xfrm>
          <a:prstGeom prst="rect">
            <a:avLst/>
          </a:prstGeom>
        </p:spPr>
        <p:txBody>
          <a:bodyPr anchor="t" anchorCtr="0"/>
          <a:lstStyle>
            <a:lvl1pPr marL="0" indent="0">
              <a:spcBef>
                <a:spcPts val="0"/>
              </a:spcBef>
              <a:buNone/>
              <a:defRPr sz="2000">
                <a:solidFill>
                  <a:srgbClr val="6A6A6A"/>
                </a:solidFill>
                <a:latin typeface="ArumSans Regular"/>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6" name="Text Placeholder 2" descr="©McGraw-Hill Education. All rights reserved. Authorized only for instructor use in the classroom.  No reproduction or further distribution permitted without the prior written consent of McGraw-Hill Education.&#10;"/>
          <p:cNvSpPr txBox="1">
            <a:spLocks/>
          </p:cNvSpPr>
          <p:nvPr userDrawn="1"/>
        </p:nvSpPr>
        <p:spPr>
          <a:xfrm>
            <a:off x="-914400" y="6757826"/>
            <a:ext cx="2743200" cy="136617"/>
          </a:xfrm>
          <a:prstGeom prst="rect">
            <a:avLst/>
          </a:prstGeom>
        </p:spPr>
        <p:txBody>
          <a:bodyPr vert="horz" lIns="91440" tIns="45720" rIns="91440" bIns="45720" rtlCol="0">
            <a:normAutofit fontScale="250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914400" lvl="2" indent="0">
              <a:buNone/>
            </a:pPr>
            <a:r>
              <a:rPr lang="en-US" sz="2400" kern="1200" dirty="0">
                <a:solidFill>
                  <a:schemeClr val="tx1"/>
                </a:solidFill>
                <a:effectLst/>
                <a:latin typeface="+mn-lt"/>
                <a:ea typeface="+mn-ea"/>
                <a:cs typeface="+mn-cs"/>
              </a:rPr>
              <a:t>© McGraw-Hill Education</a:t>
            </a:r>
            <a:endParaRPr lang="en-US" sz="4000" kern="1200" dirty="0">
              <a:solidFill>
                <a:schemeClr val="tx1"/>
              </a:solidFill>
              <a:effectLst/>
              <a:latin typeface="+mn-lt"/>
              <a:ea typeface="+mn-ea"/>
              <a:cs typeface="+mn-cs"/>
            </a:endParaRPr>
          </a:p>
          <a:p>
            <a:pPr marL="0" indent="0">
              <a:buNone/>
            </a:pPr>
            <a:endParaRPr lang="en-US" sz="3200" kern="1200" dirty="0">
              <a:solidFill>
                <a:schemeClr val="tx1"/>
              </a:solidFill>
              <a:effectLst/>
              <a:latin typeface="+mn-lt"/>
              <a:ea typeface="+mn-ea"/>
              <a:cs typeface="+mn-cs"/>
            </a:endParaRPr>
          </a:p>
        </p:txBody>
      </p:sp>
    </p:spTree>
    <p:extLst>
      <p:ext uri="{BB962C8B-B14F-4D97-AF65-F5344CB8AC3E}">
        <p14:creationId xmlns:p14="http://schemas.microsoft.com/office/powerpoint/2010/main" val="41554981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lor_Content with Left Side-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304800"/>
            <a:ext cx="3008313" cy="838200"/>
          </a:xfrm>
          <a:prstGeom prst="rect">
            <a:avLst/>
          </a:prstGeom>
        </p:spPr>
        <p:txBody>
          <a:bodyPr anchor="b"/>
          <a:lstStyle>
            <a:lvl1pPr algn="l">
              <a:defRPr sz="1800" b="1">
                <a:solidFill>
                  <a:schemeClr val="bg2"/>
                </a:solidFill>
                <a:latin typeface="+mj-lt"/>
              </a:defRPr>
            </a:lvl1pPr>
          </a:lstStyle>
          <a:p>
            <a:r>
              <a:rPr lang="en-US" dirty="0"/>
              <a:t>Click to edit Master title style</a:t>
            </a:r>
          </a:p>
        </p:txBody>
      </p:sp>
      <p:sp>
        <p:nvSpPr>
          <p:cNvPr id="4" name="Text Placeholder 3"/>
          <p:cNvSpPr>
            <a:spLocks noGrp="1"/>
          </p:cNvSpPr>
          <p:nvPr>
            <p:ph type="body" sz="half" idx="2"/>
          </p:nvPr>
        </p:nvSpPr>
        <p:spPr>
          <a:xfrm>
            <a:off x="457201" y="1143000"/>
            <a:ext cx="3008313" cy="5334000"/>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3" name="Content Placeholder 2"/>
          <p:cNvSpPr>
            <a:spLocks noGrp="1"/>
          </p:cNvSpPr>
          <p:nvPr>
            <p:ph idx="1"/>
          </p:nvPr>
        </p:nvSpPr>
        <p:spPr>
          <a:xfrm>
            <a:off x="3575050" y="304800"/>
            <a:ext cx="5111751" cy="6179819"/>
          </a:xfrm>
          <a:prstGeom prst="rect">
            <a:avLst/>
          </a:prstGeom>
        </p:spPr>
        <p:txBody>
          <a:bodyPr/>
          <a:lstStyle>
            <a:lvl1pPr>
              <a:spcAft>
                <a:spcPts val="800"/>
              </a:spcAft>
              <a:defRPr sz="2400"/>
            </a:lvl1pPr>
            <a:lvl2pPr>
              <a:spcAft>
                <a:spcPts val="800"/>
              </a:spcAft>
              <a:defRPr sz="2000"/>
            </a:lvl2pPr>
            <a:lvl3pPr>
              <a:spcAft>
                <a:spcPts val="800"/>
              </a:spcAft>
              <a:defRPr sz="1800"/>
            </a:lvl3pPr>
            <a:lvl4pPr>
              <a:spcAft>
                <a:spcPts val="800"/>
              </a:spcAft>
              <a:defRPr sz="1600"/>
            </a:lvl4pPr>
            <a:lvl5pPr>
              <a:spcAft>
                <a:spcPts val="800"/>
              </a:spcAft>
              <a:defRPr sz="16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Text Placeholder 2" descr="©McGraw-Hill Education. All rights reserved. Authorized only for instructor use in the classroom.  No reproduction or further distribution permitted without the prior written consent of McGraw-Hill Education.&#10;"/>
          <p:cNvSpPr txBox="1">
            <a:spLocks/>
          </p:cNvSpPr>
          <p:nvPr userDrawn="1"/>
        </p:nvSpPr>
        <p:spPr>
          <a:xfrm>
            <a:off x="-914400" y="6757826"/>
            <a:ext cx="2743200" cy="136617"/>
          </a:xfrm>
          <a:prstGeom prst="rect">
            <a:avLst/>
          </a:prstGeom>
        </p:spPr>
        <p:txBody>
          <a:bodyPr vert="horz" lIns="91440" tIns="45720" rIns="91440" bIns="45720" rtlCol="0">
            <a:normAutofit fontScale="250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914400" lvl="2" indent="0">
              <a:buNone/>
            </a:pPr>
            <a:r>
              <a:rPr lang="en-US" sz="2400" kern="1200" dirty="0">
                <a:solidFill>
                  <a:schemeClr val="tx1"/>
                </a:solidFill>
                <a:effectLst/>
                <a:latin typeface="+mn-lt"/>
                <a:ea typeface="+mn-ea"/>
                <a:cs typeface="+mn-cs"/>
              </a:rPr>
              <a:t>© McGraw-Hill Education</a:t>
            </a:r>
            <a:endParaRPr lang="en-US" sz="4000" kern="1200" dirty="0">
              <a:solidFill>
                <a:schemeClr val="tx1"/>
              </a:solidFill>
              <a:effectLst/>
              <a:latin typeface="+mn-lt"/>
              <a:ea typeface="+mn-ea"/>
              <a:cs typeface="+mn-cs"/>
            </a:endParaRPr>
          </a:p>
          <a:p>
            <a:pPr marL="0" indent="0">
              <a:buNone/>
            </a:pPr>
            <a:endParaRPr lang="en-US" sz="3200" kern="1200" dirty="0">
              <a:solidFill>
                <a:schemeClr val="tx1"/>
              </a:solidFill>
              <a:effectLst/>
              <a:latin typeface="+mn-lt"/>
              <a:ea typeface="+mn-ea"/>
              <a:cs typeface="+mn-cs"/>
            </a:endParaRPr>
          </a:p>
        </p:txBody>
      </p:sp>
    </p:spTree>
    <p:extLst>
      <p:ext uri="{BB962C8B-B14F-4D97-AF65-F5344CB8AC3E}">
        <p14:creationId xmlns:p14="http://schemas.microsoft.com/office/powerpoint/2010/main" val="40446509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lor_Title and Content">
    <p:spTree>
      <p:nvGrpSpPr>
        <p:cNvPr id="1" name=""/>
        <p:cNvGrpSpPr/>
        <p:nvPr/>
      </p:nvGrpSpPr>
      <p:grpSpPr>
        <a:xfrm>
          <a:off x="0" y="0"/>
          <a:ext cx="0" cy="0"/>
          <a:chOff x="0" y="0"/>
          <a:chExt cx="0" cy="0"/>
        </a:xfrm>
      </p:grpSpPr>
      <p:sp>
        <p:nvSpPr>
          <p:cNvPr id="6" name="Title 1"/>
          <p:cNvSpPr>
            <a:spLocks noGrp="1"/>
          </p:cNvSpPr>
          <p:nvPr>
            <p:ph type="title"/>
          </p:nvPr>
        </p:nvSpPr>
        <p:spPr>
          <a:xfrm>
            <a:off x="0" y="228600"/>
            <a:ext cx="9144000" cy="609600"/>
          </a:xfrm>
          <a:prstGeom prst="rect">
            <a:avLst/>
          </a:prstGeom>
        </p:spPr>
        <p:txBody>
          <a:bodyPr/>
          <a:lstStyle>
            <a:lvl1pPr>
              <a:defRPr sz="3600">
                <a:solidFill>
                  <a:schemeClr val="bg2"/>
                </a:solidFill>
              </a:defRPr>
            </a:lvl1pPr>
          </a:lstStyle>
          <a:p>
            <a:r>
              <a:rPr lang="en-US" dirty="0"/>
              <a:t>Click to edit Master title style</a:t>
            </a:r>
          </a:p>
        </p:txBody>
      </p:sp>
      <p:sp>
        <p:nvSpPr>
          <p:cNvPr id="3" name="Content Placeholder 2"/>
          <p:cNvSpPr>
            <a:spLocks noGrp="1"/>
          </p:cNvSpPr>
          <p:nvPr>
            <p:ph idx="1"/>
          </p:nvPr>
        </p:nvSpPr>
        <p:spPr>
          <a:xfrm>
            <a:off x="457200" y="990600"/>
            <a:ext cx="8229600" cy="5562600"/>
          </a:xfrm>
          <a:prstGeom prst="rect">
            <a:avLst/>
          </a:prstGeom>
        </p:spPr>
        <p:txBody>
          <a:bodyPr/>
          <a:lstStyle>
            <a:lvl1pPr>
              <a:spcAft>
                <a:spcPts val="800"/>
              </a:spcAft>
              <a:defRPr sz="2400"/>
            </a:lvl1pPr>
            <a:lvl2pPr>
              <a:spcAft>
                <a:spcPts val="800"/>
              </a:spcAft>
              <a:defRPr sz="2000"/>
            </a:lvl2pPr>
            <a:lvl3pPr>
              <a:spcAft>
                <a:spcPts val="800"/>
              </a:spcAft>
              <a:defRPr sz="1800"/>
            </a:lvl3pPr>
            <a:lvl4pPr>
              <a:spcAft>
                <a:spcPts val="800"/>
              </a:spcAft>
              <a:defRPr sz="1600"/>
            </a:lvl4pPr>
            <a:lvl5pPr>
              <a:spcAft>
                <a:spcPts val="800"/>
              </a:spcAft>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Text Placeholder 2" descr="©McGraw-Hill Education. All rights reserved. Authorized only for instructor use in the classroom.  No reproduction or further distribution permitted without the prior written consent of McGraw-Hill Education.&#10;"/>
          <p:cNvSpPr txBox="1">
            <a:spLocks/>
          </p:cNvSpPr>
          <p:nvPr userDrawn="1"/>
        </p:nvSpPr>
        <p:spPr>
          <a:xfrm>
            <a:off x="-914400" y="6757826"/>
            <a:ext cx="2743200" cy="136617"/>
          </a:xfrm>
          <a:prstGeom prst="rect">
            <a:avLst/>
          </a:prstGeom>
        </p:spPr>
        <p:txBody>
          <a:bodyPr vert="horz" lIns="91440" tIns="45720" rIns="91440" bIns="45720" rtlCol="0">
            <a:normAutofit fontScale="250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914400" lvl="2" indent="0">
              <a:buNone/>
            </a:pPr>
            <a:r>
              <a:rPr lang="en-US" sz="2400" kern="1200" dirty="0">
                <a:solidFill>
                  <a:schemeClr val="tx1"/>
                </a:solidFill>
                <a:effectLst/>
                <a:latin typeface="+mn-lt"/>
                <a:ea typeface="+mn-ea"/>
                <a:cs typeface="+mn-cs"/>
              </a:rPr>
              <a:t>© McGraw-Hill Education</a:t>
            </a:r>
            <a:endParaRPr lang="en-US" sz="4000" kern="1200" dirty="0">
              <a:solidFill>
                <a:schemeClr val="tx1"/>
              </a:solidFill>
              <a:effectLst/>
              <a:latin typeface="+mn-lt"/>
              <a:ea typeface="+mn-ea"/>
              <a:cs typeface="+mn-cs"/>
            </a:endParaRPr>
          </a:p>
          <a:p>
            <a:pPr marL="0" indent="0">
              <a:buNone/>
            </a:pPr>
            <a:endParaRPr lang="en-US" sz="3200" kern="1200" dirty="0">
              <a:solidFill>
                <a:schemeClr val="tx1"/>
              </a:solidFill>
              <a:effectLst/>
              <a:latin typeface="+mn-lt"/>
              <a:ea typeface="+mn-ea"/>
              <a:cs typeface="+mn-cs"/>
            </a:endParaRPr>
          </a:p>
        </p:txBody>
      </p:sp>
    </p:spTree>
    <p:extLst>
      <p:ext uri="{BB962C8B-B14F-4D97-AF65-F5344CB8AC3E}">
        <p14:creationId xmlns:p14="http://schemas.microsoft.com/office/powerpoint/2010/main" val="19271781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image" Target="../media/image2.png"/><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0" name="Picture 9" descr="Logo: McGraw-Hill Education"/>
          <p:cNvPicPr>
            <a:picLocks noChangeAspect="1"/>
          </p:cNvPicPr>
          <p:nvPr/>
        </p:nvPicPr>
        <p:blipFill>
          <a:blip r:embed="rId22" cstate="print">
            <a:extLst>
              <a:ext uri="{28A0092B-C50C-407E-A947-70E740481C1C}">
                <a14:useLocalDpi xmlns:a14="http://schemas.microsoft.com/office/drawing/2010/main" val="0"/>
              </a:ext>
            </a:extLst>
          </a:blip>
          <a:stretch>
            <a:fillRect/>
          </a:stretch>
        </p:blipFill>
        <p:spPr>
          <a:xfrm>
            <a:off x="0" y="0"/>
            <a:ext cx="762000" cy="762000"/>
          </a:xfrm>
          <a:prstGeom prst="rect">
            <a:avLst/>
          </a:prstGeom>
        </p:spPr>
      </p:pic>
      <p:sp>
        <p:nvSpPr>
          <p:cNvPr id="13" name="Rectangle 12"/>
          <p:cNvSpPr/>
          <p:nvPr/>
        </p:nvSpPr>
        <p:spPr>
          <a:xfrm>
            <a:off x="0" y="6248400"/>
            <a:ext cx="9144000" cy="503767"/>
          </a:xfrm>
          <a:prstGeom prst="rect">
            <a:avLst/>
          </a:prstGeom>
          <a:solidFill>
            <a:srgbClr val="C30C2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bg2"/>
              </a:solidFill>
            </a:endParaRPr>
          </a:p>
        </p:txBody>
      </p:sp>
      <p:pic>
        <p:nvPicPr>
          <p:cNvPr id="12" name="Picture 11" descr="Tagline: Because learning changes everything.™"/>
          <p:cNvPicPr>
            <a:picLocks noChangeAspect="1"/>
          </p:cNvPicPr>
          <p:nvPr/>
        </p:nvPicPr>
        <p:blipFill>
          <a:blip r:embed="rId23" cstate="print">
            <a:extLst>
              <a:ext uri="{28A0092B-C50C-407E-A947-70E740481C1C}">
                <a14:useLocalDpi xmlns:a14="http://schemas.microsoft.com/office/drawing/2010/main" val="0"/>
              </a:ext>
            </a:extLst>
          </a:blip>
          <a:stretch>
            <a:fillRect/>
          </a:stretch>
        </p:blipFill>
        <p:spPr>
          <a:xfrm>
            <a:off x="53481" y="6351925"/>
            <a:ext cx="3223119" cy="272375"/>
          </a:xfrm>
          <a:prstGeom prst="rect">
            <a:avLst/>
          </a:prstGeom>
        </p:spPr>
      </p:pic>
    </p:spTree>
    <p:extLst>
      <p:ext uri="{BB962C8B-B14F-4D97-AF65-F5344CB8AC3E}">
        <p14:creationId xmlns:p14="http://schemas.microsoft.com/office/powerpoint/2010/main" val="107604121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54" r:id="rId20"/>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3" Type="http://schemas.openxmlformats.org/officeDocument/2006/relationships/slide" Target="slide5.xml"/><Relationship Id="rId2" Type="http://schemas.openxmlformats.org/officeDocument/2006/relationships/slide" Target="slide29.xml"/><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9.xml.rels><?xml version="1.0" encoding="UTF-8" standalone="yes"?>
<Relationships xmlns="http://schemas.openxmlformats.org/package/2006/relationships"><Relationship Id="rId3" Type="http://schemas.openxmlformats.org/officeDocument/2006/relationships/slide" Target="slide5.xml"/><Relationship Id="rId2" Type="http://schemas.openxmlformats.org/officeDocument/2006/relationships/slide" Target="slide30.xml"/><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0.xml.rels><?xml version="1.0" encoding="UTF-8" standalone="yes"?>
<Relationships xmlns="http://schemas.openxmlformats.org/package/2006/relationships"><Relationship Id="rId3" Type="http://schemas.openxmlformats.org/officeDocument/2006/relationships/slide" Target="slide5.xml"/><Relationship Id="rId2" Type="http://schemas.openxmlformats.org/officeDocument/2006/relationships/slide" Target="slide31.xml"/><Relationship Id="rId1" Type="http://schemas.openxmlformats.org/officeDocument/2006/relationships/slideLayout" Target="../slideLayouts/slideLayout9.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2.xml.rels><?xml version="1.0" encoding="UTF-8" standalone="yes"?>
<Relationships xmlns="http://schemas.openxmlformats.org/package/2006/relationships"><Relationship Id="rId3" Type="http://schemas.openxmlformats.org/officeDocument/2006/relationships/slide" Target="slide5.xml"/><Relationship Id="rId2" Type="http://schemas.openxmlformats.org/officeDocument/2006/relationships/slide" Target="slide32.xml"/><Relationship Id="rId1" Type="http://schemas.openxmlformats.org/officeDocument/2006/relationships/slideLayout" Target="../slideLayouts/slideLayout9.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slide" Target="slide5.xml"/><Relationship Id="rId2" Type="http://schemas.openxmlformats.org/officeDocument/2006/relationships/slide" Target="slide4.xml"/><Relationship Id="rId1" Type="http://schemas.openxmlformats.org/officeDocument/2006/relationships/slideLayout" Target="../slideLayouts/slideLayout9.xml"/></Relationships>
</file>

<file path=ppt/slides/_rels/slide27.xml.rels><?xml version="1.0" encoding="UTF-8" standalone="yes"?>
<Relationships xmlns="http://schemas.openxmlformats.org/package/2006/relationships"><Relationship Id="rId2" Type="http://schemas.openxmlformats.org/officeDocument/2006/relationships/slide" Target="slide5.xml"/><Relationship Id="rId1" Type="http://schemas.openxmlformats.org/officeDocument/2006/relationships/slideLayout" Target="../slideLayouts/slideLayout9.xml"/></Relationships>
</file>

<file path=ppt/slides/_rels/slide28.xml.rels><?xml version="1.0" encoding="UTF-8" standalone="yes"?>
<Relationships xmlns="http://schemas.openxmlformats.org/package/2006/relationships"><Relationship Id="rId3" Type="http://schemas.openxmlformats.org/officeDocument/2006/relationships/slide" Target="slide5.xml"/><Relationship Id="rId2" Type="http://schemas.openxmlformats.org/officeDocument/2006/relationships/slide" Target="slide6.xml"/><Relationship Id="rId1" Type="http://schemas.openxmlformats.org/officeDocument/2006/relationships/slideLayout" Target="../slideLayouts/slideLayout9.xml"/></Relationships>
</file>

<file path=ppt/slides/_rels/slide29.xml.rels><?xml version="1.0" encoding="UTF-8" standalone="yes"?>
<Relationships xmlns="http://schemas.openxmlformats.org/package/2006/relationships"><Relationship Id="rId3" Type="http://schemas.openxmlformats.org/officeDocument/2006/relationships/slide" Target="slide5.xml"/><Relationship Id="rId2" Type="http://schemas.openxmlformats.org/officeDocument/2006/relationships/slide" Target="slide11.xml"/><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0.xml.rels><?xml version="1.0" encoding="UTF-8" standalone="yes"?>
<Relationships xmlns="http://schemas.openxmlformats.org/package/2006/relationships"><Relationship Id="rId3" Type="http://schemas.openxmlformats.org/officeDocument/2006/relationships/slide" Target="slide5.xml"/><Relationship Id="rId2" Type="http://schemas.openxmlformats.org/officeDocument/2006/relationships/slide" Target="slide19.xml"/><Relationship Id="rId1" Type="http://schemas.openxmlformats.org/officeDocument/2006/relationships/slideLayout" Target="../slideLayouts/slideLayout9.xml"/></Relationships>
</file>

<file path=ppt/slides/_rels/slide31.xml.rels><?xml version="1.0" encoding="UTF-8" standalone="yes"?>
<Relationships xmlns="http://schemas.openxmlformats.org/package/2006/relationships"><Relationship Id="rId3" Type="http://schemas.openxmlformats.org/officeDocument/2006/relationships/slide" Target="slide5.xml"/><Relationship Id="rId2" Type="http://schemas.openxmlformats.org/officeDocument/2006/relationships/slide" Target="slide20.xml"/><Relationship Id="rId1" Type="http://schemas.openxmlformats.org/officeDocument/2006/relationships/slideLayout" Target="../slideLayouts/slideLayout9.xml"/></Relationships>
</file>

<file path=ppt/slides/_rels/slide32.xml.rels><?xml version="1.0" encoding="UTF-8" standalone="yes"?>
<Relationships xmlns="http://schemas.openxmlformats.org/package/2006/relationships"><Relationship Id="rId3" Type="http://schemas.openxmlformats.org/officeDocument/2006/relationships/slide" Target="slide5.xml"/><Relationship Id="rId2" Type="http://schemas.openxmlformats.org/officeDocument/2006/relationships/slide" Target="slide22.xml"/><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3" Type="http://schemas.openxmlformats.org/officeDocument/2006/relationships/slide" Target="slide5.xml"/><Relationship Id="rId2" Type="http://schemas.openxmlformats.org/officeDocument/2006/relationships/slide" Target="slide26.xml"/><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3" Type="http://schemas.openxmlformats.org/officeDocument/2006/relationships/slide" Target="slide5.xml"/><Relationship Id="rId2" Type="http://schemas.openxmlformats.org/officeDocument/2006/relationships/image" Target="../media/image4.png"/><Relationship Id="rId1" Type="http://schemas.openxmlformats.org/officeDocument/2006/relationships/slideLayout" Target="../slideLayouts/slideLayout9.xml"/><Relationship Id="rId4" Type="http://schemas.openxmlformats.org/officeDocument/2006/relationships/slide" Target="slide27.xml"/></Relationships>
</file>

<file path=ppt/slides/_rels/slide6.xml.rels><?xml version="1.0" encoding="UTF-8" standalone="yes"?>
<Relationships xmlns="http://schemas.openxmlformats.org/package/2006/relationships"><Relationship Id="rId3" Type="http://schemas.openxmlformats.org/officeDocument/2006/relationships/slide" Target="slide5.xml"/><Relationship Id="rId2" Type="http://schemas.openxmlformats.org/officeDocument/2006/relationships/slide" Target="slide28.xml"/><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IN" altLang="en-US" dirty="0"/>
              <a:t>Chapter </a:t>
            </a:r>
            <a:r>
              <a:rPr lang="en-US" altLang="en-US" dirty="0"/>
              <a:t>13</a:t>
            </a:r>
            <a:endParaRPr lang="en-IN" altLang="en-US" dirty="0"/>
          </a:p>
        </p:txBody>
      </p:sp>
      <p:sp>
        <p:nvSpPr>
          <p:cNvPr id="4" name="Text Placeholder 3">
            <a:extLst>
              <a:ext uri="{FF2B5EF4-FFF2-40B4-BE49-F238E27FC236}">
                <a16:creationId xmlns:a16="http://schemas.microsoft.com/office/drawing/2014/main" id="{49227E56-B62E-4317-8FBA-58EFF3B77847}"/>
              </a:ext>
            </a:extLst>
          </p:cNvPr>
          <p:cNvSpPr>
            <a:spLocks noGrp="1"/>
          </p:cNvSpPr>
          <p:nvPr>
            <p:ph type="body" sz="quarter" idx="10"/>
          </p:nvPr>
        </p:nvSpPr>
        <p:spPr/>
        <p:txBody>
          <a:bodyPr/>
          <a:lstStyle/>
          <a:p>
            <a:pPr algn="ctr"/>
            <a:r>
              <a:rPr lang="en-US" altLang="en-US" sz="3200" dirty="0">
                <a:latin typeface="+mn-lt"/>
              </a:rPr>
              <a:t>Global Marketing</a:t>
            </a:r>
            <a:endParaRPr lang="en-US" sz="3200" dirty="0">
              <a:latin typeface="+mn-lt"/>
            </a:endParaRP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40709" y="1371600"/>
            <a:ext cx="3874691" cy="4495800"/>
          </a:xfrm>
          <a:prstGeom prst="rect">
            <a:avLst/>
          </a:prstGeom>
          <a:ln w="38100">
            <a:solidFill>
              <a:schemeClr val="tx1"/>
            </a:solidFill>
          </a:ln>
          <a:effectLst>
            <a:outerShdw blurRad="190500" algn="tl" rotWithShape="0">
              <a:srgbClr val="000000">
                <a:alpha val="70000"/>
              </a:srgbClr>
            </a:outerShdw>
          </a:effectLst>
        </p:spPr>
      </p:pic>
      <p:sp>
        <p:nvSpPr>
          <p:cNvPr id="7" name="Text Placeholder 2" descr="©McGraw-Hill Education. All rights reserved. Authorized only for instructor use in the classroom.  No reproduction or further distribution permitted without the prior written consent of McGraw-Hill Education.&#10;">
            <a:extLst>
              <a:ext uri="{FF2B5EF4-FFF2-40B4-BE49-F238E27FC236}">
                <a16:creationId xmlns:a16="http://schemas.microsoft.com/office/drawing/2014/main" id="{C8FCB55F-8E85-4981-919F-54952129EC3F}"/>
              </a:ext>
            </a:extLst>
          </p:cNvPr>
          <p:cNvSpPr txBox="1">
            <a:spLocks/>
          </p:cNvSpPr>
          <p:nvPr/>
        </p:nvSpPr>
        <p:spPr>
          <a:xfrm>
            <a:off x="-17586" y="6714386"/>
            <a:ext cx="9144000" cy="171750"/>
          </a:xfrm>
          <a:prstGeom prst="rect">
            <a:avLst/>
          </a:prstGeom>
        </p:spPr>
        <p:txBody>
          <a:bodyPr vert="horz" lIns="91440" tIns="45720" rIns="91440" bIns="45720" rtlCol="0">
            <a:normAutofit fontScale="250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lvl="0" indent="0">
              <a:buNone/>
              <a:defRPr/>
            </a:pPr>
            <a:r>
              <a:rPr lang="en-US" dirty="0"/>
              <a:t>© McGraw-Hill Education. All rights reserved. Authorized only for instructor use in the classroom. No reproduction or further distribution permitted without the prior written consent of McGraw-Hill Education. </a:t>
            </a:r>
            <a:endParaRPr kumimoji="0" lang="en-US" sz="3200" b="0" i="0" u="none" strike="noStrike" kern="1200" cap="none" spc="0" normalizeH="0" baseline="0" noProof="0" dirty="0">
              <a:ln>
                <a:noFill/>
              </a:ln>
              <a:solidFill>
                <a:srgbClr val="6A6A6A"/>
              </a:solidFill>
              <a:effectLst/>
              <a:uLnTx/>
              <a:uFillTx/>
              <a:latin typeface="Calibri"/>
              <a:ea typeface="+mn-ea"/>
              <a:cs typeface="+mn-cs"/>
            </a:endParaRPr>
          </a:p>
        </p:txBody>
      </p:sp>
    </p:spTree>
    <p:extLst>
      <p:ext uri="{BB962C8B-B14F-4D97-AF65-F5344CB8AC3E}">
        <p14:creationId xmlns:p14="http://schemas.microsoft.com/office/powerpoint/2010/main" val="23908528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noAutofit/>
          </a:bodyPr>
          <a:lstStyle/>
          <a:p>
            <a:r>
              <a:rPr lang="en-US" altLang="en-US" dirty="0"/>
              <a:t>Organizing the Multinational Company</a:t>
            </a:r>
          </a:p>
        </p:txBody>
      </p:sp>
      <p:sp>
        <p:nvSpPr>
          <p:cNvPr id="10243" name="Content Placeholder 2"/>
          <p:cNvSpPr>
            <a:spLocks noGrp="1"/>
          </p:cNvSpPr>
          <p:nvPr>
            <p:ph idx="1"/>
          </p:nvPr>
        </p:nvSpPr>
        <p:spPr/>
        <p:txBody>
          <a:bodyPr/>
          <a:lstStyle/>
          <a:p>
            <a:pPr marL="0" indent="0">
              <a:buNone/>
            </a:pPr>
            <a:r>
              <a:rPr lang="en-US" altLang="en-US" dirty="0"/>
              <a:t>Types global companies </a:t>
            </a:r>
          </a:p>
          <a:p>
            <a:r>
              <a:rPr lang="en-US" altLang="en-US" sz="2200" b="1" dirty="0"/>
              <a:t>Multidomestic company</a:t>
            </a:r>
            <a:r>
              <a:rPr lang="en-US" altLang="en-US" sz="2200" dirty="0"/>
              <a:t>: Pursues different strategies in each of its foreign markets</a:t>
            </a:r>
          </a:p>
          <a:p>
            <a:r>
              <a:rPr lang="en-US" altLang="en-US" sz="2200" b="1" dirty="0"/>
              <a:t>Global company</a:t>
            </a:r>
            <a:r>
              <a:rPr lang="en-US" altLang="en-US" sz="2200" dirty="0"/>
              <a:t>: Views the world as one market and pits its resources against competition in an integrated fashion</a:t>
            </a:r>
          </a:p>
          <a:p>
            <a:pPr marL="0" indent="0">
              <a:buNone/>
            </a:pPr>
            <a:endParaRPr lang="en-US" altLang="en-US" sz="2200" dirty="0"/>
          </a:p>
          <a:p>
            <a:pPr marL="0" indent="0">
              <a:buNone/>
            </a:pPr>
            <a:r>
              <a:rPr lang="en-US" altLang="en-US" dirty="0"/>
              <a:t>Alternatives to organizing global companies</a:t>
            </a:r>
          </a:p>
          <a:p>
            <a:pPr>
              <a:spcBef>
                <a:spcPts val="328"/>
              </a:spcBef>
            </a:pPr>
            <a:r>
              <a:rPr lang="en-US" altLang="en-US" sz="2200" dirty="0"/>
              <a:t>Worldwide product divisions </a:t>
            </a:r>
          </a:p>
          <a:p>
            <a:pPr>
              <a:spcBef>
                <a:spcPts val="328"/>
              </a:spcBef>
            </a:pPr>
            <a:r>
              <a:rPr lang="en-US" altLang="en-US" sz="2200" dirty="0"/>
              <a:t>Divisions responsible for all products sold within a geographic region</a:t>
            </a:r>
          </a:p>
          <a:p>
            <a:pPr>
              <a:spcBef>
                <a:spcPts val="328"/>
              </a:spcBef>
            </a:pPr>
            <a:r>
              <a:rPr lang="en-US" altLang="en-US" sz="2200" dirty="0"/>
              <a:t>Matrix system that combines elements of both of these arrangements</a:t>
            </a:r>
          </a:p>
          <a:p>
            <a:pPr marL="457200" lvl="1" indent="0">
              <a:buNone/>
            </a:pPr>
            <a:endParaRPr lang="en-US" altLang="en-US" dirty="0"/>
          </a:p>
          <a:p>
            <a:pPr marL="457200" lvl="1" indent="0">
              <a:buNone/>
            </a:pPr>
            <a:endParaRPr lang="en-US" altLang="en-US" dirty="0"/>
          </a:p>
        </p:txBody>
      </p:sp>
    </p:spTree>
    <p:extLst>
      <p:ext uri="{BB962C8B-B14F-4D97-AF65-F5344CB8AC3E}">
        <p14:creationId xmlns:p14="http://schemas.microsoft.com/office/powerpoint/2010/main" val="2449894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altLang="en-US" dirty="0"/>
              <a:t>Factors Affecting Global Strategy</a:t>
            </a:r>
          </a:p>
        </p:txBody>
      </p:sp>
      <p:grpSp>
        <p:nvGrpSpPr>
          <p:cNvPr id="3" name="Group 2" descr="This figure shows factors affecting global strategy. "/>
          <p:cNvGrpSpPr/>
          <p:nvPr/>
        </p:nvGrpSpPr>
        <p:grpSpPr>
          <a:xfrm>
            <a:off x="1104900" y="990600"/>
            <a:ext cx="6934200" cy="5035741"/>
            <a:chOff x="457200" y="990600"/>
            <a:chExt cx="8458200" cy="5005261"/>
          </a:xfrm>
        </p:grpSpPr>
        <p:grpSp>
          <p:nvGrpSpPr>
            <p:cNvPr id="12" name="Group 11"/>
            <p:cNvGrpSpPr/>
            <p:nvPr/>
          </p:nvGrpSpPr>
          <p:grpSpPr>
            <a:xfrm>
              <a:off x="457200" y="990600"/>
              <a:ext cx="8458200" cy="2440530"/>
              <a:chOff x="457200" y="1383569"/>
              <a:chExt cx="8458200" cy="2440530"/>
            </a:xfrm>
          </p:grpSpPr>
          <p:sp>
            <p:nvSpPr>
              <p:cNvPr id="8" name="Freeform 7"/>
              <p:cNvSpPr/>
              <p:nvPr/>
            </p:nvSpPr>
            <p:spPr>
              <a:xfrm>
                <a:off x="457200" y="1723049"/>
                <a:ext cx="8458200" cy="2101050"/>
              </a:xfrm>
              <a:custGeom>
                <a:avLst/>
                <a:gdLst>
                  <a:gd name="connsiteX0" fmla="*/ 0 w 8458200"/>
                  <a:gd name="connsiteY0" fmla="*/ 0 h 2101050"/>
                  <a:gd name="connsiteX1" fmla="*/ 8458200 w 8458200"/>
                  <a:gd name="connsiteY1" fmla="*/ 0 h 2101050"/>
                  <a:gd name="connsiteX2" fmla="*/ 8458200 w 8458200"/>
                  <a:gd name="connsiteY2" fmla="*/ 2101050 h 2101050"/>
                  <a:gd name="connsiteX3" fmla="*/ 0 w 8458200"/>
                  <a:gd name="connsiteY3" fmla="*/ 2101050 h 2101050"/>
                  <a:gd name="connsiteX4" fmla="*/ 0 w 8458200"/>
                  <a:gd name="connsiteY4" fmla="*/ 0 h 21010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58200" h="2101050">
                    <a:moveTo>
                      <a:pt x="0" y="0"/>
                    </a:moveTo>
                    <a:lnTo>
                      <a:pt x="8458200" y="0"/>
                    </a:lnTo>
                    <a:lnTo>
                      <a:pt x="8458200" y="2101050"/>
                    </a:lnTo>
                    <a:lnTo>
                      <a:pt x="0" y="2101050"/>
                    </a:lnTo>
                    <a:lnTo>
                      <a:pt x="0" y="0"/>
                    </a:lnTo>
                    <a:close/>
                  </a:path>
                </a:pathLst>
              </a:custGeom>
              <a:ln>
                <a:solidFill>
                  <a:srgbClr val="C30C20"/>
                </a:solidFill>
              </a:ln>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656450" tIns="479044" rIns="656450" bIns="163576" numCol="1" spcCol="1270" anchor="t" anchorCtr="0">
                <a:noAutofit/>
              </a:bodyPr>
              <a:lstStyle/>
              <a:p>
                <a:pPr marL="228600" lvl="1" indent="-228600" algn="l" defTabSz="1022350" rtl="0">
                  <a:lnSpc>
                    <a:spcPct val="90000"/>
                  </a:lnSpc>
                  <a:spcBef>
                    <a:spcPct val="0"/>
                  </a:spcBef>
                  <a:spcAft>
                    <a:spcPct val="15000"/>
                  </a:spcAft>
                  <a:buChar char="••"/>
                </a:pPr>
                <a:r>
                  <a:rPr lang="en-US" sz="2200" kern="1200" dirty="0"/>
                  <a:t>Market factors </a:t>
                </a:r>
              </a:p>
              <a:p>
                <a:pPr marL="228600" lvl="1" indent="-228600" algn="l" defTabSz="1022350" rtl="0">
                  <a:lnSpc>
                    <a:spcPct val="90000"/>
                  </a:lnSpc>
                  <a:spcBef>
                    <a:spcPct val="0"/>
                  </a:spcBef>
                  <a:spcAft>
                    <a:spcPct val="15000"/>
                  </a:spcAft>
                  <a:buChar char="••"/>
                </a:pPr>
                <a:r>
                  <a:rPr lang="en-US" sz="2200" kern="1200" dirty="0"/>
                  <a:t>Economic factors</a:t>
                </a:r>
              </a:p>
              <a:p>
                <a:pPr marL="228600" lvl="1" indent="-228600" algn="l" defTabSz="1022350" rtl="0">
                  <a:lnSpc>
                    <a:spcPct val="90000"/>
                  </a:lnSpc>
                  <a:spcBef>
                    <a:spcPct val="0"/>
                  </a:spcBef>
                  <a:spcAft>
                    <a:spcPct val="15000"/>
                  </a:spcAft>
                  <a:buChar char="••"/>
                </a:pPr>
                <a:r>
                  <a:rPr lang="en-US" sz="2200" kern="1200" dirty="0"/>
                  <a:t>Environmental factors </a:t>
                </a:r>
              </a:p>
              <a:p>
                <a:pPr marL="228600" lvl="1" indent="-228600" algn="l" defTabSz="1022350" rtl="0">
                  <a:lnSpc>
                    <a:spcPct val="90000"/>
                  </a:lnSpc>
                  <a:spcBef>
                    <a:spcPct val="0"/>
                  </a:spcBef>
                  <a:spcAft>
                    <a:spcPct val="15000"/>
                  </a:spcAft>
                  <a:buChar char="••"/>
                </a:pPr>
                <a:r>
                  <a:rPr lang="en-US" sz="2200" kern="1200" dirty="0"/>
                  <a:t>Competitive factors </a:t>
                </a:r>
              </a:p>
            </p:txBody>
          </p:sp>
          <p:sp>
            <p:nvSpPr>
              <p:cNvPr id="9" name="Freeform 8"/>
              <p:cNvSpPr/>
              <p:nvPr/>
            </p:nvSpPr>
            <p:spPr>
              <a:xfrm>
                <a:off x="880110" y="1383569"/>
                <a:ext cx="5920740" cy="678960"/>
              </a:xfrm>
              <a:custGeom>
                <a:avLst/>
                <a:gdLst>
                  <a:gd name="connsiteX0" fmla="*/ 0 w 5920740"/>
                  <a:gd name="connsiteY0" fmla="*/ 113162 h 678960"/>
                  <a:gd name="connsiteX1" fmla="*/ 113162 w 5920740"/>
                  <a:gd name="connsiteY1" fmla="*/ 0 h 678960"/>
                  <a:gd name="connsiteX2" fmla="*/ 5807578 w 5920740"/>
                  <a:gd name="connsiteY2" fmla="*/ 0 h 678960"/>
                  <a:gd name="connsiteX3" fmla="*/ 5920740 w 5920740"/>
                  <a:gd name="connsiteY3" fmla="*/ 113162 h 678960"/>
                  <a:gd name="connsiteX4" fmla="*/ 5920740 w 5920740"/>
                  <a:gd name="connsiteY4" fmla="*/ 565798 h 678960"/>
                  <a:gd name="connsiteX5" fmla="*/ 5807578 w 5920740"/>
                  <a:gd name="connsiteY5" fmla="*/ 678960 h 678960"/>
                  <a:gd name="connsiteX6" fmla="*/ 113162 w 5920740"/>
                  <a:gd name="connsiteY6" fmla="*/ 678960 h 678960"/>
                  <a:gd name="connsiteX7" fmla="*/ 0 w 5920740"/>
                  <a:gd name="connsiteY7" fmla="*/ 565798 h 678960"/>
                  <a:gd name="connsiteX8" fmla="*/ 0 w 5920740"/>
                  <a:gd name="connsiteY8" fmla="*/ 113162 h 6789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920740" h="678960">
                    <a:moveTo>
                      <a:pt x="0" y="113162"/>
                    </a:moveTo>
                    <a:cubicBezTo>
                      <a:pt x="0" y="50664"/>
                      <a:pt x="50664" y="0"/>
                      <a:pt x="113162" y="0"/>
                    </a:cubicBezTo>
                    <a:lnTo>
                      <a:pt x="5807578" y="0"/>
                    </a:lnTo>
                    <a:cubicBezTo>
                      <a:pt x="5870076" y="0"/>
                      <a:pt x="5920740" y="50664"/>
                      <a:pt x="5920740" y="113162"/>
                    </a:cubicBezTo>
                    <a:lnTo>
                      <a:pt x="5920740" y="565798"/>
                    </a:lnTo>
                    <a:cubicBezTo>
                      <a:pt x="5920740" y="628296"/>
                      <a:pt x="5870076" y="678960"/>
                      <a:pt x="5807578" y="678960"/>
                    </a:cubicBezTo>
                    <a:lnTo>
                      <a:pt x="113162" y="678960"/>
                    </a:lnTo>
                    <a:cubicBezTo>
                      <a:pt x="50664" y="678960"/>
                      <a:pt x="0" y="628296"/>
                      <a:pt x="0" y="565798"/>
                    </a:cubicBezTo>
                    <a:lnTo>
                      <a:pt x="0" y="113162"/>
                    </a:lnTo>
                    <a:close/>
                  </a:path>
                </a:pathLst>
              </a:custGeom>
              <a:solidFill>
                <a:srgbClr val="C30C20"/>
              </a:solidFill>
              <a:ln>
                <a:solidFill>
                  <a:srgbClr val="C30C20"/>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56934" tIns="33144" rIns="256934" bIns="33144" numCol="1" spcCol="1270" anchor="ctr" anchorCtr="0">
                <a:noAutofit/>
              </a:bodyPr>
              <a:lstStyle/>
              <a:p>
                <a:pPr lvl="0" algn="l" defTabSz="1022350" rtl="0">
                  <a:lnSpc>
                    <a:spcPct val="90000"/>
                  </a:lnSpc>
                  <a:spcBef>
                    <a:spcPct val="0"/>
                  </a:spcBef>
                  <a:spcAft>
                    <a:spcPct val="35000"/>
                  </a:spcAft>
                </a:pPr>
                <a:r>
                  <a:rPr lang="en-US" sz="2300" kern="1200" dirty="0"/>
                  <a:t>External factors</a:t>
                </a:r>
              </a:p>
            </p:txBody>
          </p:sp>
        </p:grpSp>
        <p:grpSp>
          <p:nvGrpSpPr>
            <p:cNvPr id="13" name="Group 12"/>
            <p:cNvGrpSpPr/>
            <p:nvPr/>
          </p:nvGrpSpPr>
          <p:grpSpPr>
            <a:xfrm>
              <a:off x="457200" y="3555331"/>
              <a:ext cx="8458200" cy="2440530"/>
              <a:chOff x="457200" y="3948300"/>
              <a:chExt cx="8458200" cy="2440530"/>
            </a:xfrm>
          </p:grpSpPr>
          <p:sp>
            <p:nvSpPr>
              <p:cNvPr id="10" name="Freeform 9"/>
              <p:cNvSpPr/>
              <p:nvPr/>
            </p:nvSpPr>
            <p:spPr>
              <a:xfrm>
                <a:off x="457200" y="4287780"/>
                <a:ext cx="8458200" cy="2101050"/>
              </a:xfrm>
              <a:custGeom>
                <a:avLst/>
                <a:gdLst>
                  <a:gd name="connsiteX0" fmla="*/ 0 w 8458200"/>
                  <a:gd name="connsiteY0" fmla="*/ 0 h 2101050"/>
                  <a:gd name="connsiteX1" fmla="*/ 8458200 w 8458200"/>
                  <a:gd name="connsiteY1" fmla="*/ 0 h 2101050"/>
                  <a:gd name="connsiteX2" fmla="*/ 8458200 w 8458200"/>
                  <a:gd name="connsiteY2" fmla="*/ 2101050 h 2101050"/>
                  <a:gd name="connsiteX3" fmla="*/ 0 w 8458200"/>
                  <a:gd name="connsiteY3" fmla="*/ 2101050 h 2101050"/>
                  <a:gd name="connsiteX4" fmla="*/ 0 w 8458200"/>
                  <a:gd name="connsiteY4" fmla="*/ 0 h 21010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58200" h="2101050">
                    <a:moveTo>
                      <a:pt x="0" y="0"/>
                    </a:moveTo>
                    <a:lnTo>
                      <a:pt x="8458200" y="0"/>
                    </a:lnTo>
                    <a:lnTo>
                      <a:pt x="8458200" y="2101050"/>
                    </a:lnTo>
                    <a:lnTo>
                      <a:pt x="0" y="2101050"/>
                    </a:lnTo>
                    <a:lnTo>
                      <a:pt x="0" y="0"/>
                    </a:lnTo>
                    <a:close/>
                  </a:path>
                </a:pathLst>
              </a:custGeom>
              <a:ln>
                <a:solidFill>
                  <a:srgbClr val="C30C20"/>
                </a:solidFill>
              </a:ln>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656450" tIns="479044" rIns="656450" bIns="163576" numCol="1" spcCol="1270" anchor="t" anchorCtr="0">
                <a:noAutofit/>
              </a:bodyPr>
              <a:lstStyle/>
              <a:p>
                <a:pPr marL="228600" lvl="1" indent="-228600" defTabSz="1022350">
                  <a:lnSpc>
                    <a:spcPct val="90000"/>
                  </a:lnSpc>
                  <a:spcBef>
                    <a:spcPct val="0"/>
                  </a:spcBef>
                  <a:spcAft>
                    <a:spcPct val="15000"/>
                  </a:spcAft>
                  <a:buChar char="••"/>
                </a:pPr>
                <a:r>
                  <a:rPr lang="en-US" sz="2200" dirty="0"/>
                  <a:t>Structure </a:t>
                </a:r>
              </a:p>
              <a:p>
                <a:pPr marL="228600" lvl="1" indent="-228600" defTabSz="1022350">
                  <a:lnSpc>
                    <a:spcPct val="90000"/>
                  </a:lnSpc>
                  <a:spcBef>
                    <a:spcPct val="0"/>
                  </a:spcBef>
                  <a:spcAft>
                    <a:spcPct val="15000"/>
                  </a:spcAft>
                  <a:buChar char="••"/>
                </a:pPr>
                <a:r>
                  <a:rPr lang="en-US" sz="2200" dirty="0"/>
                  <a:t>Management processes </a:t>
                </a:r>
              </a:p>
              <a:p>
                <a:pPr marL="228600" lvl="1" indent="-228600" defTabSz="1022350">
                  <a:lnSpc>
                    <a:spcPct val="90000"/>
                  </a:lnSpc>
                  <a:spcBef>
                    <a:spcPct val="0"/>
                  </a:spcBef>
                  <a:spcAft>
                    <a:spcPct val="15000"/>
                  </a:spcAft>
                  <a:buChar char="••"/>
                </a:pPr>
                <a:r>
                  <a:rPr lang="en-US" sz="2200" dirty="0"/>
                  <a:t>Culture </a:t>
                </a:r>
              </a:p>
              <a:p>
                <a:pPr marL="228600" lvl="1" indent="-228600" defTabSz="1022350">
                  <a:lnSpc>
                    <a:spcPct val="90000"/>
                  </a:lnSpc>
                  <a:spcBef>
                    <a:spcPct val="0"/>
                  </a:spcBef>
                  <a:spcAft>
                    <a:spcPct val="15000"/>
                  </a:spcAft>
                  <a:buChar char="••"/>
                </a:pPr>
                <a:r>
                  <a:rPr lang="en-US" sz="2200" dirty="0"/>
                  <a:t>People </a:t>
                </a:r>
              </a:p>
            </p:txBody>
          </p:sp>
          <p:sp>
            <p:nvSpPr>
              <p:cNvPr id="11" name="Freeform 10"/>
              <p:cNvSpPr/>
              <p:nvPr/>
            </p:nvSpPr>
            <p:spPr>
              <a:xfrm>
                <a:off x="880110" y="3948300"/>
                <a:ext cx="5920740" cy="678960"/>
              </a:xfrm>
              <a:custGeom>
                <a:avLst/>
                <a:gdLst>
                  <a:gd name="connsiteX0" fmla="*/ 0 w 5920740"/>
                  <a:gd name="connsiteY0" fmla="*/ 113162 h 678960"/>
                  <a:gd name="connsiteX1" fmla="*/ 113162 w 5920740"/>
                  <a:gd name="connsiteY1" fmla="*/ 0 h 678960"/>
                  <a:gd name="connsiteX2" fmla="*/ 5807578 w 5920740"/>
                  <a:gd name="connsiteY2" fmla="*/ 0 h 678960"/>
                  <a:gd name="connsiteX3" fmla="*/ 5920740 w 5920740"/>
                  <a:gd name="connsiteY3" fmla="*/ 113162 h 678960"/>
                  <a:gd name="connsiteX4" fmla="*/ 5920740 w 5920740"/>
                  <a:gd name="connsiteY4" fmla="*/ 565798 h 678960"/>
                  <a:gd name="connsiteX5" fmla="*/ 5807578 w 5920740"/>
                  <a:gd name="connsiteY5" fmla="*/ 678960 h 678960"/>
                  <a:gd name="connsiteX6" fmla="*/ 113162 w 5920740"/>
                  <a:gd name="connsiteY6" fmla="*/ 678960 h 678960"/>
                  <a:gd name="connsiteX7" fmla="*/ 0 w 5920740"/>
                  <a:gd name="connsiteY7" fmla="*/ 565798 h 678960"/>
                  <a:gd name="connsiteX8" fmla="*/ 0 w 5920740"/>
                  <a:gd name="connsiteY8" fmla="*/ 113162 h 6789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920740" h="678960">
                    <a:moveTo>
                      <a:pt x="0" y="113162"/>
                    </a:moveTo>
                    <a:cubicBezTo>
                      <a:pt x="0" y="50664"/>
                      <a:pt x="50664" y="0"/>
                      <a:pt x="113162" y="0"/>
                    </a:cubicBezTo>
                    <a:lnTo>
                      <a:pt x="5807578" y="0"/>
                    </a:lnTo>
                    <a:cubicBezTo>
                      <a:pt x="5870076" y="0"/>
                      <a:pt x="5920740" y="50664"/>
                      <a:pt x="5920740" y="113162"/>
                    </a:cubicBezTo>
                    <a:lnTo>
                      <a:pt x="5920740" y="565798"/>
                    </a:lnTo>
                    <a:cubicBezTo>
                      <a:pt x="5920740" y="628296"/>
                      <a:pt x="5870076" y="678960"/>
                      <a:pt x="5807578" y="678960"/>
                    </a:cubicBezTo>
                    <a:lnTo>
                      <a:pt x="113162" y="678960"/>
                    </a:lnTo>
                    <a:cubicBezTo>
                      <a:pt x="50664" y="678960"/>
                      <a:pt x="0" y="628296"/>
                      <a:pt x="0" y="565798"/>
                    </a:cubicBezTo>
                    <a:lnTo>
                      <a:pt x="0" y="113162"/>
                    </a:lnTo>
                    <a:close/>
                  </a:path>
                </a:pathLst>
              </a:custGeom>
              <a:solidFill>
                <a:srgbClr val="C30C20"/>
              </a:solidFill>
              <a:ln>
                <a:solidFill>
                  <a:srgbClr val="C30C20"/>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56934" tIns="33144" rIns="256934" bIns="33144" numCol="1" spcCol="1270" anchor="ctr" anchorCtr="0">
                <a:noAutofit/>
              </a:bodyPr>
              <a:lstStyle/>
              <a:p>
                <a:pPr lvl="0" algn="l" defTabSz="1022350" rtl="0">
                  <a:lnSpc>
                    <a:spcPct val="90000"/>
                  </a:lnSpc>
                  <a:spcBef>
                    <a:spcPct val="0"/>
                  </a:spcBef>
                  <a:spcAft>
                    <a:spcPct val="35000"/>
                  </a:spcAft>
                </a:pPr>
                <a:r>
                  <a:rPr lang="en-US" sz="2300" kern="1200" dirty="0"/>
                  <a:t>Internal factors</a:t>
                </a:r>
              </a:p>
            </p:txBody>
          </p:sp>
        </p:grpSp>
      </p:grpSp>
      <p:sp>
        <p:nvSpPr>
          <p:cNvPr id="14" name="Text Placeholder 5"/>
          <p:cNvSpPr txBox="1">
            <a:spLocks/>
          </p:cNvSpPr>
          <p:nvPr/>
        </p:nvSpPr>
        <p:spPr>
          <a:xfrm>
            <a:off x="3162300" y="6026341"/>
            <a:ext cx="2933700" cy="309000"/>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sz="1000" dirty="0">
                <a:hlinkClick r:id="rId2" action="ppaction://hlinksldjump"/>
              </a:rPr>
              <a:t>Jump to </a:t>
            </a:r>
            <a:r>
              <a:rPr lang="en-US" altLang="en-US" sz="1000" dirty="0">
                <a:hlinkClick r:id="rId2" action="ppaction://hlinksldjump"/>
              </a:rPr>
              <a:t>Factors Affecting Global Strategy, Appendix</a:t>
            </a:r>
            <a:endParaRPr lang="en-US" sz="1000" dirty="0">
              <a:hlinkClick r:id="rId3" action="ppaction://hlinksldjump"/>
            </a:endParaRPr>
          </a:p>
        </p:txBody>
      </p:sp>
    </p:spTree>
    <p:extLst>
      <p:ext uri="{BB962C8B-B14F-4D97-AF65-F5344CB8AC3E}">
        <p14:creationId xmlns:p14="http://schemas.microsoft.com/office/powerpoint/2010/main" val="339746140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US" altLang="en-US" sz="2800" dirty="0"/>
              <a:t>		Organizational Issues to Be Considered in Global Marketing Research, 1</a:t>
            </a:r>
          </a:p>
        </p:txBody>
      </p:sp>
      <p:sp>
        <p:nvSpPr>
          <p:cNvPr id="13315" name="Content Placeholder 2"/>
          <p:cNvSpPr>
            <a:spLocks noGrp="1"/>
          </p:cNvSpPr>
          <p:nvPr>
            <p:ph idx="1"/>
          </p:nvPr>
        </p:nvSpPr>
        <p:spPr/>
        <p:txBody>
          <a:bodyPr/>
          <a:lstStyle/>
          <a:p>
            <a:pPr marL="0" indent="0">
              <a:buNone/>
            </a:pPr>
            <a:r>
              <a:rPr lang="en-US" altLang="en-US" dirty="0"/>
              <a:t>Population characteristics</a:t>
            </a:r>
          </a:p>
          <a:p>
            <a:pPr>
              <a:buFont typeface="Arial" panose="020B0604020202020204" pitchFamily="34" charset="0"/>
              <a:buChar char="•"/>
            </a:pPr>
            <a:r>
              <a:rPr lang="en-US" altLang="en-US" sz="2200" dirty="0"/>
              <a:t>Demographic variables, such that the number and size of families, education, occupation, and religion, are important</a:t>
            </a:r>
          </a:p>
          <a:p>
            <a:pPr marL="0" indent="0">
              <a:buNone/>
            </a:pPr>
            <a:endParaRPr lang="en-US" altLang="en-US" dirty="0"/>
          </a:p>
          <a:p>
            <a:pPr marL="0" indent="0">
              <a:buNone/>
            </a:pPr>
            <a:r>
              <a:rPr lang="en-US" altLang="en-US" dirty="0"/>
              <a:t>Ability to buy</a:t>
            </a:r>
          </a:p>
          <a:p>
            <a:pPr marL="342900" lvl="1" indent="-342900">
              <a:buFont typeface="Arial" panose="020B0604020202020204" pitchFamily="34" charset="0"/>
              <a:buChar char="•"/>
            </a:pPr>
            <a:r>
              <a:rPr lang="en-US" altLang="en-US" sz="2200" dirty="0"/>
              <a:t>Gross national product or per capita national income</a:t>
            </a:r>
          </a:p>
          <a:p>
            <a:pPr marL="342900" lvl="1" indent="-342900">
              <a:buFont typeface="Arial" panose="020B0604020202020204" pitchFamily="34" charset="0"/>
              <a:buChar char="•"/>
            </a:pPr>
            <a:r>
              <a:rPr lang="en-US" altLang="en-US" sz="2200" dirty="0"/>
              <a:t>Distribution of income</a:t>
            </a:r>
          </a:p>
          <a:p>
            <a:pPr marL="342900" lvl="1" indent="-342900">
              <a:buFont typeface="Arial" panose="020B0604020202020204" pitchFamily="34" charset="0"/>
              <a:buChar char="•"/>
            </a:pPr>
            <a:r>
              <a:rPr lang="en-US" altLang="en-US" sz="2200" dirty="0"/>
              <a:t>Rate of growth in buying power</a:t>
            </a:r>
          </a:p>
          <a:p>
            <a:pPr marL="342900" lvl="1" indent="-342900">
              <a:buFont typeface="Arial" panose="020B0604020202020204" pitchFamily="34" charset="0"/>
              <a:buChar char="•"/>
            </a:pPr>
            <a:r>
              <a:rPr lang="en-US" altLang="en-US" sz="2200" dirty="0"/>
              <a:t>Extent of available financing</a:t>
            </a:r>
          </a:p>
        </p:txBody>
      </p:sp>
    </p:spTree>
    <p:extLst>
      <p:ext uri="{BB962C8B-B14F-4D97-AF65-F5344CB8AC3E}">
        <p14:creationId xmlns:p14="http://schemas.microsoft.com/office/powerpoint/2010/main" val="422120475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altLang="en-US" sz="2800" dirty="0"/>
              <a:t>		Organizational Issues to Be Considered in Global Marketing Research, 2</a:t>
            </a:r>
          </a:p>
        </p:txBody>
      </p:sp>
      <p:sp>
        <p:nvSpPr>
          <p:cNvPr id="14339" name="Content Placeholder 2"/>
          <p:cNvSpPr>
            <a:spLocks noGrp="1"/>
          </p:cNvSpPr>
          <p:nvPr>
            <p:ph idx="1"/>
          </p:nvPr>
        </p:nvSpPr>
        <p:spPr/>
        <p:txBody>
          <a:bodyPr/>
          <a:lstStyle/>
          <a:p>
            <a:pPr marL="0" indent="0">
              <a:buNone/>
            </a:pPr>
            <a:r>
              <a:rPr lang="en-US" altLang="en-US" dirty="0"/>
              <a:t>Willingness to buy</a:t>
            </a:r>
          </a:p>
          <a:p>
            <a:pPr marL="342900" lvl="1" indent="-342900">
              <a:buFont typeface="Arial" panose="020B0604020202020204" pitchFamily="34" charset="0"/>
              <a:buChar char="•"/>
            </a:pPr>
            <a:r>
              <a:rPr lang="en-US" altLang="en-US" sz="2200" dirty="0"/>
              <a:t>Related to cultural values and attitudes, tastes, and habits</a:t>
            </a:r>
          </a:p>
          <a:p>
            <a:pPr marL="0" indent="0">
              <a:buNone/>
            </a:pPr>
            <a:endParaRPr lang="en-US" altLang="en-US" dirty="0"/>
          </a:p>
          <a:p>
            <a:pPr marL="0" indent="0">
              <a:buNone/>
            </a:pPr>
            <a:r>
              <a:rPr lang="en-US" altLang="en-US" dirty="0"/>
              <a:t>Differences in research tasks and processes</a:t>
            </a:r>
          </a:p>
          <a:p>
            <a:pPr marL="342900" lvl="1" indent="-342900">
              <a:buFont typeface="Arial" panose="020B0604020202020204" pitchFamily="34" charset="0"/>
              <a:buChar char="•"/>
            </a:pPr>
            <a:r>
              <a:rPr lang="en-US" altLang="en-US" sz="2200" dirty="0"/>
              <a:t>Language</a:t>
            </a:r>
          </a:p>
          <a:p>
            <a:pPr marL="342900" lvl="1" indent="-342900">
              <a:buFont typeface="Arial" panose="020B0604020202020204" pitchFamily="34" charset="0"/>
              <a:buChar char="•"/>
            </a:pPr>
            <a:r>
              <a:rPr lang="en-US" altLang="en-US" sz="2200" dirty="0"/>
              <a:t>Data content </a:t>
            </a:r>
          </a:p>
          <a:p>
            <a:pPr marL="342900" lvl="1" indent="-342900">
              <a:buFont typeface="Arial" panose="020B0604020202020204" pitchFamily="34" charset="0"/>
              <a:buChar char="•"/>
            </a:pPr>
            <a:r>
              <a:rPr lang="en-US" altLang="en-US" sz="2200" dirty="0"/>
              <a:t>Timeliness </a:t>
            </a:r>
          </a:p>
          <a:p>
            <a:pPr marL="342900" lvl="1" indent="-342900">
              <a:buFont typeface="Arial" panose="020B0604020202020204" pitchFamily="34" charset="0"/>
              <a:buChar char="•"/>
            </a:pPr>
            <a:r>
              <a:rPr lang="en-US" altLang="en-US" sz="2200" dirty="0"/>
              <a:t>Availability in the United States</a:t>
            </a:r>
          </a:p>
        </p:txBody>
      </p:sp>
    </p:spTree>
    <p:extLst>
      <p:ext uri="{BB962C8B-B14F-4D97-AF65-F5344CB8AC3E}">
        <p14:creationId xmlns:p14="http://schemas.microsoft.com/office/powerpoint/2010/main" val="137478919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altLang="en-US" dirty="0"/>
              <a:t>Global Product Strategy</a:t>
            </a:r>
          </a:p>
        </p:txBody>
      </p:sp>
      <p:sp>
        <p:nvSpPr>
          <p:cNvPr id="15363" name="Content Placeholder 2"/>
          <p:cNvSpPr>
            <a:spLocks noGrp="1"/>
          </p:cNvSpPr>
          <p:nvPr>
            <p:ph idx="1"/>
          </p:nvPr>
        </p:nvSpPr>
        <p:spPr/>
        <p:txBody>
          <a:bodyPr/>
          <a:lstStyle/>
          <a:p>
            <a:pPr marL="0" indent="0">
              <a:buNone/>
            </a:pPr>
            <a:r>
              <a:rPr lang="en-US" altLang="en-US" dirty="0"/>
              <a:t>Global marketing research helps determine whether there is:</a:t>
            </a:r>
          </a:p>
          <a:p>
            <a:pPr marL="0" indent="0">
              <a:buNone/>
            </a:pPr>
            <a:endParaRPr lang="en-US" altLang="en-US" sz="2200" dirty="0"/>
          </a:p>
          <a:p>
            <a:pPr>
              <a:buFont typeface="Arial" panose="020B0604020202020204" pitchFamily="34" charset="0"/>
              <a:buChar char="•"/>
            </a:pPr>
            <a:r>
              <a:rPr lang="en-US" altLang="en-US" sz="2200" dirty="0"/>
              <a:t>Unsatisfied need for which a new product could be developed to serve a foreign market</a:t>
            </a:r>
          </a:p>
          <a:p>
            <a:pPr>
              <a:buFont typeface="Arial" panose="020B0604020202020204" pitchFamily="34" charset="0"/>
              <a:buChar char="•"/>
            </a:pPr>
            <a:r>
              <a:rPr lang="en-US" altLang="en-US" sz="2200" dirty="0"/>
              <a:t>Unsatisfied need that could be met with an existing domestic product, either as is or adapted to the foreign market</a:t>
            </a:r>
          </a:p>
        </p:txBody>
      </p:sp>
    </p:spTree>
    <p:extLst>
      <p:ext uri="{BB962C8B-B14F-4D97-AF65-F5344CB8AC3E}">
        <p14:creationId xmlns:p14="http://schemas.microsoft.com/office/powerpoint/2010/main" val="697218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dirty="0"/>
              <a:t>Global Distribution Strategy</a:t>
            </a:r>
          </a:p>
        </p:txBody>
      </p:sp>
      <p:sp>
        <p:nvSpPr>
          <p:cNvPr id="16387" name="Content Placeholder 2"/>
          <p:cNvSpPr>
            <a:spLocks noGrp="1"/>
          </p:cNvSpPr>
          <p:nvPr>
            <p:ph idx="1"/>
          </p:nvPr>
        </p:nvSpPr>
        <p:spPr/>
        <p:txBody>
          <a:bodyPr/>
          <a:lstStyle/>
          <a:p>
            <a:r>
              <a:rPr lang="en-US" altLang="en-US" dirty="0"/>
              <a:t>Role of the distribution network is as important in foreign markets as it is at home</a:t>
            </a:r>
          </a:p>
          <a:p>
            <a:r>
              <a:rPr lang="en-US" altLang="en-US" dirty="0"/>
              <a:t>Channel arrangements range from no control to almost complete control of the distribution system by manufacturers</a:t>
            </a:r>
          </a:p>
          <a:p>
            <a:r>
              <a:rPr lang="en-US" altLang="en-US" dirty="0"/>
              <a:t>Influencing both home country and foreign country channels is challenging</a:t>
            </a:r>
          </a:p>
        </p:txBody>
      </p:sp>
    </p:spTree>
    <p:extLst>
      <p:ext uri="{BB962C8B-B14F-4D97-AF65-F5344CB8AC3E}">
        <p14:creationId xmlns:p14="http://schemas.microsoft.com/office/powerpoint/2010/main" val="339606022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altLang="en-US" dirty="0"/>
              <a:t>Global Pricing Strategy</a:t>
            </a:r>
          </a:p>
        </p:txBody>
      </p:sp>
      <p:sp>
        <p:nvSpPr>
          <p:cNvPr id="18435" name="Content Placeholder 2"/>
          <p:cNvSpPr>
            <a:spLocks noGrp="1"/>
          </p:cNvSpPr>
          <p:nvPr>
            <p:ph idx="1"/>
          </p:nvPr>
        </p:nvSpPr>
        <p:spPr/>
        <p:txBody>
          <a:bodyPr/>
          <a:lstStyle/>
          <a:p>
            <a:pPr marL="0" indent="0">
              <a:buNone/>
            </a:pPr>
            <a:r>
              <a:rPr lang="en-US" altLang="en-US" dirty="0"/>
              <a:t>Pricing task is more complicated in foreign markets because of problems associated with tariffs, antidumping laws, taxes, inflation, and currency conversion</a:t>
            </a:r>
          </a:p>
          <a:p>
            <a:pPr marL="0" indent="0">
              <a:buNone/>
            </a:pPr>
            <a:endParaRPr lang="en-US" altLang="en-US" dirty="0"/>
          </a:p>
          <a:p>
            <a:pPr marL="0" indent="0">
              <a:buNone/>
            </a:pPr>
            <a:r>
              <a:rPr lang="en-US" altLang="en-US" dirty="0"/>
              <a:t>Constraints</a:t>
            </a:r>
          </a:p>
          <a:p>
            <a:pPr>
              <a:buFont typeface="Arial" panose="020B0604020202020204" pitchFamily="34" charset="0"/>
              <a:buChar char="•"/>
            </a:pPr>
            <a:r>
              <a:rPr lang="en-US" altLang="en-US" sz="2200" dirty="0"/>
              <a:t>Import duties</a:t>
            </a:r>
          </a:p>
          <a:p>
            <a:pPr>
              <a:buFont typeface="Arial" panose="020B0604020202020204" pitchFamily="34" charset="0"/>
              <a:buChar char="•"/>
            </a:pPr>
            <a:r>
              <a:rPr lang="en-US" altLang="en-US" sz="2200" dirty="0"/>
              <a:t>Rigidity in price structures</a:t>
            </a:r>
          </a:p>
        </p:txBody>
      </p:sp>
    </p:spTree>
    <p:extLst>
      <p:ext uri="{BB962C8B-B14F-4D97-AF65-F5344CB8AC3E}">
        <p14:creationId xmlns:p14="http://schemas.microsoft.com/office/powerpoint/2010/main" val="96984821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altLang="en-US" dirty="0"/>
              <a:t>Global Advertising Strategy</a:t>
            </a:r>
          </a:p>
        </p:txBody>
      </p:sp>
      <p:sp>
        <p:nvSpPr>
          <p:cNvPr id="19459" name="Content Placeholder 2"/>
          <p:cNvSpPr>
            <a:spLocks noGrp="1"/>
          </p:cNvSpPr>
          <p:nvPr>
            <p:ph idx="1"/>
          </p:nvPr>
        </p:nvSpPr>
        <p:spPr/>
        <p:txBody>
          <a:bodyPr/>
          <a:lstStyle/>
          <a:p>
            <a:pPr marL="0" indent="0">
              <a:spcBef>
                <a:spcPts val="376"/>
              </a:spcBef>
              <a:spcAft>
                <a:spcPts val="200"/>
              </a:spcAft>
              <a:buNone/>
            </a:pPr>
            <a:r>
              <a:rPr lang="en-US" altLang="en-US" dirty="0"/>
              <a:t>Issues related to advertising </a:t>
            </a:r>
          </a:p>
          <a:p>
            <a:pPr>
              <a:spcBef>
                <a:spcPts val="376"/>
              </a:spcBef>
              <a:spcAft>
                <a:spcPts val="200"/>
              </a:spcAft>
            </a:pPr>
            <a:r>
              <a:rPr lang="en-US" altLang="en-US" sz="2200" dirty="0"/>
              <a:t>Language barrier</a:t>
            </a:r>
          </a:p>
          <a:p>
            <a:pPr>
              <a:spcBef>
                <a:spcPts val="376"/>
              </a:spcBef>
              <a:spcAft>
                <a:spcPts val="200"/>
              </a:spcAft>
            </a:pPr>
            <a:r>
              <a:rPr lang="en-US" altLang="en-US" sz="2200" dirty="0"/>
              <a:t>Selection of media</a:t>
            </a:r>
          </a:p>
          <a:p>
            <a:pPr lvl="1">
              <a:spcBef>
                <a:spcPts val="376"/>
              </a:spcBef>
              <a:spcAft>
                <a:spcPts val="200"/>
              </a:spcAft>
              <a:buFont typeface="Arial" panose="020B0604020202020204" pitchFamily="34" charset="0"/>
              <a:buChar char="•"/>
            </a:pPr>
            <a:r>
              <a:rPr lang="en-US" altLang="en-US" dirty="0"/>
              <a:t>Limited media availability and their inability to reach out to potential buyers</a:t>
            </a:r>
          </a:p>
          <a:p>
            <a:pPr lvl="1">
              <a:spcBef>
                <a:spcPts val="376"/>
              </a:spcBef>
              <a:spcAft>
                <a:spcPts val="200"/>
              </a:spcAft>
              <a:buFont typeface="Arial" panose="020B0604020202020204" pitchFamily="34" charset="0"/>
              <a:buChar char="•"/>
            </a:pPr>
            <a:r>
              <a:rPr lang="en-US" altLang="en-US" dirty="0"/>
              <a:t>Lack of accurate media information</a:t>
            </a:r>
          </a:p>
          <a:p>
            <a:pPr lvl="1">
              <a:spcBef>
                <a:spcPts val="376"/>
              </a:spcBef>
              <a:spcAft>
                <a:spcPts val="200"/>
              </a:spcAft>
              <a:buFont typeface="Arial" panose="020B0604020202020204" pitchFamily="34" charset="0"/>
              <a:buChar char="•"/>
            </a:pPr>
            <a:r>
              <a:rPr lang="en-US" altLang="en-US" dirty="0"/>
              <a:t>Type of agency to be used to prepare and place the firm’s advertisements</a:t>
            </a:r>
          </a:p>
          <a:p>
            <a:pPr marL="0" indent="0">
              <a:spcBef>
                <a:spcPts val="376"/>
              </a:spcBef>
              <a:spcAft>
                <a:spcPts val="200"/>
              </a:spcAft>
              <a:buNone/>
            </a:pPr>
            <a:endParaRPr lang="en-US" altLang="en-US" sz="1400" dirty="0"/>
          </a:p>
          <a:p>
            <a:pPr marL="0" indent="0">
              <a:spcBef>
                <a:spcPts val="376"/>
              </a:spcBef>
              <a:spcAft>
                <a:spcPts val="200"/>
              </a:spcAft>
              <a:buNone/>
            </a:pPr>
            <a:r>
              <a:rPr lang="en-US" altLang="en-US" dirty="0"/>
              <a:t>Sales promotion</a:t>
            </a:r>
          </a:p>
          <a:p>
            <a:pPr>
              <a:spcBef>
                <a:spcPts val="376"/>
              </a:spcBef>
              <a:spcAft>
                <a:spcPts val="200"/>
              </a:spcAft>
            </a:pPr>
            <a:r>
              <a:rPr lang="en-US" altLang="en-US" sz="2200" dirty="0"/>
              <a:t>Used as a strategy for bypassing restrictions on advertisements placed by some foreign governments</a:t>
            </a:r>
          </a:p>
          <a:p>
            <a:pPr>
              <a:spcBef>
                <a:spcPts val="376"/>
              </a:spcBef>
              <a:spcAft>
                <a:spcPts val="200"/>
              </a:spcAft>
            </a:pPr>
            <a:r>
              <a:rPr lang="en-US" altLang="en-US" sz="2200" dirty="0"/>
              <a:t>Effective means for reaching people in rural locations where media support for advertising is virtually nonexistent</a:t>
            </a:r>
          </a:p>
          <a:p>
            <a:pPr lvl="1">
              <a:spcAft>
                <a:spcPts val="200"/>
              </a:spcAft>
            </a:pPr>
            <a:endParaRPr lang="en-US" altLang="en-US" dirty="0"/>
          </a:p>
        </p:txBody>
      </p:sp>
    </p:spTree>
    <p:extLst>
      <p:ext uri="{BB962C8B-B14F-4D97-AF65-F5344CB8AC3E}">
        <p14:creationId xmlns:p14="http://schemas.microsoft.com/office/powerpoint/2010/main" val="141855837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normAutofit/>
          </a:bodyPr>
          <a:lstStyle/>
          <a:p>
            <a:r>
              <a:rPr lang="en-US" altLang="en-US" sz="2900" dirty="0"/>
              <a:t>Entry and Growth Strategies for Global Marketing</a:t>
            </a:r>
          </a:p>
        </p:txBody>
      </p:sp>
      <p:sp>
        <p:nvSpPr>
          <p:cNvPr id="21507" name="Content Placeholder 2"/>
          <p:cNvSpPr>
            <a:spLocks noGrp="1"/>
          </p:cNvSpPr>
          <p:nvPr>
            <p:ph idx="1"/>
          </p:nvPr>
        </p:nvSpPr>
        <p:spPr/>
        <p:txBody>
          <a:bodyPr/>
          <a:lstStyle/>
          <a:p>
            <a:pPr marL="0" indent="0">
              <a:buNone/>
            </a:pPr>
            <a:r>
              <a:rPr lang="en-US" dirty="0"/>
              <a:t>Strategy depends on analysis of market opportunities, company capabilities, degree of marketing involvement and commitment, and risk tolerance</a:t>
            </a:r>
          </a:p>
          <a:p>
            <a:pPr marL="0" indent="0">
              <a:buNone/>
            </a:pPr>
            <a:endParaRPr lang="en-US" dirty="0"/>
          </a:p>
          <a:p>
            <a:pPr marL="0" indent="0">
              <a:buNone/>
            </a:pPr>
            <a:r>
              <a:rPr lang="en-US" altLang="en-US" dirty="0"/>
              <a:t>Company can decide to:</a:t>
            </a:r>
          </a:p>
          <a:p>
            <a:pPr marL="0" indent="0">
              <a:buNone/>
            </a:pPr>
            <a:endParaRPr lang="en-US" altLang="en-US" sz="2000" dirty="0"/>
          </a:p>
          <a:p>
            <a:r>
              <a:rPr lang="en-US" altLang="en-US" sz="2200" dirty="0"/>
              <a:t>Make minimal investments of funds and resources by limiting its efforts to exporting</a:t>
            </a:r>
          </a:p>
          <a:p>
            <a:r>
              <a:rPr lang="en-US" altLang="en-US" sz="2200" dirty="0"/>
              <a:t>Make large initial investments of resources and management effort to try to establish a long-term share of global markets</a:t>
            </a:r>
          </a:p>
          <a:p>
            <a:r>
              <a:rPr lang="en-US" altLang="en-US" sz="2200" dirty="0"/>
              <a:t>Take an incremental approach</a:t>
            </a:r>
          </a:p>
        </p:txBody>
      </p:sp>
    </p:spTree>
    <p:extLst>
      <p:ext uri="{BB962C8B-B14F-4D97-AF65-F5344CB8AC3E}">
        <p14:creationId xmlns:p14="http://schemas.microsoft.com/office/powerpoint/2010/main" val="278680067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US" altLang="en-US" sz="3000" dirty="0"/>
              <a:t>	Growth Strategies for Global Marketing: Exporting</a:t>
            </a:r>
          </a:p>
        </p:txBody>
      </p:sp>
      <p:sp>
        <p:nvSpPr>
          <p:cNvPr id="3" name="Content Placeholder 2"/>
          <p:cNvSpPr>
            <a:spLocks noGrp="1"/>
          </p:cNvSpPr>
          <p:nvPr>
            <p:ph idx="1"/>
          </p:nvPr>
        </p:nvSpPr>
        <p:spPr>
          <a:xfrm>
            <a:off x="457200" y="990600"/>
            <a:ext cx="8229600" cy="762000"/>
          </a:xfrm>
        </p:spPr>
        <p:txBody>
          <a:bodyPr/>
          <a:lstStyle/>
          <a:p>
            <a:pPr marL="0" indent="0">
              <a:buNone/>
            </a:pPr>
            <a:r>
              <a:rPr lang="en-US" dirty="0"/>
              <a:t>Firm produces the product outside the final destination and then ships it there for sale</a:t>
            </a:r>
          </a:p>
          <a:p>
            <a:endParaRPr lang="en-US" dirty="0"/>
          </a:p>
        </p:txBody>
      </p:sp>
      <p:grpSp>
        <p:nvGrpSpPr>
          <p:cNvPr id="4" name="Group 3" descr="This figure shows the advantages and disadvantages of exporting."/>
          <p:cNvGrpSpPr/>
          <p:nvPr/>
        </p:nvGrpSpPr>
        <p:grpSpPr>
          <a:xfrm>
            <a:off x="720647" y="2057400"/>
            <a:ext cx="7737553" cy="3806937"/>
            <a:chOff x="720647" y="2057400"/>
            <a:chExt cx="7737553" cy="3806937"/>
          </a:xfrm>
        </p:grpSpPr>
        <p:grpSp>
          <p:nvGrpSpPr>
            <p:cNvPr id="5" name="Group 4"/>
            <p:cNvGrpSpPr/>
            <p:nvPr/>
          </p:nvGrpSpPr>
          <p:grpSpPr>
            <a:xfrm>
              <a:off x="720647" y="2057400"/>
              <a:ext cx="3657600" cy="3806937"/>
              <a:chOff x="457241" y="1674391"/>
              <a:chExt cx="3952391" cy="4576016"/>
            </a:xfrm>
          </p:grpSpPr>
          <p:sp>
            <p:nvSpPr>
              <p:cNvPr id="6" name="Freeform 5"/>
              <p:cNvSpPr/>
              <p:nvPr/>
            </p:nvSpPr>
            <p:spPr>
              <a:xfrm>
                <a:off x="457241" y="1674391"/>
                <a:ext cx="3952391" cy="748800"/>
              </a:xfrm>
              <a:custGeom>
                <a:avLst/>
                <a:gdLst>
                  <a:gd name="connsiteX0" fmla="*/ 0 w 3952391"/>
                  <a:gd name="connsiteY0" fmla="*/ 0 h 748800"/>
                  <a:gd name="connsiteX1" fmla="*/ 3952391 w 3952391"/>
                  <a:gd name="connsiteY1" fmla="*/ 0 h 748800"/>
                  <a:gd name="connsiteX2" fmla="*/ 3952391 w 3952391"/>
                  <a:gd name="connsiteY2" fmla="*/ 748800 h 748800"/>
                  <a:gd name="connsiteX3" fmla="*/ 0 w 3952391"/>
                  <a:gd name="connsiteY3" fmla="*/ 748800 h 748800"/>
                  <a:gd name="connsiteX4" fmla="*/ 0 w 3952391"/>
                  <a:gd name="connsiteY4" fmla="*/ 0 h 748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952391" h="748800">
                    <a:moveTo>
                      <a:pt x="0" y="0"/>
                    </a:moveTo>
                    <a:lnTo>
                      <a:pt x="3952391" y="0"/>
                    </a:lnTo>
                    <a:lnTo>
                      <a:pt x="3952391" y="748800"/>
                    </a:lnTo>
                    <a:lnTo>
                      <a:pt x="0" y="748800"/>
                    </a:lnTo>
                    <a:lnTo>
                      <a:pt x="0" y="0"/>
                    </a:lnTo>
                    <a:close/>
                  </a:path>
                </a:pathLst>
              </a:custGeom>
              <a:solidFill>
                <a:srgbClr val="C30C20"/>
              </a:solidFill>
              <a:ln>
                <a:solidFill>
                  <a:srgbClr val="C30C20"/>
                </a:solidFill>
              </a:ln>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84912" tIns="105664" rIns="184912" bIns="105664" numCol="1" spcCol="1270" anchor="ctr" anchorCtr="0">
                <a:noAutofit/>
              </a:bodyPr>
              <a:lstStyle/>
              <a:p>
                <a:pPr lvl="0" algn="ctr" defTabSz="1155700" rtl="0">
                  <a:lnSpc>
                    <a:spcPct val="90000"/>
                  </a:lnSpc>
                  <a:spcBef>
                    <a:spcPct val="0"/>
                  </a:spcBef>
                  <a:spcAft>
                    <a:spcPct val="35000"/>
                  </a:spcAft>
                </a:pPr>
                <a:r>
                  <a:rPr lang="en-US" sz="2400" kern="1200" dirty="0"/>
                  <a:t>Advantages</a:t>
                </a:r>
              </a:p>
            </p:txBody>
          </p:sp>
          <p:sp>
            <p:nvSpPr>
              <p:cNvPr id="7" name="Freeform 6"/>
              <p:cNvSpPr/>
              <p:nvPr/>
            </p:nvSpPr>
            <p:spPr>
              <a:xfrm>
                <a:off x="457241" y="2423191"/>
                <a:ext cx="3952391" cy="3827216"/>
              </a:xfrm>
              <a:custGeom>
                <a:avLst/>
                <a:gdLst>
                  <a:gd name="connsiteX0" fmla="*/ 0 w 3952391"/>
                  <a:gd name="connsiteY0" fmla="*/ 0 h 3827216"/>
                  <a:gd name="connsiteX1" fmla="*/ 3952391 w 3952391"/>
                  <a:gd name="connsiteY1" fmla="*/ 0 h 3827216"/>
                  <a:gd name="connsiteX2" fmla="*/ 3952391 w 3952391"/>
                  <a:gd name="connsiteY2" fmla="*/ 3827216 h 3827216"/>
                  <a:gd name="connsiteX3" fmla="*/ 0 w 3952391"/>
                  <a:gd name="connsiteY3" fmla="*/ 3827216 h 3827216"/>
                  <a:gd name="connsiteX4" fmla="*/ 0 w 3952391"/>
                  <a:gd name="connsiteY4" fmla="*/ 0 h 382721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952391" h="3827216">
                    <a:moveTo>
                      <a:pt x="0" y="0"/>
                    </a:moveTo>
                    <a:lnTo>
                      <a:pt x="3952391" y="0"/>
                    </a:lnTo>
                    <a:lnTo>
                      <a:pt x="3952391" y="3827216"/>
                    </a:lnTo>
                    <a:lnTo>
                      <a:pt x="0" y="3827216"/>
                    </a:lnTo>
                    <a:lnTo>
                      <a:pt x="0" y="0"/>
                    </a:lnTo>
                    <a:close/>
                  </a:path>
                </a:pathLst>
              </a:custGeom>
              <a:noFill/>
              <a:ln>
                <a:solidFill>
                  <a:srgbClr val="C30C20"/>
                </a:solidFill>
              </a:ln>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138684" tIns="138684" rIns="184912" bIns="208026" numCol="1" spcCol="1270" anchor="t" anchorCtr="0">
                <a:noAutofit/>
              </a:bodyPr>
              <a:lstStyle/>
              <a:p>
                <a:pPr marL="228600" lvl="1" indent="-228600" algn="l" defTabSz="1155700" rtl="0">
                  <a:lnSpc>
                    <a:spcPct val="90000"/>
                  </a:lnSpc>
                  <a:spcBef>
                    <a:spcPct val="0"/>
                  </a:spcBef>
                  <a:spcAft>
                    <a:spcPct val="15000"/>
                  </a:spcAft>
                  <a:buChar char="••"/>
                </a:pPr>
                <a:r>
                  <a:rPr lang="en-US" sz="2200" kern="1200" dirty="0"/>
                  <a:t>Avoids the cost of establishing manufacturing operations in the host country</a:t>
                </a:r>
              </a:p>
              <a:p>
                <a:pPr marL="228600" lvl="1" indent="-228600" algn="l" defTabSz="1155700" rtl="0">
                  <a:lnSpc>
                    <a:spcPct val="90000"/>
                  </a:lnSpc>
                  <a:spcBef>
                    <a:spcPct val="0"/>
                  </a:spcBef>
                  <a:spcAft>
                    <a:spcPct val="15000"/>
                  </a:spcAft>
                  <a:buChar char="••"/>
                </a:pPr>
                <a:r>
                  <a:rPr lang="en-US" sz="2200" kern="1200" dirty="0"/>
                  <a:t>It may help a firm achieve experience-curve and location economies</a:t>
                </a:r>
              </a:p>
            </p:txBody>
          </p:sp>
        </p:grpSp>
        <p:grpSp>
          <p:nvGrpSpPr>
            <p:cNvPr id="8" name="Group 7"/>
            <p:cNvGrpSpPr/>
            <p:nvPr/>
          </p:nvGrpSpPr>
          <p:grpSpPr>
            <a:xfrm>
              <a:off x="4573755" y="2057400"/>
              <a:ext cx="3884445" cy="3806937"/>
              <a:chOff x="4962967" y="1674391"/>
              <a:chExt cx="3952391" cy="4576016"/>
            </a:xfrm>
          </p:grpSpPr>
          <p:sp>
            <p:nvSpPr>
              <p:cNvPr id="9" name="Freeform 8"/>
              <p:cNvSpPr/>
              <p:nvPr/>
            </p:nvSpPr>
            <p:spPr>
              <a:xfrm>
                <a:off x="4962967" y="1674391"/>
                <a:ext cx="3952391" cy="748800"/>
              </a:xfrm>
              <a:custGeom>
                <a:avLst/>
                <a:gdLst>
                  <a:gd name="connsiteX0" fmla="*/ 0 w 3952391"/>
                  <a:gd name="connsiteY0" fmla="*/ 0 h 748800"/>
                  <a:gd name="connsiteX1" fmla="*/ 3952391 w 3952391"/>
                  <a:gd name="connsiteY1" fmla="*/ 0 h 748800"/>
                  <a:gd name="connsiteX2" fmla="*/ 3952391 w 3952391"/>
                  <a:gd name="connsiteY2" fmla="*/ 748800 h 748800"/>
                  <a:gd name="connsiteX3" fmla="*/ 0 w 3952391"/>
                  <a:gd name="connsiteY3" fmla="*/ 748800 h 748800"/>
                  <a:gd name="connsiteX4" fmla="*/ 0 w 3952391"/>
                  <a:gd name="connsiteY4" fmla="*/ 0 h 748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952391" h="748800">
                    <a:moveTo>
                      <a:pt x="0" y="0"/>
                    </a:moveTo>
                    <a:lnTo>
                      <a:pt x="3952391" y="0"/>
                    </a:lnTo>
                    <a:lnTo>
                      <a:pt x="3952391" y="748800"/>
                    </a:lnTo>
                    <a:lnTo>
                      <a:pt x="0" y="748800"/>
                    </a:lnTo>
                    <a:lnTo>
                      <a:pt x="0" y="0"/>
                    </a:lnTo>
                    <a:close/>
                  </a:path>
                </a:pathLst>
              </a:custGeom>
              <a:solidFill>
                <a:srgbClr val="C30C20"/>
              </a:solidFill>
              <a:ln>
                <a:solidFill>
                  <a:srgbClr val="C30C20"/>
                </a:solidFill>
              </a:ln>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84912" tIns="105664" rIns="184912" bIns="105664" numCol="1" spcCol="1270" anchor="ctr" anchorCtr="0">
                <a:noAutofit/>
              </a:bodyPr>
              <a:lstStyle/>
              <a:p>
                <a:pPr algn="ctr" defTabSz="1155700">
                  <a:lnSpc>
                    <a:spcPct val="90000"/>
                  </a:lnSpc>
                  <a:spcBef>
                    <a:spcPct val="0"/>
                  </a:spcBef>
                  <a:spcAft>
                    <a:spcPct val="35000"/>
                  </a:spcAft>
                </a:pPr>
                <a:r>
                  <a:rPr lang="en-US" sz="2400" dirty="0"/>
                  <a:t>Disadvantages</a:t>
                </a:r>
              </a:p>
            </p:txBody>
          </p:sp>
          <p:sp>
            <p:nvSpPr>
              <p:cNvPr id="10" name="Freeform 9"/>
              <p:cNvSpPr/>
              <p:nvPr/>
            </p:nvSpPr>
            <p:spPr>
              <a:xfrm>
                <a:off x="4962967" y="2423191"/>
                <a:ext cx="3952391" cy="3827216"/>
              </a:xfrm>
              <a:custGeom>
                <a:avLst/>
                <a:gdLst>
                  <a:gd name="connsiteX0" fmla="*/ 0 w 3952391"/>
                  <a:gd name="connsiteY0" fmla="*/ 0 h 3827216"/>
                  <a:gd name="connsiteX1" fmla="*/ 3952391 w 3952391"/>
                  <a:gd name="connsiteY1" fmla="*/ 0 h 3827216"/>
                  <a:gd name="connsiteX2" fmla="*/ 3952391 w 3952391"/>
                  <a:gd name="connsiteY2" fmla="*/ 3827216 h 3827216"/>
                  <a:gd name="connsiteX3" fmla="*/ 0 w 3952391"/>
                  <a:gd name="connsiteY3" fmla="*/ 3827216 h 3827216"/>
                  <a:gd name="connsiteX4" fmla="*/ 0 w 3952391"/>
                  <a:gd name="connsiteY4" fmla="*/ 0 h 382721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952391" h="3827216">
                    <a:moveTo>
                      <a:pt x="0" y="0"/>
                    </a:moveTo>
                    <a:lnTo>
                      <a:pt x="3952391" y="0"/>
                    </a:lnTo>
                    <a:lnTo>
                      <a:pt x="3952391" y="3827216"/>
                    </a:lnTo>
                    <a:lnTo>
                      <a:pt x="0" y="3827216"/>
                    </a:lnTo>
                    <a:lnTo>
                      <a:pt x="0" y="0"/>
                    </a:lnTo>
                    <a:close/>
                  </a:path>
                </a:pathLst>
              </a:custGeom>
              <a:noFill/>
              <a:ln>
                <a:solidFill>
                  <a:srgbClr val="C30C20">
                    <a:alpha val="90000"/>
                  </a:srgbClr>
                </a:solidFill>
              </a:ln>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138684" tIns="138684" rIns="184912" bIns="208026" numCol="1" spcCol="1270" anchor="t" anchorCtr="0">
                <a:noAutofit/>
              </a:bodyPr>
              <a:lstStyle/>
              <a:p>
                <a:pPr marL="228600" lvl="1" indent="-228600" defTabSz="1155700">
                  <a:lnSpc>
                    <a:spcPct val="90000"/>
                  </a:lnSpc>
                  <a:spcBef>
                    <a:spcPct val="0"/>
                  </a:spcBef>
                  <a:spcAft>
                    <a:spcPct val="15000"/>
                  </a:spcAft>
                  <a:buChar char="••"/>
                </a:pPr>
                <a:r>
                  <a:rPr lang="en-US" sz="2200" dirty="0"/>
                  <a:t>Higher cost associated with the process</a:t>
                </a:r>
              </a:p>
              <a:p>
                <a:pPr marL="228600" lvl="1" indent="-228600" defTabSz="1155700">
                  <a:lnSpc>
                    <a:spcPct val="90000"/>
                  </a:lnSpc>
                  <a:spcBef>
                    <a:spcPct val="0"/>
                  </a:spcBef>
                  <a:spcAft>
                    <a:spcPct val="15000"/>
                  </a:spcAft>
                  <a:buChar char="••"/>
                </a:pPr>
                <a:r>
                  <a:rPr lang="en-US" sz="2200" dirty="0"/>
                  <a:t>Necessity of the exporting firm to pay import duties or face trade barriers</a:t>
                </a:r>
              </a:p>
              <a:p>
                <a:pPr marL="228600" lvl="1" indent="-228600" defTabSz="1155700">
                  <a:lnSpc>
                    <a:spcPct val="90000"/>
                  </a:lnSpc>
                  <a:spcBef>
                    <a:spcPct val="0"/>
                  </a:spcBef>
                  <a:spcAft>
                    <a:spcPct val="15000"/>
                  </a:spcAft>
                  <a:buChar char="••"/>
                </a:pPr>
                <a:r>
                  <a:rPr lang="en-US" sz="2200" dirty="0"/>
                  <a:t>Delegation of marketing responsibility for the product to foreign agents</a:t>
                </a:r>
              </a:p>
            </p:txBody>
          </p:sp>
        </p:grpSp>
      </p:grpSp>
      <p:sp>
        <p:nvSpPr>
          <p:cNvPr id="12" name="Text Placeholder 5"/>
          <p:cNvSpPr txBox="1">
            <a:spLocks/>
          </p:cNvSpPr>
          <p:nvPr/>
        </p:nvSpPr>
        <p:spPr>
          <a:xfrm>
            <a:off x="2667000" y="5943600"/>
            <a:ext cx="3810000" cy="304800"/>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sz="1000" dirty="0">
                <a:hlinkClick r:id="rId2" action="ppaction://hlinksldjump"/>
              </a:rPr>
              <a:t>Jump to Growth Strategies for Global Marketing: </a:t>
            </a:r>
            <a:r>
              <a:rPr lang="en-US" altLang="en-US" sz="1000" dirty="0">
                <a:hlinkClick r:id="rId2" action="ppaction://hlinksldjump"/>
              </a:rPr>
              <a:t>Exporting, Appendix</a:t>
            </a:r>
            <a:endParaRPr lang="en-US" sz="1000" dirty="0">
              <a:hlinkClick r:id="rId3" action="ppaction://hlinksldjump"/>
            </a:endParaRPr>
          </a:p>
        </p:txBody>
      </p:sp>
    </p:spTree>
    <p:extLst>
      <p:ext uri="{BB962C8B-B14F-4D97-AF65-F5344CB8AC3E}">
        <p14:creationId xmlns:p14="http://schemas.microsoft.com/office/powerpoint/2010/main" val="133478352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Chapter Outline</a:t>
            </a:r>
            <a:endParaRPr lang="en-US" dirty="0">
              <a:solidFill>
                <a:srgbClr val="C30C20"/>
              </a:solidFill>
            </a:endParaRPr>
          </a:p>
        </p:txBody>
      </p:sp>
      <p:sp>
        <p:nvSpPr>
          <p:cNvPr id="3" name="Content Placeholder 2"/>
          <p:cNvSpPr>
            <a:spLocks noGrp="1"/>
          </p:cNvSpPr>
          <p:nvPr>
            <p:ph idx="1"/>
          </p:nvPr>
        </p:nvSpPr>
        <p:spPr/>
        <p:txBody>
          <a:bodyPr/>
          <a:lstStyle/>
          <a:p>
            <a:r>
              <a:rPr lang="en-IN" dirty="0"/>
              <a:t>The competitive advantage of nations </a:t>
            </a:r>
          </a:p>
          <a:p>
            <a:r>
              <a:rPr lang="en-US" dirty="0"/>
              <a:t>Organizing for global marketing </a:t>
            </a:r>
          </a:p>
          <a:p>
            <a:r>
              <a:rPr lang="en-US" dirty="0"/>
              <a:t>Programming for global marketing </a:t>
            </a:r>
          </a:p>
          <a:p>
            <a:r>
              <a:rPr lang="en-IN" dirty="0"/>
              <a:t>Entry and growth strategies for global marketing </a:t>
            </a:r>
            <a:endParaRPr lang="en-US" dirty="0"/>
          </a:p>
        </p:txBody>
      </p:sp>
    </p:spTree>
    <p:extLst>
      <p:ext uri="{BB962C8B-B14F-4D97-AF65-F5344CB8AC3E}">
        <p14:creationId xmlns:p14="http://schemas.microsoft.com/office/powerpoint/2010/main" val="19581221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r>
              <a:rPr lang="en-US" altLang="en-US" sz="3000" dirty="0"/>
              <a:t> Growth Strategies for Global Marketing: Licensing</a:t>
            </a:r>
          </a:p>
        </p:txBody>
      </p:sp>
      <p:sp>
        <p:nvSpPr>
          <p:cNvPr id="3" name="Content Placeholder 2"/>
          <p:cNvSpPr>
            <a:spLocks noGrp="1"/>
          </p:cNvSpPr>
          <p:nvPr>
            <p:ph idx="1"/>
          </p:nvPr>
        </p:nvSpPr>
        <p:spPr>
          <a:xfrm>
            <a:off x="457200" y="990600"/>
            <a:ext cx="8229600" cy="823020"/>
          </a:xfrm>
        </p:spPr>
        <p:txBody>
          <a:bodyPr/>
          <a:lstStyle/>
          <a:p>
            <a:pPr marL="0" indent="0">
              <a:buNone/>
            </a:pPr>
            <a:r>
              <a:rPr lang="en-US" dirty="0"/>
              <a:t>Organization’s granting of patent rights, trademark rights, and the right to use technological processes to foreign markets</a:t>
            </a:r>
          </a:p>
          <a:p>
            <a:pPr marL="0" indent="0">
              <a:buNone/>
            </a:pPr>
            <a:endParaRPr lang="en-US" dirty="0"/>
          </a:p>
        </p:txBody>
      </p:sp>
      <p:grpSp>
        <p:nvGrpSpPr>
          <p:cNvPr id="4" name="Group 3" descr="This figure shows the advantages and disadvantages of licensing."/>
          <p:cNvGrpSpPr/>
          <p:nvPr/>
        </p:nvGrpSpPr>
        <p:grpSpPr>
          <a:xfrm>
            <a:off x="745442" y="2060916"/>
            <a:ext cx="7653116" cy="3657601"/>
            <a:chOff x="805084" y="1904999"/>
            <a:chExt cx="7576916" cy="4025347"/>
          </a:xfrm>
        </p:grpSpPr>
        <p:grpSp>
          <p:nvGrpSpPr>
            <p:cNvPr id="5" name="Group 4"/>
            <p:cNvGrpSpPr/>
            <p:nvPr/>
          </p:nvGrpSpPr>
          <p:grpSpPr>
            <a:xfrm>
              <a:off x="805084" y="1905000"/>
              <a:ext cx="3733800" cy="4025346"/>
              <a:chOff x="457241" y="1831897"/>
              <a:chExt cx="3952391" cy="4261005"/>
            </a:xfrm>
          </p:grpSpPr>
          <p:sp>
            <p:nvSpPr>
              <p:cNvPr id="6" name="Freeform 5"/>
              <p:cNvSpPr/>
              <p:nvPr/>
            </p:nvSpPr>
            <p:spPr>
              <a:xfrm>
                <a:off x="457241" y="1831897"/>
                <a:ext cx="3952391" cy="777600"/>
              </a:xfrm>
              <a:custGeom>
                <a:avLst/>
                <a:gdLst>
                  <a:gd name="connsiteX0" fmla="*/ 0 w 3952391"/>
                  <a:gd name="connsiteY0" fmla="*/ 0 h 777600"/>
                  <a:gd name="connsiteX1" fmla="*/ 3952391 w 3952391"/>
                  <a:gd name="connsiteY1" fmla="*/ 0 h 777600"/>
                  <a:gd name="connsiteX2" fmla="*/ 3952391 w 3952391"/>
                  <a:gd name="connsiteY2" fmla="*/ 777600 h 777600"/>
                  <a:gd name="connsiteX3" fmla="*/ 0 w 3952391"/>
                  <a:gd name="connsiteY3" fmla="*/ 777600 h 777600"/>
                  <a:gd name="connsiteX4" fmla="*/ 0 w 3952391"/>
                  <a:gd name="connsiteY4" fmla="*/ 0 h 7776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952391" h="777600">
                    <a:moveTo>
                      <a:pt x="0" y="0"/>
                    </a:moveTo>
                    <a:lnTo>
                      <a:pt x="3952391" y="0"/>
                    </a:lnTo>
                    <a:lnTo>
                      <a:pt x="3952391" y="777600"/>
                    </a:lnTo>
                    <a:lnTo>
                      <a:pt x="0" y="777600"/>
                    </a:lnTo>
                    <a:lnTo>
                      <a:pt x="0" y="0"/>
                    </a:lnTo>
                    <a:close/>
                  </a:path>
                </a:pathLst>
              </a:custGeom>
              <a:solidFill>
                <a:srgbClr val="C30C20"/>
              </a:solidFill>
              <a:ln>
                <a:solidFill>
                  <a:srgbClr val="C30C20"/>
                </a:solidFill>
              </a:ln>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92024" tIns="109728" rIns="192024" bIns="109728" numCol="1" spcCol="1270" anchor="ctr" anchorCtr="0">
                <a:noAutofit/>
              </a:bodyPr>
              <a:lstStyle/>
              <a:p>
                <a:pPr lvl="0" algn="ctr" defTabSz="1200150" rtl="0">
                  <a:lnSpc>
                    <a:spcPct val="90000"/>
                  </a:lnSpc>
                  <a:spcBef>
                    <a:spcPct val="0"/>
                  </a:spcBef>
                  <a:spcAft>
                    <a:spcPct val="35000"/>
                  </a:spcAft>
                </a:pPr>
                <a:r>
                  <a:rPr lang="en-US" sz="2400" kern="1200" dirty="0"/>
                  <a:t>Advantages</a:t>
                </a:r>
              </a:p>
            </p:txBody>
          </p:sp>
          <p:sp>
            <p:nvSpPr>
              <p:cNvPr id="7" name="Freeform 6"/>
              <p:cNvSpPr/>
              <p:nvPr/>
            </p:nvSpPr>
            <p:spPr>
              <a:xfrm>
                <a:off x="457241" y="2609497"/>
                <a:ext cx="3952391" cy="3483405"/>
              </a:xfrm>
              <a:custGeom>
                <a:avLst/>
                <a:gdLst>
                  <a:gd name="connsiteX0" fmla="*/ 0 w 3952391"/>
                  <a:gd name="connsiteY0" fmla="*/ 0 h 3483405"/>
                  <a:gd name="connsiteX1" fmla="*/ 3952391 w 3952391"/>
                  <a:gd name="connsiteY1" fmla="*/ 0 h 3483405"/>
                  <a:gd name="connsiteX2" fmla="*/ 3952391 w 3952391"/>
                  <a:gd name="connsiteY2" fmla="*/ 3483405 h 3483405"/>
                  <a:gd name="connsiteX3" fmla="*/ 0 w 3952391"/>
                  <a:gd name="connsiteY3" fmla="*/ 3483405 h 3483405"/>
                  <a:gd name="connsiteX4" fmla="*/ 0 w 3952391"/>
                  <a:gd name="connsiteY4" fmla="*/ 0 h 348340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952391" h="3483405">
                    <a:moveTo>
                      <a:pt x="0" y="0"/>
                    </a:moveTo>
                    <a:lnTo>
                      <a:pt x="3952391" y="0"/>
                    </a:lnTo>
                    <a:lnTo>
                      <a:pt x="3952391" y="3483405"/>
                    </a:lnTo>
                    <a:lnTo>
                      <a:pt x="0" y="3483405"/>
                    </a:lnTo>
                    <a:lnTo>
                      <a:pt x="0" y="0"/>
                    </a:lnTo>
                    <a:close/>
                  </a:path>
                </a:pathLst>
              </a:custGeom>
              <a:noFill/>
              <a:ln>
                <a:solidFill>
                  <a:srgbClr val="C30C20"/>
                </a:solidFill>
              </a:ln>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144018" tIns="144018" rIns="192024" bIns="216027" numCol="1" spcCol="1270" anchor="t" anchorCtr="0">
                <a:noAutofit/>
              </a:bodyPr>
              <a:lstStyle/>
              <a:p>
                <a:pPr marL="228600" lvl="1" indent="-228600" algn="l" defTabSz="1200150" rtl="0">
                  <a:lnSpc>
                    <a:spcPct val="90000"/>
                  </a:lnSpc>
                  <a:spcBef>
                    <a:spcPct val="0"/>
                  </a:spcBef>
                  <a:spcAft>
                    <a:spcPct val="15000"/>
                  </a:spcAft>
                  <a:buChar char="••"/>
                </a:pPr>
                <a:r>
                  <a:rPr lang="en-US" sz="2200" kern="1200" dirty="0"/>
                  <a:t>Firm does not have to bear the development costs and risks associated with opening up a foreign market</a:t>
                </a:r>
              </a:p>
              <a:p>
                <a:pPr marL="228600" lvl="1" indent="-228600" algn="l" defTabSz="1200150" rtl="0">
                  <a:lnSpc>
                    <a:spcPct val="90000"/>
                  </a:lnSpc>
                  <a:spcBef>
                    <a:spcPct val="0"/>
                  </a:spcBef>
                  <a:spcAft>
                    <a:spcPct val="15000"/>
                  </a:spcAft>
                  <a:buChar char="••"/>
                </a:pPr>
                <a:r>
                  <a:rPr lang="en-US" sz="2200" kern="1200" dirty="0"/>
                  <a:t>Attractive option in unfamiliar or politically volatile markets</a:t>
                </a:r>
              </a:p>
            </p:txBody>
          </p:sp>
        </p:grpSp>
        <p:grpSp>
          <p:nvGrpSpPr>
            <p:cNvPr id="8" name="Group 7"/>
            <p:cNvGrpSpPr/>
            <p:nvPr/>
          </p:nvGrpSpPr>
          <p:grpSpPr>
            <a:xfrm>
              <a:off x="4648199" y="1904999"/>
              <a:ext cx="3733801" cy="4025347"/>
              <a:chOff x="4962967" y="1831897"/>
              <a:chExt cx="3952391" cy="4261005"/>
            </a:xfrm>
          </p:grpSpPr>
          <p:sp>
            <p:nvSpPr>
              <p:cNvPr id="9" name="Freeform 8"/>
              <p:cNvSpPr/>
              <p:nvPr/>
            </p:nvSpPr>
            <p:spPr>
              <a:xfrm>
                <a:off x="4962967" y="1831897"/>
                <a:ext cx="3952391" cy="777600"/>
              </a:xfrm>
              <a:custGeom>
                <a:avLst/>
                <a:gdLst>
                  <a:gd name="connsiteX0" fmla="*/ 0 w 3952391"/>
                  <a:gd name="connsiteY0" fmla="*/ 0 h 777600"/>
                  <a:gd name="connsiteX1" fmla="*/ 3952391 w 3952391"/>
                  <a:gd name="connsiteY1" fmla="*/ 0 h 777600"/>
                  <a:gd name="connsiteX2" fmla="*/ 3952391 w 3952391"/>
                  <a:gd name="connsiteY2" fmla="*/ 777600 h 777600"/>
                  <a:gd name="connsiteX3" fmla="*/ 0 w 3952391"/>
                  <a:gd name="connsiteY3" fmla="*/ 777600 h 777600"/>
                  <a:gd name="connsiteX4" fmla="*/ 0 w 3952391"/>
                  <a:gd name="connsiteY4" fmla="*/ 0 h 7776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952391" h="777600">
                    <a:moveTo>
                      <a:pt x="0" y="0"/>
                    </a:moveTo>
                    <a:lnTo>
                      <a:pt x="3952391" y="0"/>
                    </a:lnTo>
                    <a:lnTo>
                      <a:pt x="3952391" y="777600"/>
                    </a:lnTo>
                    <a:lnTo>
                      <a:pt x="0" y="777600"/>
                    </a:lnTo>
                    <a:lnTo>
                      <a:pt x="0" y="0"/>
                    </a:lnTo>
                    <a:close/>
                  </a:path>
                </a:pathLst>
              </a:custGeom>
              <a:solidFill>
                <a:srgbClr val="C30C20"/>
              </a:solidFill>
              <a:ln>
                <a:solidFill>
                  <a:srgbClr val="C30C20"/>
                </a:solidFill>
              </a:ln>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92024" tIns="109728" rIns="192024" bIns="109728" numCol="1" spcCol="1270" anchor="ctr" anchorCtr="0">
                <a:noAutofit/>
              </a:bodyPr>
              <a:lstStyle/>
              <a:p>
                <a:pPr algn="ctr" defTabSz="1200150">
                  <a:lnSpc>
                    <a:spcPct val="90000"/>
                  </a:lnSpc>
                  <a:spcBef>
                    <a:spcPct val="0"/>
                  </a:spcBef>
                  <a:spcAft>
                    <a:spcPct val="35000"/>
                  </a:spcAft>
                </a:pPr>
                <a:r>
                  <a:rPr lang="en-US" sz="2400" dirty="0"/>
                  <a:t>Disadvantages</a:t>
                </a:r>
              </a:p>
            </p:txBody>
          </p:sp>
          <p:sp>
            <p:nvSpPr>
              <p:cNvPr id="10" name="Freeform 9"/>
              <p:cNvSpPr/>
              <p:nvPr/>
            </p:nvSpPr>
            <p:spPr>
              <a:xfrm>
                <a:off x="4962967" y="2609497"/>
                <a:ext cx="3952391" cy="3483405"/>
              </a:xfrm>
              <a:custGeom>
                <a:avLst/>
                <a:gdLst>
                  <a:gd name="connsiteX0" fmla="*/ 0 w 3952391"/>
                  <a:gd name="connsiteY0" fmla="*/ 0 h 3483405"/>
                  <a:gd name="connsiteX1" fmla="*/ 3952391 w 3952391"/>
                  <a:gd name="connsiteY1" fmla="*/ 0 h 3483405"/>
                  <a:gd name="connsiteX2" fmla="*/ 3952391 w 3952391"/>
                  <a:gd name="connsiteY2" fmla="*/ 3483405 h 3483405"/>
                  <a:gd name="connsiteX3" fmla="*/ 0 w 3952391"/>
                  <a:gd name="connsiteY3" fmla="*/ 3483405 h 3483405"/>
                  <a:gd name="connsiteX4" fmla="*/ 0 w 3952391"/>
                  <a:gd name="connsiteY4" fmla="*/ 0 h 348340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952391" h="3483405">
                    <a:moveTo>
                      <a:pt x="0" y="0"/>
                    </a:moveTo>
                    <a:lnTo>
                      <a:pt x="3952391" y="0"/>
                    </a:lnTo>
                    <a:lnTo>
                      <a:pt x="3952391" y="3483405"/>
                    </a:lnTo>
                    <a:lnTo>
                      <a:pt x="0" y="3483405"/>
                    </a:lnTo>
                    <a:lnTo>
                      <a:pt x="0" y="0"/>
                    </a:lnTo>
                    <a:close/>
                  </a:path>
                </a:pathLst>
              </a:custGeom>
              <a:noFill/>
              <a:ln>
                <a:solidFill>
                  <a:srgbClr val="C30C20">
                    <a:alpha val="90000"/>
                  </a:srgbClr>
                </a:solidFill>
              </a:ln>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144018" tIns="144018" rIns="192024" bIns="216027" numCol="1" spcCol="1270" anchor="t" anchorCtr="0">
                <a:noAutofit/>
              </a:bodyPr>
              <a:lstStyle/>
              <a:p>
                <a:pPr marL="228600" lvl="1" indent="-228600" defTabSz="1200150">
                  <a:lnSpc>
                    <a:spcPct val="90000"/>
                  </a:lnSpc>
                  <a:spcBef>
                    <a:spcPct val="0"/>
                  </a:spcBef>
                  <a:spcAft>
                    <a:spcPct val="15000"/>
                  </a:spcAft>
                  <a:buChar char="••"/>
                </a:pPr>
                <a:r>
                  <a:rPr lang="en-US" sz="2200" dirty="0"/>
                  <a:t>Firm does not have tight control over manufacturing, marketing, and strategy</a:t>
                </a:r>
              </a:p>
              <a:p>
                <a:pPr marL="228600" lvl="1" indent="-228600" defTabSz="1200150">
                  <a:lnSpc>
                    <a:spcPct val="90000"/>
                  </a:lnSpc>
                  <a:spcBef>
                    <a:spcPct val="0"/>
                  </a:spcBef>
                  <a:spcAft>
                    <a:spcPct val="15000"/>
                  </a:spcAft>
                  <a:buChar char="••"/>
                </a:pPr>
                <a:r>
                  <a:rPr lang="en-US" sz="2200" dirty="0"/>
                  <a:t>There is the risk that foreign companies may capitalize on the licensed technology</a:t>
                </a:r>
              </a:p>
            </p:txBody>
          </p:sp>
        </p:grpSp>
      </p:grpSp>
      <p:sp>
        <p:nvSpPr>
          <p:cNvPr id="12" name="Text Placeholder 5"/>
          <p:cNvSpPr txBox="1">
            <a:spLocks/>
          </p:cNvSpPr>
          <p:nvPr/>
        </p:nvSpPr>
        <p:spPr>
          <a:xfrm>
            <a:off x="2686325" y="5867400"/>
            <a:ext cx="3771350" cy="277837"/>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sz="1000" dirty="0">
                <a:hlinkClick r:id="rId2" action="ppaction://hlinksldjump"/>
              </a:rPr>
              <a:t>Jump to Growth Strategies for Global Marketing: </a:t>
            </a:r>
            <a:r>
              <a:rPr lang="en-US" altLang="en-US" sz="1000" dirty="0">
                <a:hlinkClick r:id="rId2" action="ppaction://hlinksldjump"/>
              </a:rPr>
              <a:t>Licensing, Appendix</a:t>
            </a:r>
            <a:endParaRPr lang="en-US" sz="1000" dirty="0">
              <a:hlinkClick r:id="rId3" action="ppaction://hlinksldjump"/>
            </a:endParaRPr>
          </a:p>
        </p:txBody>
      </p:sp>
    </p:spTree>
    <p:extLst>
      <p:ext uri="{BB962C8B-B14F-4D97-AF65-F5344CB8AC3E}">
        <p14:creationId xmlns:p14="http://schemas.microsoft.com/office/powerpoint/2010/main" val="117269120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US" altLang="en-US" sz="3000" dirty="0"/>
              <a:t>	</a:t>
            </a:r>
            <a:r>
              <a:rPr lang="en-US" altLang="en-US" sz="2800" dirty="0"/>
              <a:t>Growth Strategies for Global Marketing: Franchising and Joint Ventures</a:t>
            </a:r>
            <a:endParaRPr lang="en-US" altLang="en-US" sz="3000" dirty="0"/>
          </a:p>
        </p:txBody>
      </p:sp>
      <p:sp>
        <p:nvSpPr>
          <p:cNvPr id="24579" name="Content Placeholder 2"/>
          <p:cNvSpPr>
            <a:spLocks noGrp="1"/>
          </p:cNvSpPr>
          <p:nvPr>
            <p:ph idx="1"/>
          </p:nvPr>
        </p:nvSpPr>
        <p:spPr/>
        <p:txBody>
          <a:bodyPr/>
          <a:lstStyle/>
          <a:p>
            <a:pPr marL="0" indent="0">
              <a:buNone/>
            </a:pPr>
            <a:r>
              <a:rPr lang="en-US" altLang="en-US" b="1" dirty="0"/>
              <a:t>Franchising</a:t>
            </a:r>
            <a:r>
              <a:rPr lang="en-US" altLang="en-US" dirty="0"/>
              <a:t>: Franchisor sells limited rights to use its brand name in return for a lump sum and share of the franchisee’s future profits</a:t>
            </a:r>
          </a:p>
          <a:p>
            <a:r>
              <a:rPr lang="en-US" altLang="en-US" sz="2200" dirty="0"/>
              <a:t>Employed by service firms, as opposed to manufacturing firms</a:t>
            </a:r>
          </a:p>
          <a:p>
            <a:r>
              <a:rPr lang="en-US" altLang="en-US" sz="2200" dirty="0"/>
              <a:t>Offers an effective mix of centralized and decentralized decision making</a:t>
            </a:r>
          </a:p>
          <a:p>
            <a:pPr marL="0" indent="0">
              <a:buNone/>
            </a:pPr>
            <a:endParaRPr lang="en-US" altLang="en-US" sz="2200" dirty="0"/>
          </a:p>
          <a:p>
            <a:pPr marL="0" indent="0">
              <a:buNone/>
            </a:pPr>
            <a:r>
              <a:rPr lang="en-US" altLang="en-US" b="1" dirty="0"/>
              <a:t>Joint ventures</a:t>
            </a:r>
            <a:r>
              <a:rPr lang="en-US" altLang="en-US" dirty="0"/>
              <a:t>: Sharing management with one or more collaborating foreign firms</a:t>
            </a:r>
          </a:p>
        </p:txBody>
      </p:sp>
    </p:spTree>
    <p:extLst>
      <p:ext uri="{BB962C8B-B14F-4D97-AF65-F5344CB8AC3E}">
        <p14:creationId xmlns:p14="http://schemas.microsoft.com/office/powerpoint/2010/main" val="255250442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sz="3200" dirty="0"/>
              <a:t>	Advantages and </a:t>
            </a:r>
            <a:r>
              <a:rPr lang="en-US" sz="3200" dirty="0"/>
              <a:t>Disadvantages of </a:t>
            </a:r>
            <a:r>
              <a:rPr lang="en-US" altLang="en-US" sz="3200" dirty="0"/>
              <a:t>Joint ventures</a:t>
            </a:r>
          </a:p>
        </p:txBody>
      </p:sp>
      <p:grpSp>
        <p:nvGrpSpPr>
          <p:cNvPr id="3" name="Group 2" descr="This figure shows the advantages and disadvantages of joint ventures. "/>
          <p:cNvGrpSpPr/>
          <p:nvPr/>
        </p:nvGrpSpPr>
        <p:grpSpPr>
          <a:xfrm>
            <a:off x="457200" y="990600"/>
            <a:ext cx="8458200" cy="4955951"/>
            <a:chOff x="457200" y="990600"/>
            <a:chExt cx="8458200" cy="4955951"/>
          </a:xfrm>
        </p:grpSpPr>
        <p:grpSp>
          <p:nvGrpSpPr>
            <p:cNvPr id="12" name="Group 11"/>
            <p:cNvGrpSpPr/>
            <p:nvPr/>
          </p:nvGrpSpPr>
          <p:grpSpPr>
            <a:xfrm>
              <a:off x="457200" y="990600"/>
              <a:ext cx="8458200" cy="3073775"/>
              <a:chOff x="457200" y="1408224"/>
              <a:chExt cx="8458200" cy="3073775"/>
            </a:xfrm>
          </p:grpSpPr>
          <p:sp>
            <p:nvSpPr>
              <p:cNvPr id="8" name="Freeform 7"/>
              <p:cNvSpPr/>
              <p:nvPr/>
            </p:nvSpPr>
            <p:spPr>
              <a:xfrm>
                <a:off x="457200" y="1760399"/>
                <a:ext cx="8458200" cy="2721600"/>
              </a:xfrm>
              <a:custGeom>
                <a:avLst/>
                <a:gdLst>
                  <a:gd name="connsiteX0" fmla="*/ 0 w 8458200"/>
                  <a:gd name="connsiteY0" fmla="*/ 0 h 2721600"/>
                  <a:gd name="connsiteX1" fmla="*/ 8458200 w 8458200"/>
                  <a:gd name="connsiteY1" fmla="*/ 0 h 2721600"/>
                  <a:gd name="connsiteX2" fmla="*/ 8458200 w 8458200"/>
                  <a:gd name="connsiteY2" fmla="*/ 2721600 h 2721600"/>
                  <a:gd name="connsiteX3" fmla="*/ 0 w 8458200"/>
                  <a:gd name="connsiteY3" fmla="*/ 2721600 h 2721600"/>
                  <a:gd name="connsiteX4" fmla="*/ 0 w 8458200"/>
                  <a:gd name="connsiteY4" fmla="*/ 0 h 27216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58200" h="2721600">
                    <a:moveTo>
                      <a:pt x="0" y="0"/>
                    </a:moveTo>
                    <a:lnTo>
                      <a:pt x="8458200" y="0"/>
                    </a:lnTo>
                    <a:lnTo>
                      <a:pt x="8458200" y="2721600"/>
                    </a:lnTo>
                    <a:lnTo>
                      <a:pt x="0" y="2721600"/>
                    </a:lnTo>
                    <a:lnTo>
                      <a:pt x="0" y="0"/>
                    </a:lnTo>
                    <a:close/>
                  </a:path>
                </a:pathLst>
              </a:custGeom>
              <a:ln>
                <a:solidFill>
                  <a:srgbClr val="C30C20"/>
                </a:solidFill>
              </a:ln>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656450" tIns="166624" rIns="656450" bIns="142240" numCol="1" spcCol="1270" anchor="t" anchorCtr="0">
                <a:noAutofit/>
              </a:bodyPr>
              <a:lstStyle/>
              <a:p>
                <a:pPr marL="228600" lvl="1" indent="-228600" algn="l" defTabSz="889000" rtl="0">
                  <a:lnSpc>
                    <a:spcPct val="90000"/>
                  </a:lnSpc>
                  <a:spcBef>
                    <a:spcPct val="0"/>
                  </a:spcBef>
                  <a:spcAft>
                    <a:spcPct val="15000"/>
                  </a:spcAft>
                  <a:buChar char="••"/>
                </a:pPr>
                <a:r>
                  <a:rPr lang="en-US" sz="2000" kern="1200" dirty="0"/>
                  <a:t>Firm may be able to benefit from a partner’s knowledge of the host country</a:t>
                </a:r>
              </a:p>
              <a:p>
                <a:pPr marL="228600" lvl="1" indent="-228600" algn="l" defTabSz="889000" rtl="0">
                  <a:lnSpc>
                    <a:spcPct val="90000"/>
                  </a:lnSpc>
                  <a:spcBef>
                    <a:spcPct val="0"/>
                  </a:spcBef>
                  <a:spcAft>
                    <a:spcPct val="15000"/>
                  </a:spcAft>
                  <a:buChar char="••"/>
                </a:pPr>
                <a:r>
                  <a:rPr lang="en-US" sz="2000" kern="1200" dirty="0"/>
                  <a:t>Firm gains by sharing costs and risks of operating in a foreign market</a:t>
                </a:r>
              </a:p>
              <a:p>
                <a:pPr marL="228600" lvl="1" indent="-228600" algn="l" defTabSz="889000" rtl="0">
                  <a:lnSpc>
                    <a:spcPct val="90000"/>
                  </a:lnSpc>
                  <a:spcBef>
                    <a:spcPct val="0"/>
                  </a:spcBef>
                  <a:spcAft>
                    <a:spcPct val="15000"/>
                  </a:spcAft>
                  <a:buChar char="••"/>
                </a:pPr>
                <a:r>
                  <a:rPr lang="en-US" sz="2000" kern="1200" dirty="0"/>
                  <a:t>Sole option when political considerations make joint ventures the only feasible entry mode</a:t>
                </a:r>
              </a:p>
              <a:p>
                <a:pPr marL="228600" lvl="1" indent="-228600" algn="l" defTabSz="889000" rtl="0">
                  <a:lnSpc>
                    <a:spcPct val="90000"/>
                  </a:lnSpc>
                  <a:spcBef>
                    <a:spcPct val="0"/>
                  </a:spcBef>
                  <a:spcAft>
                    <a:spcPct val="15000"/>
                  </a:spcAft>
                  <a:buChar char="••"/>
                </a:pPr>
                <a:r>
                  <a:rPr lang="en-US" sz="2000" kern="1200" dirty="0"/>
                  <a:t>Firms can take advantage of a partner’s distribution system, technological know-how, or marketing skills</a:t>
                </a:r>
              </a:p>
            </p:txBody>
          </p:sp>
          <p:sp>
            <p:nvSpPr>
              <p:cNvPr id="9" name="Freeform 8"/>
              <p:cNvSpPr/>
              <p:nvPr/>
            </p:nvSpPr>
            <p:spPr>
              <a:xfrm>
                <a:off x="880110" y="1408224"/>
                <a:ext cx="5920740" cy="470255"/>
              </a:xfrm>
              <a:custGeom>
                <a:avLst/>
                <a:gdLst>
                  <a:gd name="connsiteX0" fmla="*/ 0 w 5920740"/>
                  <a:gd name="connsiteY0" fmla="*/ 78377 h 470255"/>
                  <a:gd name="connsiteX1" fmla="*/ 78377 w 5920740"/>
                  <a:gd name="connsiteY1" fmla="*/ 0 h 470255"/>
                  <a:gd name="connsiteX2" fmla="*/ 5842363 w 5920740"/>
                  <a:gd name="connsiteY2" fmla="*/ 0 h 470255"/>
                  <a:gd name="connsiteX3" fmla="*/ 5920740 w 5920740"/>
                  <a:gd name="connsiteY3" fmla="*/ 78377 h 470255"/>
                  <a:gd name="connsiteX4" fmla="*/ 5920740 w 5920740"/>
                  <a:gd name="connsiteY4" fmla="*/ 391878 h 470255"/>
                  <a:gd name="connsiteX5" fmla="*/ 5842363 w 5920740"/>
                  <a:gd name="connsiteY5" fmla="*/ 470255 h 470255"/>
                  <a:gd name="connsiteX6" fmla="*/ 78377 w 5920740"/>
                  <a:gd name="connsiteY6" fmla="*/ 470255 h 470255"/>
                  <a:gd name="connsiteX7" fmla="*/ 0 w 5920740"/>
                  <a:gd name="connsiteY7" fmla="*/ 391878 h 470255"/>
                  <a:gd name="connsiteX8" fmla="*/ 0 w 5920740"/>
                  <a:gd name="connsiteY8" fmla="*/ 78377 h 4702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920740" h="470255">
                    <a:moveTo>
                      <a:pt x="0" y="78377"/>
                    </a:moveTo>
                    <a:cubicBezTo>
                      <a:pt x="0" y="35091"/>
                      <a:pt x="35091" y="0"/>
                      <a:pt x="78377" y="0"/>
                    </a:cubicBezTo>
                    <a:lnTo>
                      <a:pt x="5842363" y="0"/>
                    </a:lnTo>
                    <a:cubicBezTo>
                      <a:pt x="5885649" y="0"/>
                      <a:pt x="5920740" y="35091"/>
                      <a:pt x="5920740" y="78377"/>
                    </a:cubicBezTo>
                    <a:lnTo>
                      <a:pt x="5920740" y="391878"/>
                    </a:lnTo>
                    <a:cubicBezTo>
                      <a:pt x="5920740" y="435164"/>
                      <a:pt x="5885649" y="470255"/>
                      <a:pt x="5842363" y="470255"/>
                    </a:cubicBezTo>
                    <a:lnTo>
                      <a:pt x="78377" y="470255"/>
                    </a:lnTo>
                    <a:cubicBezTo>
                      <a:pt x="35091" y="470255"/>
                      <a:pt x="0" y="435164"/>
                      <a:pt x="0" y="391878"/>
                    </a:cubicBezTo>
                    <a:lnTo>
                      <a:pt x="0" y="78377"/>
                    </a:lnTo>
                    <a:close/>
                  </a:path>
                </a:pathLst>
              </a:custGeom>
              <a:solidFill>
                <a:srgbClr val="C30C20"/>
              </a:solidFill>
              <a:ln>
                <a:solidFill>
                  <a:srgbClr val="C00000"/>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46746" tIns="22956" rIns="246746" bIns="22956" numCol="1" spcCol="1270" anchor="ctr" anchorCtr="0">
                <a:noAutofit/>
              </a:bodyPr>
              <a:lstStyle/>
              <a:p>
                <a:pPr lvl="0" algn="l" defTabSz="889000" rtl="0">
                  <a:lnSpc>
                    <a:spcPct val="90000"/>
                  </a:lnSpc>
                  <a:spcBef>
                    <a:spcPct val="0"/>
                  </a:spcBef>
                  <a:spcAft>
                    <a:spcPct val="35000"/>
                  </a:spcAft>
                </a:pPr>
                <a:r>
                  <a:rPr lang="en-US" sz="2000" kern="1200" dirty="0"/>
                  <a:t>Advantages</a:t>
                </a:r>
              </a:p>
            </p:txBody>
          </p:sp>
        </p:grpSp>
        <p:grpSp>
          <p:nvGrpSpPr>
            <p:cNvPr id="13" name="Group 12"/>
            <p:cNvGrpSpPr/>
            <p:nvPr/>
          </p:nvGrpSpPr>
          <p:grpSpPr>
            <a:xfrm>
              <a:off x="457200" y="4107575"/>
              <a:ext cx="8458200" cy="1838976"/>
              <a:chOff x="457200" y="4525199"/>
              <a:chExt cx="8458200" cy="1838976"/>
            </a:xfrm>
          </p:grpSpPr>
          <p:sp>
            <p:nvSpPr>
              <p:cNvPr id="10" name="Freeform 9"/>
              <p:cNvSpPr/>
              <p:nvPr/>
            </p:nvSpPr>
            <p:spPr>
              <a:xfrm>
                <a:off x="457200" y="4877375"/>
                <a:ext cx="8458200" cy="1486800"/>
              </a:xfrm>
              <a:custGeom>
                <a:avLst/>
                <a:gdLst>
                  <a:gd name="connsiteX0" fmla="*/ 0 w 8458200"/>
                  <a:gd name="connsiteY0" fmla="*/ 0 h 1486800"/>
                  <a:gd name="connsiteX1" fmla="*/ 8458200 w 8458200"/>
                  <a:gd name="connsiteY1" fmla="*/ 0 h 1486800"/>
                  <a:gd name="connsiteX2" fmla="*/ 8458200 w 8458200"/>
                  <a:gd name="connsiteY2" fmla="*/ 1486800 h 1486800"/>
                  <a:gd name="connsiteX3" fmla="*/ 0 w 8458200"/>
                  <a:gd name="connsiteY3" fmla="*/ 1486800 h 1486800"/>
                  <a:gd name="connsiteX4" fmla="*/ 0 w 8458200"/>
                  <a:gd name="connsiteY4" fmla="*/ 0 h 1486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58200" h="1486800">
                    <a:moveTo>
                      <a:pt x="0" y="0"/>
                    </a:moveTo>
                    <a:lnTo>
                      <a:pt x="8458200" y="0"/>
                    </a:lnTo>
                    <a:lnTo>
                      <a:pt x="8458200" y="1486800"/>
                    </a:lnTo>
                    <a:lnTo>
                      <a:pt x="0" y="1486800"/>
                    </a:lnTo>
                    <a:lnTo>
                      <a:pt x="0" y="0"/>
                    </a:lnTo>
                    <a:close/>
                  </a:path>
                </a:pathLst>
              </a:custGeom>
              <a:ln>
                <a:solidFill>
                  <a:srgbClr val="C30C20"/>
                </a:solidFill>
              </a:ln>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656450" tIns="166624" rIns="656450" bIns="142240" numCol="1" spcCol="1270" anchor="t" anchorCtr="0">
                <a:noAutofit/>
              </a:bodyPr>
              <a:lstStyle/>
              <a:p>
                <a:pPr marL="228600" lvl="1" indent="-228600" algn="l" defTabSz="889000" rtl="0">
                  <a:lnSpc>
                    <a:spcPct val="90000"/>
                  </a:lnSpc>
                  <a:spcBef>
                    <a:spcPct val="0"/>
                  </a:spcBef>
                  <a:spcAft>
                    <a:spcPct val="15000"/>
                  </a:spcAft>
                  <a:buChar char="••"/>
                </a:pPr>
                <a:r>
                  <a:rPr lang="en-US" sz="2000" kern="1200" dirty="0"/>
                  <a:t>Firm may risk giving up control of proprietary knowledge to its partner</a:t>
                </a:r>
              </a:p>
              <a:p>
                <a:pPr marL="228600" lvl="1" indent="-228600" algn="l" defTabSz="889000">
                  <a:lnSpc>
                    <a:spcPct val="90000"/>
                  </a:lnSpc>
                  <a:spcBef>
                    <a:spcPct val="0"/>
                  </a:spcBef>
                  <a:spcAft>
                    <a:spcPct val="15000"/>
                  </a:spcAft>
                  <a:buChar char="••"/>
                </a:pPr>
                <a:r>
                  <a:rPr lang="en-US" sz="2000" kern="1200" dirty="0"/>
                  <a:t>Firm may lose the tight control over a foreign subsidiary needed to engage in coordinated global attacks against rivals</a:t>
                </a:r>
              </a:p>
            </p:txBody>
          </p:sp>
          <p:sp>
            <p:nvSpPr>
              <p:cNvPr id="11" name="Freeform 10"/>
              <p:cNvSpPr/>
              <p:nvPr/>
            </p:nvSpPr>
            <p:spPr>
              <a:xfrm>
                <a:off x="880110" y="4525199"/>
                <a:ext cx="5920740" cy="470255"/>
              </a:xfrm>
              <a:custGeom>
                <a:avLst/>
                <a:gdLst>
                  <a:gd name="connsiteX0" fmla="*/ 0 w 5920740"/>
                  <a:gd name="connsiteY0" fmla="*/ 78377 h 470255"/>
                  <a:gd name="connsiteX1" fmla="*/ 78377 w 5920740"/>
                  <a:gd name="connsiteY1" fmla="*/ 0 h 470255"/>
                  <a:gd name="connsiteX2" fmla="*/ 5842363 w 5920740"/>
                  <a:gd name="connsiteY2" fmla="*/ 0 h 470255"/>
                  <a:gd name="connsiteX3" fmla="*/ 5920740 w 5920740"/>
                  <a:gd name="connsiteY3" fmla="*/ 78377 h 470255"/>
                  <a:gd name="connsiteX4" fmla="*/ 5920740 w 5920740"/>
                  <a:gd name="connsiteY4" fmla="*/ 391878 h 470255"/>
                  <a:gd name="connsiteX5" fmla="*/ 5842363 w 5920740"/>
                  <a:gd name="connsiteY5" fmla="*/ 470255 h 470255"/>
                  <a:gd name="connsiteX6" fmla="*/ 78377 w 5920740"/>
                  <a:gd name="connsiteY6" fmla="*/ 470255 h 470255"/>
                  <a:gd name="connsiteX7" fmla="*/ 0 w 5920740"/>
                  <a:gd name="connsiteY7" fmla="*/ 391878 h 470255"/>
                  <a:gd name="connsiteX8" fmla="*/ 0 w 5920740"/>
                  <a:gd name="connsiteY8" fmla="*/ 78377 h 4702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920740" h="470255">
                    <a:moveTo>
                      <a:pt x="0" y="78377"/>
                    </a:moveTo>
                    <a:cubicBezTo>
                      <a:pt x="0" y="35091"/>
                      <a:pt x="35091" y="0"/>
                      <a:pt x="78377" y="0"/>
                    </a:cubicBezTo>
                    <a:lnTo>
                      <a:pt x="5842363" y="0"/>
                    </a:lnTo>
                    <a:cubicBezTo>
                      <a:pt x="5885649" y="0"/>
                      <a:pt x="5920740" y="35091"/>
                      <a:pt x="5920740" y="78377"/>
                    </a:cubicBezTo>
                    <a:lnTo>
                      <a:pt x="5920740" y="391878"/>
                    </a:lnTo>
                    <a:cubicBezTo>
                      <a:pt x="5920740" y="435164"/>
                      <a:pt x="5885649" y="470255"/>
                      <a:pt x="5842363" y="470255"/>
                    </a:cubicBezTo>
                    <a:lnTo>
                      <a:pt x="78377" y="470255"/>
                    </a:lnTo>
                    <a:cubicBezTo>
                      <a:pt x="35091" y="470255"/>
                      <a:pt x="0" y="435164"/>
                      <a:pt x="0" y="391878"/>
                    </a:cubicBezTo>
                    <a:lnTo>
                      <a:pt x="0" y="78377"/>
                    </a:lnTo>
                    <a:close/>
                  </a:path>
                </a:pathLst>
              </a:custGeom>
              <a:solidFill>
                <a:srgbClr val="C30C20"/>
              </a:solidFill>
              <a:ln>
                <a:solidFill>
                  <a:srgbClr val="C30C20"/>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46746" tIns="22956" rIns="246746" bIns="22956" numCol="1" spcCol="1270" anchor="ctr" anchorCtr="0">
                <a:noAutofit/>
              </a:bodyPr>
              <a:lstStyle/>
              <a:p>
                <a:pPr lvl="0" algn="l" defTabSz="889000" rtl="0">
                  <a:lnSpc>
                    <a:spcPct val="90000"/>
                  </a:lnSpc>
                  <a:spcBef>
                    <a:spcPct val="0"/>
                  </a:spcBef>
                  <a:spcAft>
                    <a:spcPct val="35000"/>
                  </a:spcAft>
                </a:pPr>
                <a:r>
                  <a:rPr lang="en-US" sz="2000" kern="1200" dirty="0"/>
                  <a:t>Disadvantages</a:t>
                </a:r>
              </a:p>
            </p:txBody>
          </p:sp>
        </p:grpSp>
      </p:grpSp>
      <p:sp>
        <p:nvSpPr>
          <p:cNvPr id="14" name="Text Placeholder 5"/>
          <p:cNvSpPr txBox="1">
            <a:spLocks/>
          </p:cNvSpPr>
          <p:nvPr/>
        </p:nvSpPr>
        <p:spPr>
          <a:xfrm>
            <a:off x="2695575" y="5977031"/>
            <a:ext cx="3752850" cy="321696"/>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sz="1000" dirty="0">
                <a:hlinkClick r:id="rId2" action="ppaction://hlinksldjump"/>
              </a:rPr>
              <a:t>Jump to </a:t>
            </a:r>
            <a:r>
              <a:rPr lang="en-US" altLang="en-US" sz="1000" dirty="0">
                <a:hlinkClick r:id="rId2" action="ppaction://hlinksldjump"/>
              </a:rPr>
              <a:t>Advantages and Disadvantages of Joint ventures, Appendix</a:t>
            </a:r>
            <a:endParaRPr lang="en-US" sz="1000" dirty="0">
              <a:hlinkClick r:id="rId3" action="ppaction://hlinksldjump"/>
            </a:endParaRPr>
          </a:p>
        </p:txBody>
      </p:sp>
    </p:spTree>
    <p:extLst>
      <p:ext uri="{BB962C8B-B14F-4D97-AF65-F5344CB8AC3E}">
        <p14:creationId xmlns:p14="http://schemas.microsoft.com/office/powerpoint/2010/main" val="39701332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3000" dirty="0"/>
              <a:t>	Growth Strategies for Global Marketing: Strategic Alliances</a:t>
            </a:r>
            <a:endParaRPr lang="en-US" sz="3000" dirty="0"/>
          </a:p>
        </p:txBody>
      </p:sp>
      <p:sp>
        <p:nvSpPr>
          <p:cNvPr id="3" name="Content Placeholder 2"/>
          <p:cNvSpPr>
            <a:spLocks noGrp="1"/>
          </p:cNvSpPr>
          <p:nvPr>
            <p:ph idx="1"/>
          </p:nvPr>
        </p:nvSpPr>
        <p:spPr/>
        <p:txBody>
          <a:bodyPr>
            <a:noAutofit/>
          </a:bodyPr>
          <a:lstStyle/>
          <a:p>
            <a:pPr marL="0" lvl="0" indent="0">
              <a:buNone/>
            </a:pPr>
            <a:r>
              <a:rPr lang="en-US" dirty="0"/>
              <a:t>Partnerships where two or more firms invest in each other to gain competitive advantages on a worldwide versus local level</a:t>
            </a:r>
          </a:p>
          <a:p>
            <a:pPr marL="0" lvl="0" indent="0">
              <a:buNone/>
            </a:pPr>
            <a:endParaRPr lang="en-US" sz="1600" dirty="0"/>
          </a:p>
          <a:p>
            <a:pPr marL="0" lvl="0" indent="0">
              <a:buNone/>
            </a:pPr>
            <a:r>
              <a:rPr lang="en-US" dirty="0"/>
              <a:t>Long term in nature</a:t>
            </a:r>
          </a:p>
          <a:p>
            <a:pPr marL="0" lvl="0" indent="0">
              <a:buNone/>
            </a:pPr>
            <a:endParaRPr lang="en-US" sz="1600" dirty="0"/>
          </a:p>
          <a:p>
            <a:pPr marL="0" indent="0">
              <a:buNone/>
            </a:pPr>
            <a:r>
              <a:rPr lang="en-US" dirty="0"/>
              <a:t>Advantages</a:t>
            </a:r>
          </a:p>
          <a:p>
            <a:pPr>
              <a:buFont typeface="Arial" panose="020B0604020202020204" pitchFamily="34" charset="0"/>
              <a:buChar char="•"/>
            </a:pPr>
            <a:r>
              <a:rPr lang="en-US" sz="2200" dirty="0"/>
              <a:t>Reduced manufacturing costs, accelerated technological diffusion, and new product development</a:t>
            </a:r>
          </a:p>
          <a:p>
            <a:pPr>
              <a:buFont typeface="Arial" panose="020B0604020202020204" pitchFamily="34" charset="0"/>
              <a:buChar char="•"/>
            </a:pPr>
            <a:r>
              <a:rPr lang="en-US" sz="2200" dirty="0"/>
              <a:t>Legal and trade barriers can be overcome</a:t>
            </a:r>
          </a:p>
          <a:p>
            <a:pPr marL="0" lvl="1" indent="0">
              <a:buNone/>
            </a:pPr>
            <a:endParaRPr lang="en-US" sz="1600" dirty="0"/>
          </a:p>
          <a:p>
            <a:pPr marL="0" lvl="1" indent="0">
              <a:buNone/>
            </a:pPr>
            <a:r>
              <a:rPr lang="en-US" sz="2400" dirty="0"/>
              <a:t>Disadvantage: Increased risk of competitive conflict between the partners</a:t>
            </a:r>
            <a:endParaRPr lang="en-US" dirty="0"/>
          </a:p>
        </p:txBody>
      </p:sp>
    </p:spTree>
    <p:extLst>
      <p:ext uri="{BB962C8B-B14F-4D97-AF65-F5344CB8AC3E}">
        <p14:creationId xmlns:p14="http://schemas.microsoft.com/office/powerpoint/2010/main" val="186676613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2800" dirty="0"/>
              <a:t>		Growth Strategies for Global Marketing: Direct Ownership</a:t>
            </a:r>
            <a:endParaRPr lang="en-US" sz="2800" dirty="0"/>
          </a:p>
        </p:txBody>
      </p:sp>
      <p:sp>
        <p:nvSpPr>
          <p:cNvPr id="3" name="Content Placeholder 2"/>
          <p:cNvSpPr>
            <a:spLocks noGrp="1"/>
          </p:cNvSpPr>
          <p:nvPr>
            <p:ph idx="1"/>
          </p:nvPr>
        </p:nvSpPr>
        <p:spPr/>
        <p:txBody>
          <a:bodyPr/>
          <a:lstStyle/>
          <a:p>
            <a:pPr marL="0" lvl="0" indent="0">
              <a:buNone/>
            </a:pPr>
            <a:r>
              <a:rPr lang="en-US" dirty="0"/>
              <a:t>Establishment of a wholly owned subsidiary or acquisition where it owns 100 percent of the stock</a:t>
            </a:r>
          </a:p>
          <a:p>
            <a:pPr marL="0" indent="0">
              <a:buNone/>
            </a:pPr>
            <a:endParaRPr lang="en-US" dirty="0"/>
          </a:p>
          <a:p>
            <a:pPr marL="0" indent="0">
              <a:buNone/>
            </a:pPr>
            <a:r>
              <a:rPr lang="en-US" dirty="0"/>
              <a:t>Advantages</a:t>
            </a:r>
          </a:p>
          <a:p>
            <a:pPr>
              <a:buFont typeface="Arial" panose="020B0604020202020204" pitchFamily="34" charset="0"/>
              <a:buChar char="•"/>
            </a:pPr>
            <a:r>
              <a:rPr lang="en-US" sz="2200" dirty="0"/>
              <a:t>Complete control over its technology and operations</a:t>
            </a:r>
          </a:p>
          <a:p>
            <a:pPr>
              <a:buFont typeface="Arial" panose="020B0604020202020204" pitchFamily="34" charset="0"/>
              <a:buChar char="•"/>
            </a:pPr>
            <a:r>
              <a:rPr lang="en-US" sz="2200" dirty="0"/>
              <a:t>Immediate access to foreign markets</a:t>
            </a:r>
          </a:p>
          <a:p>
            <a:pPr>
              <a:buFont typeface="Arial" panose="020B0604020202020204" pitchFamily="34" charset="0"/>
              <a:buChar char="•"/>
            </a:pPr>
            <a:r>
              <a:rPr lang="en-US" sz="2200" dirty="0"/>
              <a:t>Instant credibility and gains in the foreign country</a:t>
            </a:r>
          </a:p>
          <a:p>
            <a:pPr>
              <a:buFont typeface="Arial" panose="020B0604020202020204" pitchFamily="34" charset="0"/>
              <a:buChar char="•"/>
            </a:pPr>
            <a:r>
              <a:rPr lang="en-US" sz="2200" dirty="0"/>
              <a:t>Ability to install its own management team</a:t>
            </a:r>
          </a:p>
          <a:p>
            <a:pPr marL="0" indent="0">
              <a:buNone/>
            </a:pPr>
            <a:endParaRPr lang="en-US" dirty="0"/>
          </a:p>
          <a:p>
            <a:pPr marL="0" indent="0">
              <a:buNone/>
            </a:pPr>
            <a:r>
              <a:rPr lang="en-US" dirty="0"/>
              <a:t>Disadvantages: Huge costs and significant risks</a:t>
            </a:r>
          </a:p>
          <a:p>
            <a:endParaRPr lang="en-US" dirty="0"/>
          </a:p>
        </p:txBody>
      </p:sp>
    </p:spTree>
    <p:extLst>
      <p:ext uri="{BB962C8B-B14F-4D97-AF65-F5344CB8AC3E}">
        <p14:creationId xmlns:p14="http://schemas.microsoft.com/office/powerpoint/2010/main" val="257484733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APPENDIces</a:t>
            </a:r>
          </a:p>
        </p:txBody>
      </p:sp>
    </p:spTree>
    <p:extLst>
      <p:ext uri="{BB962C8B-B14F-4D97-AF65-F5344CB8AC3E}">
        <p14:creationId xmlns:p14="http://schemas.microsoft.com/office/powerpoint/2010/main" val="386289718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altLang="en-US" dirty="0"/>
              <a:t> Goals of Global Marketing, </a:t>
            </a:r>
            <a:r>
              <a:rPr lang="en-US" altLang="en-US" dirty="0">
                <a:solidFill>
                  <a:srgbClr val="C30C20"/>
                </a:solidFill>
              </a:rPr>
              <a:t>Appendix </a:t>
            </a:r>
            <a:endParaRPr lang="en-US" dirty="0"/>
          </a:p>
        </p:txBody>
      </p:sp>
      <p:sp>
        <p:nvSpPr>
          <p:cNvPr id="5" name="Content Placeholder 4"/>
          <p:cNvSpPr>
            <a:spLocks noGrp="1"/>
          </p:cNvSpPr>
          <p:nvPr>
            <p:ph idx="1"/>
          </p:nvPr>
        </p:nvSpPr>
        <p:spPr>
          <a:xfrm>
            <a:off x="457200" y="1066800"/>
            <a:ext cx="8229600" cy="5562600"/>
          </a:xfrm>
        </p:spPr>
        <p:txBody>
          <a:bodyPr/>
          <a:lstStyle/>
          <a:p>
            <a:pPr marL="0" indent="0">
              <a:buNone/>
            </a:pPr>
            <a:r>
              <a:rPr lang="en-US" sz="2000" dirty="0"/>
              <a:t>There are 2 small rectangular boxes partially overlapping 2 large rectangular boxes. Each pair of small and large boxes is placed one below the other. The content in the large box explains the term provided in the small box. In the first pair of boxes, the small box is labeled offensive goals</a:t>
            </a:r>
            <a:r>
              <a:rPr lang="en-IN" sz="2000" dirty="0"/>
              <a:t>. </a:t>
            </a:r>
            <a:r>
              <a:rPr lang="en-US" sz="2000" dirty="0"/>
              <a:t>The large box has 4 points. Starting from the top, the points are increase long-term growth and profit prospects, maximize total sales revenue, take advantage of economies of scale, and improve overall market position. In the second pair of boxes, the small box is labeled defensive goals. The large box has 4 points. Starting from the top, the points are compete with foreign companies on their own turf, gain access to technological innovations in other countries, take advantage of differences in operating costs, preempt competitors’ global moves, and avoid being locked out of future markets by arriving too late.</a:t>
            </a:r>
          </a:p>
        </p:txBody>
      </p:sp>
      <p:sp>
        <p:nvSpPr>
          <p:cNvPr id="6" name="Text Placeholder 5"/>
          <p:cNvSpPr>
            <a:spLocks noGrp="1"/>
          </p:cNvSpPr>
          <p:nvPr>
            <p:ph type="body" sz="quarter" idx="4294967295"/>
          </p:nvPr>
        </p:nvSpPr>
        <p:spPr>
          <a:xfrm>
            <a:off x="6629400" y="5943600"/>
            <a:ext cx="2362200" cy="228600"/>
          </a:xfrm>
          <a:prstGeom prst="rect">
            <a:avLst/>
          </a:prstGeom>
        </p:spPr>
        <p:txBody>
          <a:bodyPr/>
          <a:lstStyle/>
          <a:p>
            <a:pPr marL="0" indent="0">
              <a:buNone/>
            </a:pPr>
            <a:r>
              <a:rPr lang="en-US" sz="1000" dirty="0">
                <a:hlinkClick r:id="rId2" action="ppaction://hlinksldjump"/>
              </a:rPr>
              <a:t>Jump back to</a:t>
            </a:r>
            <a:r>
              <a:rPr lang="en-US" altLang="en-US" sz="1000" dirty="0">
                <a:hlinkClick r:id="rId2" action="ppaction://hlinksldjump"/>
              </a:rPr>
              <a:t> Goals of Global Marketing</a:t>
            </a:r>
            <a:endParaRPr lang="en-US" sz="1000" dirty="0">
              <a:solidFill>
                <a:schemeClr val="tx1"/>
              </a:solidFill>
              <a:hlinkClick r:id="rId3" action="ppaction://hlinksldjump"/>
            </a:endParaRPr>
          </a:p>
        </p:txBody>
      </p:sp>
    </p:spTree>
    <p:extLst>
      <p:ext uri="{BB962C8B-B14F-4D97-AF65-F5344CB8AC3E}">
        <p14:creationId xmlns:p14="http://schemas.microsoft.com/office/powerpoint/2010/main" val="185300137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altLang="en-US" sz="3000" dirty="0"/>
              <a:t>Figure 13.1: Porter’s Diamond of National</a:t>
            </a:r>
            <a:br>
              <a:rPr lang="en-US" altLang="en-US" sz="3000" dirty="0"/>
            </a:br>
            <a:r>
              <a:rPr lang="en-US" altLang="en-US" sz="3000" dirty="0"/>
              <a:t> Advantage, Appendix</a:t>
            </a:r>
            <a:endParaRPr lang="en-US" sz="3000" dirty="0"/>
          </a:p>
        </p:txBody>
      </p:sp>
      <p:sp>
        <p:nvSpPr>
          <p:cNvPr id="5" name="Content Placeholder 4"/>
          <p:cNvSpPr>
            <a:spLocks noGrp="1"/>
          </p:cNvSpPr>
          <p:nvPr>
            <p:ph idx="1"/>
          </p:nvPr>
        </p:nvSpPr>
        <p:spPr>
          <a:xfrm>
            <a:off x="457200" y="1143000"/>
            <a:ext cx="8229600" cy="5562600"/>
          </a:xfrm>
        </p:spPr>
        <p:txBody>
          <a:bodyPr/>
          <a:lstStyle/>
          <a:p>
            <a:pPr marL="0" indent="0">
              <a:buNone/>
            </a:pPr>
            <a:r>
              <a:rPr lang="en-IN" sz="2000" dirty="0"/>
              <a:t>There are two overlapping boxes in the figure. One is a base box and the other on it is a slightly smaller box. Two dashed, double-ended arrows form a cross at the center of the smaller box. Each of the four arrowheads points to a box. The upper arrowhead points to a box that is labeled company, strategy, structure, and rivalry. The right arrowhead points to a box that is labeled demand conditions. The lower arrowhead points to a box that is labeled related and supporting industries. The left arrowhead points to a box that is labeled factor conditions. Two dashed, double-ended arrows extend from either side of the box </a:t>
            </a:r>
            <a:r>
              <a:rPr lang="en-IN" sz="2000" dirty="0" err="1"/>
              <a:t>labeled</a:t>
            </a:r>
            <a:r>
              <a:rPr lang="en-IN" sz="2000" dirty="0"/>
              <a:t> company, strategy, structure, and rivalry and point to the factor conditions box on the left and the demand conditions box on the right. Two dashed, double-ended arrows extend from each of these boxes and point to related and supporting industries box below.</a:t>
            </a:r>
            <a:endParaRPr lang="en-US" sz="2000" dirty="0"/>
          </a:p>
        </p:txBody>
      </p:sp>
      <p:sp>
        <p:nvSpPr>
          <p:cNvPr id="6" name="Text Placeholder 5"/>
          <p:cNvSpPr>
            <a:spLocks noGrp="1"/>
          </p:cNvSpPr>
          <p:nvPr>
            <p:ph type="body" sz="quarter" idx="4294967295"/>
          </p:nvPr>
        </p:nvSpPr>
        <p:spPr>
          <a:xfrm>
            <a:off x="5334000" y="5943600"/>
            <a:ext cx="3657600" cy="266114"/>
          </a:xfrm>
          <a:prstGeom prst="rect">
            <a:avLst/>
          </a:prstGeom>
        </p:spPr>
        <p:txBody>
          <a:bodyPr/>
          <a:lstStyle/>
          <a:p>
            <a:pPr marL="0" indent="0">
              <a:buNone/>
            </a:pPr>
            <a:r>
              <a:rPr lang="en-US" sz="1000" dirty="0">
                <a:solidFill>
                  <a:schemeClr val="tx1"/>
                </a:solidFill>
                <a:hlinkClick r:id="rId2" action="ppaction://hlinksldjump"/>
              </a:rPr>
              <a:t>Jump back to</a:t>
            </a:r>
            <a:r>
              <a:rPr lang="en-US" altLang="en-US" sz="1000" dirty="0">
                <a:hlinkClick r:id="rId2" action="ppaction://hlinksldjump"/>
              </a:rPr>
              <a:t> Figure 13.1: Porter’s Diamond of National Advantage</a:t>
            </a:r>
            <a:endParaRPr lang="en-US" sz="1000" dirty="0">
              <a:solidFill>
                <a:schemeClr val="tx1"/>
              </a:solidFill>
              <a:hlinkClick r:id="rId2" action="ppaction://hlinksldjump"/>
            </a:endParaRPr>
          </a:p>
        </p:txBody>
      </p:sp>
    </p:spTree>
    <p:extLst>
      <p:ext uri="{BB962C8B-B14F-4D97-AF65-F5344CB8AC3E}">
        <p14:creationId xmlns:p14="http://schemas.microsoft.com/office/powerpoint/2010/main" val="338585436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altLang="en-US" sz="3000" dirty="0"/>
              <a:t>Competitive Advantage of Nations, Appendix</a:t>
            </a:r>
            <a:endParaRPr lang="en-US" sz="3000" dirty="0"/>
          </a:p>
        </p:txBody>
      </p:sp>
      <p:sp>
        <p:nvSpPr>
          <p:cNvPr id="5" name="Content Placeholder 4"/>
          <p:cNvSpPr>
            <a:spLocks noGrp="1"/>
          </p:cNvSpPr>
          <p:nvPr>
            <p:ph idx="1"/>
          </p:nvPr>
        </p:nvSpPr>
        <p:spPr>
          <a:xfrm>
            <a:off x="457200" y="1143000"/>
            <a:ext cx="8229600" cy="5562600"/>
          </a:xfrm>
        </p:spPr>
        <p:txBody>
          <a:bodyPr/>
          <a:lstStyle/>
          <a:p>
            <a:pPr marL="0" indent="0">
              <a:buNone/>
            </a:pPr>
            <a:r>
              <a:rPr lang="en-US" sz="2000" dirty="0"/>
              <a:t>There are 4 small rectangular boxes partially overlapping 4 large rectangular boxes. Each pair of small and large boxes is placed one below the other. The content in the large box explains the term provided in the small box. In the first pair of boxes, the small box is labeled factor conditions</a:t>
            </a:r>
            <a:r>
              <a:rPr lang="en-IN" sz="2000" dirty="0"/>
              <a:t>. </a:t>
            </a:r>
            <a:r>
              <a:rPr lang="en-US" sz="2000" dirty="0"/>
              <a:t>The content in the large box reads </a:t>
            </a:r>
            <a:r>
              <a:rPr lang="en-IN" sz="2000" dirty="0"/>
              <a:t>nation’s ability to turn its natural resources, skilled labor, and infrastructure into a competitive advantage. </a:t>
            </a:r>
            <a:r>
              <a:rPr lang="en-US" sz="2000" dirty="0"/>
              <a:t>In the second pair of boxes, the small box is labeled demand conditions</a:t>
            </a:r>
            <a:r>
              <a:rPr lang="en-IN" sz="2000" dirty="0"/>
              <a:t>. </a:t>
            </a:r>
            <a:r>
              <a:rPr lang="en-US" sz="2000" dirty="0"/>
              <a:t>The content in the large box reads </a:t>
            </a:r>
            <a:r>
              <a:rPr lang="en-IN" sz="2000" dirty="0"/>
              <a:t>nature of domestic demand and the sophistication of domestic customers for the industry’s product or service. </a:t>
            </a:r>
            <a:r>
              <a:rPr lang="en-US" sz="2000" dirty="0"/>
              <a:t>In the third pair of boxes, the small box is labeled related and supporting industries</a:t>
            </a:r>
            <a:r>
              <a:rPr lang="en-IN" sz="2000" dirty="0"/>
              <a:t>. </a:t>
            </a:r>
            <a:r>
              <a:rPr lang="en-US" sz="2000" dirty="0"/>
              <a:t>The content in the large box reads existence or absence in the country of supplier and related industries that are also internationally competitive. In the fourth pair of boxes, the small box is labeled company strategy, structure, and rivalry</a:t>
            </a:r>
            <a:r>
              <a:rPr lang="en-IN" sz="2000" dirty="0"/>
              <a:t>. </a:t>
            </a:r>
            <a:r>
              <a:rPr lang="en-US" sz="2000" dirty="0"/>
              <a:t>The content in the large box reads </a:t>
            </a:r>
            <a:r>
              <a:rPr lang="en-IN" sz="2000" dirty="0"/>
              <a:t>conditions in the nation that govern how companies are created, organized, and managed, and how intensely they compete domestically.</a:t>
            </a:r>
            <a:endParaRPr lang="en-US" sz="2000" dirty="0"/>
          </a:p>
        </p:txBody>
      </p:sp>
      <p:sp>
        <p:nvSpPr>
          <p:cNvPr id="6" name="Text Placeholder 5"/>
          <p:cNvSpPr>
            <a:spLocks noGrp="1"/>
          </p:cNvSpPr>
          <p:nvPr>
            <p:ph type="body" sz="quarter" idx="4294967295"/>
          </p:nvPr>
        </p:nvSpPr>
        <p:spPr>
          <a:xfrm>
            <a:off x="6324600" y="6019800"/>
            <a:ext cx="2667000" cy="152400"/>
          </a:xfrm>
          <a:prstGeom prst="rect">
            <a:avLst/>
          </a:prstGeom>
        </p:spPr>
        <p:txBody>
          <a:bodyPr/>
          <a:lstStyle/>
          <a:p>
            <a:pPr marL="0" indent="0">
              <a:buNone/>
            </a:pPr>
            <a:r>
              <a:rPr lang="en-US" sz="1000" dirty="0">
                <a:solidFill>
                  <a:schemeClr val="tx1"/>
                </a:solidFill>
                <a:hlinkClick r:id="rId2" action="ppaction://hlinksldjump"/>
              </a:rPr>
              <a:t>Jump back to </a:t>
            </a:r>
            <a:r>
              <a:rPr lang="en-US" altLang="en-US" sz="1000" dirty="0">
                <a:hlinkClick r:id="rId2" action="ppaction://hlinksldjump"/>
              </a:rPr>
              <a:t>Competitive Advantage of Nations</a:t>
            </a:r>
            <a:endParaRPr lang="en-US" sz="1000" dirty="0">
              <a:solidFill>
                <a:schemeClr val="tx1"/>
              </a:solidFill>
              <a:hlinkClick r:id="rId3" action="ppaction://hlinksldjump"/>
            </a:endParaRPr>
          </a:p>
        </p:txBody>
      </p:sp>
    </p:spTree>
    <p:extLst>
      <p:ext uri="{BB962C8B-B14F-4D97-AF65-F5344CB8AC3E}">
        <p14:creationId xmlns:p14="http://schemas.microsoft.com/office/powerpoint/2010/main" val="147135710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altLang="en-US" sz="3200" dirty="0"/>
              <a:t>Factors Affecting Global Strategy, Appendix</a:t>
            </a:r>
            <a:endParaRPr lang="en-US" sz="3000" dirty="0"/>
          </a:p>
        </p:txBody>
      </p:sp>
      <p:sp>
        <p:nvSpPr>
          <p:cNvPr id="5" name="Content Placeholder 4"/>
          <p:cNvSpPr>
            <a:spLocks noGrp="1"/>
          </p:cNvSpPr>
          <p:nvPr>
            <p:ph idx="1"/>
          </p:nvPr>
        </p:nvSpPr>
        <p:spPr>
          <a:xfrm>
            <a:off x="457200" y="1143000"/>
            <a:ext cx="8229600" cy="5562600"/>
          </a:xfrm>
        </p:spPr>
        <p:txBody>
          <a:bodyPr/>
          <a:lstStyle/>
          <a:p>
            <a:pPr marL="0" indent="0">
              <a:buNone/>
            </a:pPr>
            <a:r>
              <a:rPr lang="en-US" sz="2000" dirty="0"/>
              <a:t>There are 2 small rectangular boxes partially overlapping 2 large rectangular boxes. Each pair of small and large boxes is placed one below the other. The content in the large box explains the term provided in the small box. In the first pair of boxes, the small box is labeled external factors</a:t>
            </a:r>
            <a:r>
              <a:rPr lang="en-IN" sz="2000" dirty="0"/>
              <a:t>. </a:t>
            </a:r>
            <a:r>
              <a:rPr lang="en-US" sz="2000" dirty="0"/>
              <a:t>The large box has 4 points. Starting from the top, the points are </a:t>
            </a:r>
            <a:r>
              <a:rPr lang="en-IN" sz="2000" dirty="0"/>
              <a:t>market factors, </a:t>
            </a:r>
            <a:r>
              <a:rPr lang="en-US" sz="2000" dirty="0"/>
              <a:t>economic factors</a:t>
            </a:r>
            <a:r>
              <a:rPr lang="en-IN" sz="2000" dirty="0"/>
              <a:t>, </a:t>
            </a:r>
            <a:r>
              <a:rPr lang="en-US" sz="2000" dirty="0"/>
              <a:t>environmental factors, competitive factors. In the second pair of boxes, the small box is labeled internal factors. The large box has 4 points. Starting from the top, </a:t>
            </a:r>
            <a:r>
              <a:rPr lang="en-US" sz="2000"/>
              <a:t>the sub-points </a:t>
            </a:r>
            <a:r>
              <a:rPr lang="en-US" sz="2000" dirty="0"/>
              <a:t>are </a:t>
            </a:r>
            <a:r>
              <a:rPr lang="en-IN" sz="2000" dirty="0"/>
              <a:t>structure, </a:t>
            </a:r>
            <a:r>
              <a:rPr lang="en-US" sz="2000" dirty="0"/>
              <a:t>management processes, culture, and people.</a:t>
            </a:r>
          </a:p>
        </p:txBody>
      </p:sp>
      <p:sp>
        <p:nvSpPr>
          <p:cNvPr id="6" name="Text Placeholder 5"/>
          <p:cNvSpPr>
            <a:spLocks noGrp="1"/>
          </p:cNvSpPr>
          <p:nvPr>
            <p:ph type="body" sz="quarter" idx="4294967295"/>
          </p:nvPr>
        </p:nvSpPr>
        <p:spPr>
          <a:xfrm>
            <a:off x="6553200" y="6019800"/>
            <a:ext cx="3048000" cy="152400"/>
          </a:xfrm>
          <a:prstGeom prst="rect">
            <a:avLst/>
          </a:prstGeom>
        </p:spPr>
        <p:txBody>
          <a:bodyPr/>
          <a:lstStyle/>
          <a:p>
            <a:pPr marL="0" indent="0">
              <a:buNone/>
            </a:pPr>
            <a:r>
              <a:rPr lang="en-US" sz="1000" dirty="0">
                <a:solidFill>
                  <a:schemeClr val="tx1"/>
                </a:solidFill>
                <a:hlinkClick r:id="rId2" action="ppaction://hlinksldjump"/>
              </a:rPr>
              <a:t>Jump back to </a:t>
            </a:r>
            <a:r>
              <a:rPr lang="en-US" altLang="en-US" sz="1000" dirty="0">
                <a:hlinkClick r:id="rId2" action="ppaction://hlinksldjump"/>
              </a:rPr>
              <a:t>Factors Affecting Global Strategy</a:t>
            </a:r>
            <a:endParaRPr lang="en-US" sz="1000" dirty="0">
              <a:solidFill>
                <a:schemeClr val="tx1"/>
              </a:solidFill>
              <a:hlinkClick r:id="rId3" action="ppaction://hlinksldjump"/>
            </a:endParaRPr>
          </a:p>
        </p:txBody>
      </p:sp>
    </p:spTree>
    <p:extLst>
      <p:ext uri="{BB962C8B-B14F-4D97-AF65-F5344CB8AC3E}">
        <p14:creationId xmlns:p14="http://schemas.microsoft.com/office/powerpoint/2010/main" val="360351482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altLang="en-US" dirty="0"/>
              <a:t>Global Marketing</a:t>
            </a:r>
          </a:p>
        </p:txBody>
      </p:sp>
      <p:sp>
        <p:nvSpPr>
          <p:cNvPr id="3075" name="Content Placeholder 2"/>
          <p:cNvSpPr>
            <a:spLocks noGrp="1"/>
          </p:cNvSpPr>
          <p:nvPr>
            <p:ph idx="1"/>
          </p:nvPr>
        </p:nvSpPr>
        <p:spPr/>
        <p:txBody>
          <a:bodyPr/>
          <a:lstStyle/>
          <a:p>
            <a:pPr marL="0" indent="0">
              <a:buNone/>
            </a:pPr>
            <a:r>
              <a:rPr lang="en-US" altLang="en-US" dirty="0"/>
              <a:t>Firms invest in foreign countries for the same basic reasons they invest in their own country</a:t>
            </a:r>
          </a:p>
          <a:p>
            <a:r>
              <a:rPr lang="en-US" altLang="en-US" sz="2200" dirty="0"/>
              <a:t>Reasons vary from firm to firm but fall under the categories of achieving offensive or defensive goals</a:t>
            </a:r>
          </a:p>
        </p:txBody>
      </p:sp>
    </p:spTree>
    <p:extLst>
      <p:ext uri="{BB962C8B-B14F-4D97-AF65-F5344CB8AC3E}">
        <p14:creationId xmlns:p14="http://schemas.microsoft.com/office/powerpoint/2010/main" val="391495379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altLang="en-US" sz="3000" dirty="0"/>
              <a:t>	Growth Strategies for Global Marketing: Exporting, Appendix</a:t>
            </a:r>
            <a:endParaRPr lang="en-US" sz="3000" dirty="0"/>
          </a:p>
        </p:txBody>
      </p:sp>
      <p:sp>
        <p:nvSpPr>
          <p:cNvPr id="5" name="Content Placeholder 4"/>
          <p:cNvSpPr>
            <a:spLocks noGrp="1"/>
          </p:cNvSpPr>
          <p:nvPr>
            <p:ph idx="1"/>
          </p:nvPr>
        </p:nvSpPr>
        <p:spPr>
          <a:xfrm>
            <a:off x="457200" y="1143000"/>
            <a:ext cx="8229600" cy="5562600"/>
          </a:xfrm>
        </p:spPr>
        <p:txBody>
          <a:bodyPr/>
          <a:lstStyle/>
          <a:p>
            <a:pPr marL="0" indent="0">
              <a:buNone/>
            </a:pPr>
            <a:r>
              <a:rPr lang="en-IN" sz="2000" dirty="0"/>
              <a:t>The slide contains 2 rectangular boxes. Starting from the left, the header of the first box reads advantages and 2 points are listed below the header. The first point reads </a:t>
            </a:r>
            <a:r>
              <a:rPr lang="en-US" sz="2000" dirty="0"/>
              <a:t>avoids the cost of establishing manufacturing operations in the host country, and </a:t>
            </a:r>
            <a:r>
              <a:rPr lang="en-IN" sz="2000" dirty="0"/>
              <a:t>the second point reads </a:t>
            </a:r>
            <a:r>
              <a:rPr lang="en-US" sz="2000" dirty="0"/>
              <a:t>it may help a firm achieve experience-curve and location economies. </a:t>
            </a:r>
            <a:r>
              <a:rPr lang="en-IN" sz="2000" dirty="0"/>
              <a:t>The header of the second box reads disadvantages and 3 points are listed below the header. The first point reads </a:t>
            </a:r>
            <a:r>
              <a:rPr lang="en-US" sz="2000" dirty="0"/>
              <a:t>higher cost associated with the process, </a:t>
            </a:r>
            <a:r>
              <a:rPr lang="en-IN" sz="2000" dirty="0"/>
              <a:t>the second point reads </a:t>
            </a:r>
            <a:r>
              <a:rPr lang="en-US" sz="2000" dirty="0"/>
              <a:t>necessity of the exporting firm to pay import duties or face trade barriers, and </a:t>
            </a:r>
            <a:r>
              <a:rPr lang="en-IN" sz="2000" dirty="0"/>
              <a:t>the third point reads delegation of marketing responsibility for the product to foreign agents.</a:t>
            </a:r>
            <a:endParaRPr lang="en-US" sz="2000" dirty="0"/>
          </a:p>
        </p:txBody>
      </p:sp>
      <p:sp>
        <p:nvSpPr>
          <p:cNvPr id="6" name="Text Placeholder 5"/>
          <p:cNvSpPr>
            <a:spLocks noGrp="1"/>
          </p:cNvSpPr>
          <p:nvPr>
            <p:ph type="body" sz="quarter" idx="4294967295"/>
          </p:nvPr>
        </p:nvSpPr>
        <p:spPr>
          <a:xfrm>
            <a:off x="5410200" y="5715000"/>
            <a:ext cx="3505200" cy="304800"/>
          </a:xfrm>
          <a:prstGeom prst="rect">
            <a:avLst/>
          </a:prstGeom>
        </p:spPr>
        <p:txBody>
          <a:bodyPr/>
          <a:lstStyle/>
          <a:p>
            <a:pPr marL="0" indent="0">
              <a:buNone/>
            </a:pPr>
            <a:r>
              <a:rPr lang="en-US" sz="1000" dirty="0">
                <a:solidFill>
                  <a:schemeClr val="tx1"/>
                </a:solidFill>
                <a:hlinkClick r:id="rId2" action="ppaction://hlinksldjump"/>
              </a:rPr>
              <a:t>Jump back to </a:t>
            </a:r>
            <a:r>
              <a:rPr lang="en-US" altLang="en-US" sz="1000" dirty="0">
                <a:hlinkClick r:id="rId2" action="ppaction://hlinksldjump"/>
              </a:rPr>
              <a:t>Growth Strategies for Global Marketing: Exporting</a:t>
            </a:r>
            <a:endParaRPr lang="en-US" sz="1000" dirty="0">
              <a:hlinkClick r:id="rId3" action="ppaction://hlinksldjump"/>
            </a:endParaRPr>
          </a:p>
        </p:txBody>
      </p:sp>
    </p:spTree>
    <p:extLst>
      <p:ext uri="{BB962C8B-B14F-4D97-AF65-F5344CB8AC3E}">
        <p14:creationId xmlns:p14="http://schemas.microsoft.com/office/powerpoint/2010/main" val="133496560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altLang="en-US" sz="3000" dirty="0"/>
              <a:t>	Growth Strategies for Global Marketing: Licensing, Appendix</a:t>
            </a:r>
            <a:endParaRPr lang="en-US" sz="3000" dirty="0"/>
          </a:p>
        </p:txBody>
      </p:sp>
      <p:sp>
        <p:nvSpPr>
          <p:cNvPr id="5" name="Content Placeholder 4"/>
          <p:cNvSpPr>
            <a:spLocks noGrp="1"/>
          </p:cNvSpPr>
          <p:nvPr>
            <p:ph idx="1"/>
          </p:nvPr>
        </p:nvSpPr>
        <p:spPr>
          <a:xfrm>
            <a:off x="457200" y="1143000"/>
            <a:ext cx="8229600" cy="5562600"/>
          </a:xfrm>
        </p:spPr>
        <p:txBody>
          <a:bodyPr/>
          <a:lstStyle/>
          <a:p>
            <a:pPr marL="0" indent="0">
              <a:buNone/>
            </a:pPr>
            <a:r>
              <a:rPr lang="en-IN" sz="2000" dirty="0"/>
              <a:t>The slide contains 2 rectangular boxes. Starting from the left, the header of the first box reads advantages and 2 points are listed below the header. The first point reads firm does not have to bear the development costs and risks associated with opening up a foreign market</a:t>
            </a:r>
            <a:r>
              <a:rPr lang="en-US" sz="2000" dirty="0"/>
              <a:t>, and </a:t>
            </a:r>
            <a:r>
              <a:rPr lang="en-IN" sz="2000" dirty="0"/>
              <a:t>the second point reads </a:t>
            </a:r>
            <a:r>
              <a:rPr lang="en-US" sz="2000" dirty="0"/>
              <a:t>attractive option in unfamiliar or politically volatile markets. </a:t>
            </a:r>
            <a:r>
              <a:rPr lang="en-IN" sz="2000" dirty="0"/>
              <a:t>The header of the second box reads disadvantages and 2 points are listed below the header. The first point reads firm does not have tight control over manufacturing, marketing, and strategy</a:t>
            </a:r>
            <a:r>
              <a:rPr lang="en-US" sz="2000" dirty="0"/>
              <a:t>, and </a:t>
            </a:r>
            <a:r>
              <a:rPr lang="en-IN" sz="2000" dirty="0"/>
              <a:t>the second point reads </a:t>
            </a:r>
            <a:r>
              <a:rPr lang="en-US" sz="2000" dirty="0"/>
              <a:t>there is the risk that foreign companies may capitalize on the licensed technology.</a:t>
            </a:r>
          </a:p>
        </p:txBody>
      </p:sp>
      <p:sp>
        <p:nvSpPr>
          <p:cNvPr id="6" name="Text Placeholder 5"/>
          <p:cNvSpPr>
            <a:spLocks noGrp="1"/>
          </p:cNvSpPr>
          <p:nvPr>
            <p:ph type="body" sz="quarter" idx="4294967295"/>
          </p:nvPr>
        </p:nvSpPr>
        <p:spPr>
          <a:xfrm>
            <a:off x="5610665" y="5943600"/>
            <a:ext cx="3505200" cy="304800"/>
          </a:xfrm>
          <a:prstGeom prst="rect">
            <a:avLst/>
          </a:prstGeom>
        </p:spPr>
        <p:txBody>
          <a:bodyPr/>
          <a:lstStyle/>
          <a:p>
            <a:pPr marL="0" indent="0">
              <a:buNone/>
            </a:pPr>
            <a:r>
              <a:rPr lang="en-US" sz="1000" dirty="0">
                <a:solidFill>
                  <a:schemeClr val="tx1"/>
                </a:solidFill>
                <a:hlinkClick r:id="rId2" action="ppaction://hlinksldjump"/>
              </a:rPr>
              <a:t>Jump back to </a:t>
            </a:r>
            <a:r>
              <a:rPr lang="en-US" altLang="en-US" sz="1000" dirty="0">
                <a:hlinkClick r:id="rId2" action="ppaction://hlinksldjump"/>
              </a:rPr>
              <a:t>Growth Strategies for Global Marketing: Licensing</a:t>
            </a:r>
            <a:endParaRPr lang="en-US" sz="1000" dirty="0">
              <a:solidFill>
                <a:schemeClr val="tx1"/>
              </a:solidFill>
              <a:hlinkClick r:id="rId3" action="ppaction://hlinksldjump"/>
            </a:endParaRPr>
          </a:p>
        </p:txBody>
      </p:sp>
    </p:spTree>
    <p:extLst>
      <p:ext uri="{BB962C8B-B14F-4D97-AF65-F5344CB8AC3E}">
        <p14:creationId xmlns:p14="http://schemas.microsoft.com/office/powerpoint/2010/main" val="104896920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altLang="en-US" sz="3000" dirty="0"/>
              <a:t>	Advantages and Disadvantages of Joint Ventures, Appendix</a:t>
            </a:r>
            <a:endParaRPr lang="en-US" sz="3000" dirty="0"/>
          </a:p>
        </p:txBody>
      </p:sp>
      <p:sp>
        <p:nvSpPr>
          <p:cNvPr id="5" name="Content Placeholder 4"/>
          <p:cNvSpPr>
            <a:spLocks noGrp="1"/>
          </p:cNvSpPr>
          <p:nvPr>
            <p:ph idx="1"/>
          </p:nvPr>
        </p:nvSpPr>
        <p:spPr>
          <a:xfrm>
            <a:off x="457200" y="1143000"/>
            <a:ext cx="8229600" cy="5562600"/>
          </a:xfrm>
        </p:spPr>
        <p:txBody>
          <a:bodyPr/>
          <a:lstStyle/>
          <a:p>
            <a:pPr marL="0" indent="0">
              <a:buNone/>
            </a:pPr>
            <a:r>
              <a:rPr lang="en-US" sz="2000" dirty="0"/>
              <a:t>There are 2 small rectangular boxes partially overlapping 2 large rectangular boxes. Each pair of small and large boxes is placed one below the other. The content in the large box explains the term provided in the small box. In the first pair of boxes, the small box is labeled advantages</a:t>
            </a:r>
            <a:r>
              <a:rPr lang="en-IN" sz="2000" dirty="0"/>
              <a:t>. </a:t>
            </a:r>
            <a:r>
              <a:rPr lang="en-US" sz="2000" dirty="0"/>
              <a:t>The large box has 4 points. Starting from the top, the points are </a:t>
            </a:r>
            <a:r>
              <a:rPr lang="en-IN" sz="2000" dirty="0"/>
              <a:t>firm may be able to benefit from a partner’s knowledge of the host country, </a:t>
            </a:r>
            <a:r>
              <a:rPr lang="en-US" sz="2000" dirty="0"/>
              <a:t>firm gains by sharing costs and risks of operating in a foreign market</a:t>
            </a:r>
            <a:r>
              <a:rPr lang="en-IN" sz="2000" dirty="0"/>
              <a:t>, </a:t>
            </a:r>
            <a:r>
              <a:rPr lang="en-US" sz="2000" dirty="0"/>
              <a:t>sole option when political considerations make joint ventures the only feasible entry mode</a:t>
            </a:r>
            <a:r>
              <a:rPr lang="en-IN" sz="2000" dirty="0"/>
              <a:t>, </a:t>
            </a:r>
            <a:r>
              <a:rPr lang="en-US" sz="2000" dirty="0"/>
              <a:t>allow firms to take advantage of a partner’s distribution system, technological know-how, or marketing skills. In the second pair of boxes, the small box is labeled disadvantages. The large box has 2 points. Starting from the top, the points are </a:t>
            </a:r>
            <a:r>
              <a:rPr lang="en-IN" sz="2000" dirty="0"/>
              <a:t>firm may risk giving up control of proprietary knowledge to its partner, and </a:t>
            </a:r>
            <a:r>
              <a:rPr lang="en-US" sz="2000" dirty="0"/>
              <a:t>firm may lose the tight control over a foreign subsidiary needed to engage in coordinated global attacks against rivals.</a:t>
            </a:r>
          </a:p>
          <a:p>
            <a:pPr marL="0" indent="0">
              <a:buNone/>
            </a:pPr>
            <a:endParaRPr lang="en-US" sz="2000" dirty="0"/>
          </a:p>
        </p:txBody>
      </p:sp>
      <p:sp>
        <p:nvSpPr>
          <p:cNvPr id="6" name="Text Placeholder 5"/>
          <p:cNvSpPr>
            <a:spLocks noGrp="1"/>
          </p:cNvSpPr>
          <p:nvPr>
            <p:ph type="body" sz="quarter" idx="4294967295"/>
          </p:nvPr>
        </p:nvSpPr>
        <p:spPr>
          <a:xfrm>
            <a:off x="5678658" y="5943600"/>
            <a:ext cx="3429000" cy="304800"/>
          </a:xfrm>
          <a:prstGeom prst="rect">
            <a:avLst/>
          </a:prstGeom>
        </p:spPr>
        <p:txBody>
          <a:bodyPr/>
          <a:lstStyle/>
          <a:p>
            <a:pPr marL="0" indent="0">
              <a:buNone/>
            </a:pPr>
            <a:r>
              <a:rPr lang="en-US" sz="1000" dirty="0">
                <a:solidFill>
                  <a:schemeClr val="tx1"/>
                </a:solidFill>
                <a:hlinkClick r:id="rId2" action="ppaction://hlinksldjump"/>
              </a:rPr>
              <a:t>Jump back to</a:t>
            </a:r>
            <a:r>
              <a:rPr lang="en-US" altLang="en-US" sz="1000" dirty="0">
                <a:hlinkClick r:id="rId2" action="ppaction://hlinksldjump"/>
              </a:rPr>
              <a:t> Advantages and Disadvantages of Joint ventures</a:t>
            </a:r>
            <a:endParaRPr lang="en-US" sz="1000" dirty="0">
              <a:solidFill>
                <a:schemeClr val="tx1"/>
              </a:solidFill>
              <a:hlinkClick r:id="rId3" action="ppaction://hlinksldjump"/>
            </a:endParaRPr>
          </a:p>
        </p:txBody>
      </p:sp>
    </p:spTree>
    <p:extLst>
      <p:ext uri="{BB962C8B-B14F-4D97-AF65-F5344CB8AC3E}">
        <p14:creationId xmlns:p14="http://schemas.microsoft.com/office/powerpoint/2010/main" val="158854352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r>
              <a:rPr lang="en-US" altLang="en-US" dirty="0"/>
              <a:t>Goals of Global Marketing</a:t>
            </a:r>
          </a:p>
        </p:txBody>
      </p:sp>
      <p:grpSp>
        <p:nvGrpSpPr>
          <p:cNvPr id="4" name="Group 3" descr="This figure shows global marketing goals. "/>
          <p:cNvGrpSpPr/>
          <p:nvPr/>
        </p:nvGrpSpPr>
        <p:grpSpPr>
          <a:xfrm>
            <a:off x="381000" y="990600"/>
            <a:ext cx="8458200" cy="4900771"/>
            <a:chOff x="381000" y="990600"/>
            <a:chExt cx="8458200" cy="4900771"/>
          </a:xfrm>
        </p:grpSpPr>
        <p:grpSp>
          <p:nvGrpSpPr>
            <p:cNvPr id="12" name="Group 11"/>
            <p:cNvGrpSpPr/>
            <p:nvPr/>
          </p:nvGrpSpPr>
          <p:grpSpPr>
            <a:xfrm>
              <a:off x="381000" y="990600"/>
              <a:ext cx="8458200" cy="2228310"/>
              <a:chOff x="457200" y="1512014"/>
              <a:chExt cx="8458200" cy="2228310"/>
            </a:xfrm>
          </p:grpSpPr>
          <p:sp>
            <p:nvSpPr>
              <p:cNvPr id="8" name="Freeform 7"/>
              <p:cNvSpPr/>
              <p:nvPr/>
            </p:nvSpPr>
            <p:spPr>
              <a:xfrm>
                <a:off x="457200" y="1821974"/>
                <a:ext cx="8458200" cy="1918350"/>
              </a:xfrm>
              <a:custGeom>
                <a:avLst/>
                <a:gdLst>
                  <a:gd name="connsiteX0" fmla="*/ 0 w 8458200"/>
                  <a:gd name="connsiteY0" fmla="*/ 0 h 1918350"/>
                  <a:gd name="connsiteX1" fmla="*/ 8458200 w 8458200"/>
                  <a:gd name="connsiteY1" fmla="*/ 0 h 1918350"/>
                  <a:gd name="connsiteX2" fmla="*/ 8458200 w 8458200"/>
                  <a:gd name="connsiteY2" fmla="*/ 1918350 h 1918350"/>
                  <a:gd name="connsiteX3" fmla="*/ 0 w 8458200"/>
                  <a:gd name="connsiteY3" fmla="*/ 1918350 h 1918350"/>
                  <a:gd name="connsiteX4" fmla="*/ 0 w 8458200"/>
                  <a:gd name="connsiteY4" fmla="*/ 0 h 19183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58200" h="1918350">
                    <a:moveTo>
                      <a:pt x="0" y="0"/>
                    </a:moveTo>
                    <a:lnTo>
                      <a:pt x="8458200" y="0"/>
                    </a:lnTo>
                    <a:lnTo>
                      <a:pt x="8458200" y="1918350"/>
                    </a:lnTo>
                    <a:lnTo>
                      <a:pt x="0" y="1918350"/>
                    </a:lnTo>
                    <a:lnTo>
                      <a:pt x="0" y="0"/>
                    </a:lnTo>
                    <a:close/>
                  </a:path>
                </a:pathLst>
              </a:custGeom>
              <a:ln>
                <a:solidFill>
                  <a:srgbClr val="C30C20"/>
                </a:solidFill>
              </a:ln>
            </p:spPr>
            <p:style>
              <a:lnRef idx="2">
                <a:schemeClr val="accent2">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656450" tIns="437388" rIns="656450" bIns="149352" numCol="1" spcCol="1270" anchor="t" anchorCtr="0">
                <a:noAutofit/>
              </a:bodyPr>
              <a:lstStyle/>
              <a:p>
                <a:pPr marL="228600" lvl="1" indent="-228600" algn="l" defTabSz="933450" rtl="0">
                  <a:lnSpc>
                    <a:spcPct val="90000"/>
                  </a:lnSpc>
                  <a:spcBef>
                    <a:spcPct val="0"/>
                  </a:spcBef>
                  <a:spcAft>
                    <a:spcPct val="15000"/>
                  </a:spcAft>
                  <a:buChar char="••"/>
                </a:pPr>
                <a:r>
                  <a:rPr lang="en-US" sz="2100" kern="1200" dirty="0"/>
                  <a:t>Increase long-term growth and profit prospects</a:t>
                </a:r>
              </a:p>
              <a:p>
                <a:pPr marL="228600" lvl="1" indent="-228600" algn="l" defTabSz="933450" rtl="0">
                  <a:lnSpc>
                    <a:spcPct val="90000"/>
                  </a:lnSpc>
                  <a:spcBef>
                    <a:spcPct val="0"/>
                  </a:spcBef>
                  <a:spcAft>
                    <a:spcPct val="15000"/>
                  </a:spcAft>
                  <a:buChar char="••"/>
                </a:pPr>
                <a:r>
                  <a:rPr lang="en-US" sz="2100" kern="1200" dirty="0"/>
                  <a:t>Maximize total sales revenue</a:t>
                </a:r>
              </a:p>
              <a:p>
                <a:pPr marL="228600" lvl="1" indent="-228600" algn="l" defTabSz="933450" rtl="0">
                  <a:lnSpc>
                    <a:spcPct val="90000"/>
                  </a:lnSpc>
                  <a:spcBef>
                    <a:spcPct val="0"/>
                  </a:spcBef>
                  <a:spcAft>
                    <a:spcPct val="15000"/>
                  </a:spcAft>
                  <a:buChar char="••"/>
                </a:pPr>
                <a:r>
                  <a:rPr lang="en-US" sz="2100" kern="1200" dirty="0"/>
                  <a:t>Take advantage of economies of scale</a:t>
                </a:r>
              </a:p>
              <a:p>
                <a:pPr marL="228600" lvl="1" indent="-228600" algn="l" defTabSz="933450" rtl="0">
                  <a:lnSpc>
                    <a:spcPct val="90000"/>
                  </a:lnSpc>
                  <a:spcBef>
                    <a:spcPct val="0"/>
                  </a:spcBef>
                  <a:spcAft>
                    <a:spcPct val="15000"/>
                  </a:spcAft>
                  <a:buChar char="••"/>
                </a:pPr>
                <a:r>
                  <a:rPr lang="en-US" sz="2100" kern="1200" dirty="0"/>
                  <a:t>Improve overall market position</a:t>
                </a:r>
              </a:p>
            </p:txBody>
          </p:sp>
          <p:sp>
            <p:nvSpPr>
              <p:cNvPr id="9" name="Freeform 8"/>
              <p:cNvSpPr/>
              <p:nvPr/>
            </p:nvSpPr>
            <p:spPr>
              <a:xfrm>
                <a:off x="880110" y="1512014"/>
                <a:ext cx="5920740" cy="619920"/>
              </a:xfrm>
              <a:custGeom>
                <a:avLst/>
                <a:gdLst>
                  <a:gd name="connsiteX0" fmla="*/ 0 w 5920740"/>
                  <a:gd name="connsiteY0" fmla="*/ 103322 h 619920"/>
                  <a:gd name="connsiteX1" fmla="*/ 103322 w 5920740"/>
                  <a:gd name="connsiteY1" fmla="*/ 0 h 619920"/>
                  <a:gd name="connsiteX2" fmla="*/ 5817418 w 5920740"/>
                  <a:gd name="connsiteY2" fmla="*/ 0 h 619920"/>
                  <a:gd name="connsiteX3" fmla="*/ 5920740 w 5920740"/>
                  <a:gd name="connsiteY3" fmla="*/ 103322 h 619920"/>
                  <a:gd name="connsiteX4" fmla="*/ 5920740 w 5920740"/>
                  <a:gd name="connsiteY4" fmla="*/ 516598 h 619920"/>
                  <a:gd name="connsiteX5" fmla="*/ 5817418 w 5920740"/>
                  <a:gd name="connsiteY5" fmla="*/ 619920 h 619920"/>
                  <a:gd name="connsiteX6" fmla="*/ 103322 w 5920740"/>
                  <a:gd name="connsiteY6" fmla="*/ 619920 h 619920"/>
                  <a:gd name="connsiteX7" fmla="*/ 0 w 5920740"/>
                  <a:gd name="connsiteY7" fmla="*/ 516598 h 619920"/>
                  <a:gd name="connsiteX8" fmla="*/ 0 w 5920740"/>
                  <a:gd name="connsiteY8" fmla="*/ 103322 h 6199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920740" h="619920">
                    <a:moveTo>
                      <a:pt x="0" y="103322"/>
                    </a:moveTo>
                    <a:cubicBezTo>
                      <a:pt x="0" y="46259"/>
                      <a:pt x="46259" y="0"/>
                      <a:pt x="103322" y="0"/>
                    </a:cubicBezTo>
                    <a:lnTo>
                      <a:pt x="5817418" y="0"/>
                    </a:lnTo>
                    <a:cubicBezTo>
                      <a:pt x="5874481" y="0"/>
                      <a:pt x="5920740" y="46259"/>
                      <a:pt x="5920740" y="103322"/>
                    </a:cubicBezTo>
                    <a:lnTo>
                      <a:pt x="5920740" y="516598"/>
                    </a:lnTo>
                    <a:cubicBezTo>
                      <a:pt x="5920740" y="573661"/>
                      <a:pt x="5874481" y="619920"/>
                      <a:pt x="5817418" y="619920"/>
                    </a:cubicBezTo>
                    <a:lnTo>
                      <a:pt x="103322" y="619920"/>
                    </a:lnTo>
                    <a:cubicBezTo>
                      <a:pt x="46259" y="619920"/>
                      <a:pt x="0" y="573661"/>
                      <a:pt x="0" y="516598"/>
                    </a:cubicBezTo>
                    <a:lnTo>
                      <a:pt x="0" y="103322"/>
                    </a:lnTo>
                    <a:close/>
                  </a:path>
                </a:pathLst>
              </a:custGeom>
              <a:solidFill>
                <a:srgbClr val="C30C20"/>
              </a:solidFill>
              <a:ln>
                <a:solidFill>
                  <a:srgbClr val="C30C20"/>
                </a:solidFill>
              </a:ln>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txBody>
              <a:bodyPr spcFirstLastPara="0" vert="horz" wrap="square" lIns="254052" tIns="30262" rIns="254052" bIns="30262" numCol="1" spcCol="1270" anchor="ctr" anchorCtr="0">
                <a:noAutofit/>
              </a:bodyPr>
              <a:lstStyle/>
              <a:p>
                <a:pPr lvl="0" algn="l" defTabSz="933450" rtl="0">
                  <a:lnSpc>
                    <a:spcPct val="90000"/>
                  </a:lnSpc>
                  <a:spcBef>
                    <a:spcPct val="0"/>
                  </a:spcBef>
                  <a:spcAft>
                    <a:spcPct val="35000"/>
                  </a:spcAft>
                </a:pPr>
                <a:r>
                  <a:rPr lang="en-US" sz="2100" kern="1200" dirty="0"/>
                  <a:t>Offensive goals</a:t>
                </a:r>
              </a:p>
            </p:txBody>
          </p:sp>
        </p:grpSp>
        <p:grpSp>
          <p:nvGrpSpPr>
            <p:cNvPr id="13" name="Group 12"/>
            <p:cNvGrpSpPr/>
            <p:nvPr/>
          </p:nvGrpSpPr>
          <p:grpSpPr>
            <a:xfrm>
              <a:off x="381000" y="3332311"/>
              <a:ext cx="8458200" cy="2559060"/>
              <a:chOff x="457200" y="3853725"/>
              <a:chExt cx="8458200" cy="2559060"/>
            </a:xfrm>
          </p:grpSpPr>
          <p:sp>
            <p:nvSpPr>
              <p:cNvPr id="10" name="Freeform 9"/>
              <p:cNvSpPr/>
              <p:nvPr/>
            </p:nvSpPr>
            <p:spPr>
              <a:xfrm>
                <a:off x="457200" y="4163685"/>
                <a:ext cx="8458200" cy="2249100"/>
              </a:xfrm>
              <a:custGeom>
                <a:avLst/>
                <a:gdLst>
                  <a:gd name="connsiteX0" fmla="*/ 0 w 8458200"/>
                  <a:gd name="connsiteY0" fmla="*/ 0 h 2249100"/>
                  <a:gd name="connsiteX1" fmla="*/ 8458200 w 8458200"/>
                  <a:gd name="connsiteY1" fmla="*/ 0 h 2249100"/>
                  <a:gd name="connsiteX2" fmla="*/ 8458200 w 8458200"/>
                  <a:gd name="connsiteY2" fmla="*/ 2249100 h 2249100"/>
                  <a:gd name="connsiteX3" fmla="*/ 0 w 8458200"/>
                  <a:gd name="connsiteY3" fmla="*/ 2249100 h 2249100"/>
                  <a:gd name="connsiteX4" fmla="*/ 0 w 8458200"/>
                  <a:gd name="connsiteY4" fmla="*/ 0 h 22491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58200" h="2249100">
                    <a:moveTo>
                      <a:pt x="0" y="0"/>
                    </a:moveTo>
                    <a:lnTo>
                      <a:pt x="8458200" y="0"/>
                    </a:lnTo>
                    <a:lnTo>
                      <a:pt x="8458200" y="2249100"/>
                    </a:lnTo>
                    <a:lnTo>
                      <a:pt x="0" y="2249100"/>
                    </a:lnTo>
                    <a:lnTo>
                      <a:pt x="0" y="0"/>
                    </a:lnTo>
                    <a:close/>
                  </a:path>
                </a:pathLst>
              </a:custGeom>
              <a:ln>
                <a:solidFill>
                  <a:srgbClr val="C30C20"/>
                </a:solidFill>
              </a:ln>
            </p:spPr>
            <p:style>
              <a:lnRef idx="2">
                <a:schemeClr val="accent2">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656450" tIns="437388" rIns="656450" bIns="149352" numCol="1" spcCol="1270" anchor="t" anchorCtr="0">
                <a:noAutofit/>
              </a:bodyPr>
              <a:lstStyle/>
              <a:p>
                <a:pPr marL="228600" lvl="1" indent="-228600" algn="l" defTabSz="933450" rtl="0">
                  <a:lnSpc>
                    <a:spcPct val="90000"/>
                  </a:lnSpc>
                  <a:spcBef>
                    <a:spcPct val="0"/>
                  </a:spcBef>
                  <a:spcAft>
                    <a:spcPct val="15000"/>
                  </a:spcAft>
                  <a:buChar char="••"/>
                </a:pPr>
                <a:r>
                  <a:rPr lang="en-US" sz="2100" kern="1200" dirty="0"/>
                  <a:t>Compete with foreign companies on their own turf</a:t>
                </a:r>
              </a:p>
              <a:p>
                <a:pPr marL="228600" lvl="1" indent="-228600" algn="l" defTabSz="933450">
                  <a:lnSpc>
                    <a:spcPct val="90000"/>
                  </a:lnSpc>
                  <a:spcBef>
                    <a:spcPct val="0"/>
                  </a:spcBef>
                  <a:spcAft>
                    <a:spcPct val="15000"/>
                  </a:spcAft>
                  <a:buChar char="••"/>
                </a:pPr>
                <a:r>
                  <a:rPr lang="en-US" sz="2100" kern="1200" dirty="0"/>
                  <a:t>Gain access to technological innovations in other countries</a:t>
                </a:r>
              </a:p>
              <a:p>
                <a:pPr marL="228600" lvl="1" indent="-228600" algn="l" defTabSz="933450">
                  <a:lnSpc>
                    <a:spcPct val="90000"/>
                  </a:lnSpc>
                  <a:spcBef>
                    <a:spcPct val="0"/>
                  </a:spcBef>
                  <a:spcAft>
                    <a:spcPct val="15000"/>
                  </a:spcAft>
                  <a:buChar char="••"/>
                </a:pPr>
                <a:r>
                  <a:rPr lang="en-US" sz="2100" kern="1200" dirty="0"/>
                  <a:t>Take advantage of differences in operating costs</a:t>
                </a:r>
              </a:p>
              <a:p>
                <a:pPr marL="228600" lvl="1" indent="-228600" algn="l" defTabSz="933450">
                  <a:lnSpc>
                    <a:spcPct val="90000"/>
                  </a:lnSpc>
                  <a:spcBef>
                    <a:spcPct val="0"/>
                  </a:spcBef>
                  <a:spcAft>
                    <a:spcPct val="15000"/>
                  </a:spcAft>
                  <a:buChar char="••"/>
                </a:pPr>
                <a:r>
                  <a:rPr lang="en-US" sz="2100" kern="1200" dirty="0"/>
                  <a:t>Preempt competitors’ global moves</a:t>
                </a:r>
              </a:p>
              <a:p>
                <a:pPr marL="228600" lvl="1" indent="-228600" algn="l" defTabSz="933450">
                  <a:lnSpc>
                    <a:spcPct val="90000"/>
                  </a:lnSpc>
                  <a:spcBef>
                    <a:spcPct val="0"/>
                  </a:spcBef>
                  <a:spcAft>
                    <a:spcPct val="15000"/>
                  </a:spcAft>
                  <a:buChar char="••"/>
                </a:pPr>
                <a:r>
                  <a:rPr lang="en-US" sz="2100" kern="1200" dirty="0"/>
                  <a:t>Avoid being locked out of future markets by arriving too late</a:t>
                </a:r>
              </a:p>
            </p:txBody>
          </p:sp>
          <p:sp>
            <p:nvSpPr>
              <p:cNvPr id="11" name="Freeform 10"/>
              <p:cNvSpPr/>
              <p:nvPr/>
            </p:nvSpPr>
            <p:spPr>
              <a:xfrm>
                <a:off x="880110" y="3853725"/>
                <a:ext cx="5920740" cy="619920"/>
              </a:xfrm>
              <a:custGeom>
                <a:avLst/>
                <a:gdLst>
                  <a:gd name="connsiteX0" fmla="*/ 0 w 5920740"/>
                  <a:gd name="connsiteY0" fmla="*/ 103322 h 619920"/>
                  <a:gd name="connsiteX1" fmla="*/ 103322 w 5920740"/>
                  <a:gd name="connsiteY1" fmla="*/ 0 h 619920"/>
                  <a:gd name="connsiteX2" fmla="*/ 5817418 w 5920740"/>
                  <a:gd name="connsiteY2" fmla="*/ 0 h 619920"/>
                  <a:gd name="connsiteX3" fmla="*/ 5920740 w 5920740"/>
                  <a:gd name="connsiteY3" fmla="*/ 103322 h 619920"/>
                  <a:gd name="connsiteX4" fmla="*/ 5920740 w 5920740"/>
                  <a:gd name="connsiteY4" fmla="*/ 516598 h 619920"/>
                  <a:gd name="connsiteX5" fmla="*/ 5817418 w 5920740"/>
                  <a:gd name="connsiteY5" fmla="*/ 619920 h 619920"/>
                  <a:gd name="connsiteX6" fmla="*/ 103322 w 5920740"/>
                  <a:gd name="connsiteY6" fmla="*/ 619920 h 619920"/>
                  <a:gd name="connsiteX7" fmla="*/ 0 w 5920740"/>
                  <a:gd name="connsiteY7" fmla="*/ 516598 h 619920"/>
                  <a:gd name="connsiteX8" fmla="*/ 0 w 5920740"/>
                  <a:gd name="connsiteY8" fmla="*/ 103322 h 6199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920740" h="619920">
                    <a:moveTo>
                      <a:pt x="0" y="103322"/>
                    </a:moveTo>
                    <a:cubicBezTo>
                      <a:pt x="0" y="46259"/>
                      <a:pt x="46259" y="0"/>
                      <a:pt x="103322" y="0"/>
                    </a:cubicBezTo>
                    <a:lnTo>
                      <a:pt x="5817418" y="0"/>
                    </a:lnTo>
                    <a:cubicBezTo>
                      <a:pt x="5874481" y="0"/>
                      <a:pt x="5920740" y="46259"/>
                      <a:pt x="5920740" y="103322"/>
                    </a:cubicBezTo>
                    <a:lnTo>
                      <a:pt x="5920740" y="516598"/>
                    </a:lnTo>
                    <a:cubicBezTo>
                      <a:pt x="5920740" y="573661"/>
                      <a:pt x="5874481" y="619920"/>
                      <a:pt x="5817418" y="619920"/>
                    </a:cubicBezTo>
                    <a:lnTo>
                      <a:pt x="103322" y="619920"/>
                    </a:lnTo>
                    <a:cubicBezTo>
                      <a:pt x="46259" y="619920"/>
                      <a:pt x="0" y="573661"/>
                      <a:pt x="0" y="516598"/>
                    </a:cubicBezTo>
                    <a:lnTo>
                      <a:pt x="0" y="103322"/>
                    </a:lnTo>
                    <a:close/>
                  </a:path>
                </a:pathLst>
              </a:custGeom>
              <a:solidFill>
                <a:srgbClr val="C30C20"/>
              </a:solidFill>
              <a:ln>
                <a:solidFill>
                  <a:srgbClr val="C30C20"/>
                </a:solidFill>
              </a:ln>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txBody>
              <a:bodyPr spcFirstLastPara="0" vert="horz" wrap="square" lIns="254052" tIns="30262" rIns="254052" bIns="30262" numCol="1" spcCol="1270" anchor="ctr" anchorCtr="0">
                <a:noAutofit/>
              </a:bodyPr>
              <a:lstStyle/>
              <a:p>
                <a:pPr lvl="0" algn="l" defTabSz="933450" rtl="0">
                  <a:lnSpc>
                    <a:spcPct val="90000"/>
                  </a:lnSpc>
                  <a:spcBef>
                    <a:spcPct val="0"/>
                  </a:spcBef>
                  <a:spcAft>
                    <a:spcPct val="35000"/>
                  </a:spcAft>
                </a:pPr>
                <a:r>
                  <a:rPr lang="en-US" sz="2100" kern="1200" dirty="0"/>
                  <a:t>Defensive goals</a:t>
                </a:r>
              </a:p>
            </p:txBody>
          </p:sp>
        </p:grpSp>
      </p:grpSp>
      <p:sp>
        <p:nvSpPr>
          <p:cNvPr id="14" name="Text Placeholder 5"/>
          <p:cNvSpPr txBox="1">
            <a:spLocks/>
          </p:cNvSpPr>
          <p:nvPr/>
        </p:nvSpPr>
        <p:spPr>
          <a:xfrm>
            <a:off x="3314700" y="5989143"/>
            <a:ext cx="2514600" cy="181531"/>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sz="1000" dirty="0">
                <a:hlinkClick r:id="rId2" action="ppaction://hlinksldjump"/>
              </a:rPr>
              <a:t>Jump to Goals of </a:t>
            </a:r>
            <a:r>
              <a:rPr lang="en-US" altLang="en-US" sz="1000" dirty="0">
                <a:hlinkClick r:id="rId2" action="ppaction://hlinksldjump"/>
              </a:rPr>
              <a:t>Global Marketing, </a:t>
            </a:r>
            <a:r>
              <a:rPr lang="en-US" altLang="en-US" sz="1000" dirty="0">
                <a:solidFill>
                  <a:srgbClr val="C30C20"/>
                </a:solidFill>
                <a:hlinkClick r:id="rId2" action="ppaction://hlinksldjump"/>
              </a:rPr>
              <a:t>Appendix </a:t>
            </a:r>
            <a:endParaRPr lang="en-US" sz="1000" dirty="0">
              <a:hlinkClick r:id="rId3" action="ppaction://hlinksldjump"/>
            </a:endParaRPr>
          </a:p>
        </p:txBody>
      </p:sp>
    </p:spTree>
    <p:extLst>
      <p:ext uri="{BB962C8B-B14F-4D97-AF65-F5344CB8AC3E}">
        <p14:creationId xmlns:p14="http://schemas.microsoft.com/office/powerpoint/2010/main" val="69246958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normAutofit fontScale="90000"/>
          </a:bodyPr>
          <a:lstStyle/>
          <a:p>
            <a:r>
              <a:rPr lang="en-US" altLang="en-US" dirty="0"/>
              <a:t>Figure 13.1: Porter’s Diamond of</a:t>
            </a:r>
            <a:br>
              <a:rPr lang="en-US" altLang="en-US" dirty="0"/>
            </a:br>
            <a:r>
              <a:rPr lang="en-US" altLang="en-US" dirty="0"/>
              <a:t>National Advantage</a:t>
            </a:r>
          </a:p>
        </p:txBody>
      </p:sp>
      <p:pic>
        <p:nvPicPr>
          <p:cNvPr id="4" name="Picture 3" descr="This illustration depicts porter’s diamond of national advantage. "/>
          <p:cNvPicPr>
            <a:picLocks noChangeAspect="1"/>
          </p:cNvPicPr>
          <p:nvPr/>
        </p:nvPicPr>
        <p:blipFill rotWithShape="1">
          <a:blip r:embed="rId2">
            <a:extLst>
              <a:ext uri="{28A0092B-C50C-407E-A947-70E740481C1C}">
                <a14:useLocalDpi xmlns:a14="http://schemas.microsoft.com/office/drawing/2010/main" val="0"/>
              </a:ext>
            </a:extLst>
          </a:blip>
          <a:srcRect l="3495" t="1526" r="703" b="-90"/>
          <a:stretch/>
        </p:blipFill>
        <p:spPr>
          <a:xfrm>
            <a:off x="1141403" y="1343906"/>
            <a:ext cx="6861193" cy="4572000"/>
          </a:xfrm>
          <a:prstGeom prst="rect">
            <a:avLst/>
          </a:prstGeom>
        </p:spPr>
      </p:pic>
      <p:sp>
        <p:nvSpPr>
          <p:cNvPr id="6" name="Text Placeholder 5"/>
          <p:cNvSpPr txBox="1">
            <a:spLocks/>
          </p:cNvSpPr>
          <p:nvPr/>
        </p:nvSpPr>
        <p:spPr>
          <a:xfrm>
            <a:off x="2686902" y="5848718"/>
            <a:ext cx="3770194" cy="230214"/>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altLang="en-US" sz="1000" dirty="0">
                <a:latin typeface="+mj-lt"/>
                <a:cs typeface="Times New Roman" pitchFamily="18" charset="0"/>
              </a:rPr>
              <a:t>Source: The Competitive Advantage of Nations by Michael E. Porter.</a:t>
            </a:r>
            <a:endParaRPr lang="en-US" sz="1000" dirty="0">
              <a:hlinkClick r:id="rId3" action="ppaction://hlinksldjump"/>
            </a:endParaRPr>
          </a:p>
        </p:txBody>
      </p:sp>
      <p:sp>
        <p:nvSpPr>
          <p:cNvPr id="7" name="Text Placeholder 5"/>
          <p:cNvSpPr txBox="1">
            <a:spLocks/>
          </p:cNvSpPr>
          <p:nvPr/>
        </p:nvSpPr>
        <p:spPr>
          <a:xfrm>
            <a:off x="2590799" y="6002732"/>
            <a:ext cx="3962400" cy="152400"/>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Font typeface="Arial"/>
              <a:buNone/>
            </a:pPr>
            <a:r>
              <a:rPr lang="en-US" sz="1000" dirty="0">
                <a:hlinkClick r:id="rId4" action="ppaction://hlinksldjump"/>
              </a:rPr>
              <a:t>Jump to</a:t>
            </a:r>
            <a:r>
              <a:rPr lang="en-US" altLang="en-US" sz="1000" dirty="0">
                <a:hlinkClick r:id="rId4" action="ppaction://hlinksldjump"/>
              </a:rPr>
              <a:t> Figure 13.1: Porter’s Diamond of National Advantage, Appendix</a:t>
            </a:r>
            <a:endParaRPr lang="en-US" sz="1000" dirty="0">
              <a:hlinkClick r:id="rId3" action="ppaction://hlinksldjump"/>
            </a:endParaRPr>
          </a:p>
        </p:txBody>
      </p:sp>
    </p:spTree>
    <p:extLst>
      <p:ext uri="{BB962C8B-B14F-4D97-AF65-F5344CB8AC3E}">
        <p14:creationId xmlns:p14="http://schemas.microsoft.com/office/powerpoint/2010/main" val="352893325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noAutofit/>
          </a:bodyPr>
          <a:lstStyle/>
          <a:p>
            <a:r>
              <a:rPr lang="en-US" altLang="en-US" dirty="0"/>
              <a:t>Competitive Advantage of Nations</a:t>
            </a:r>
          </a:p>
        </p:txBody>
      </p:sp>
      <p:grpSp>
        <p:nvGrpSpPr>
          <p:cNvPr id="3" name="Group 2" descr="This figure depicts the competitive advantage of nations. "/>
          <p:cNvGrpSpPr/>
          <p:nvPr/>
        </p:nvGrpSpPr>
        <p:grpSpPr>
          <a:xfrm>
            <a:off x="342900" y="1111199"/>
            <a:ext cx="8458200" cy="4908601"/>
            <a:chOff x="381000" y="838200"/>
            <a:chExt cx="8458200" cy="4908601"/>
          </a:xfrm>
        </p:grpSpPr>
        <p:grpSp>
          <p:nvGrpSpPr>
            <p:cNvPr id="16" name="Group 15"/>
            <p:cNvGrpSpPr/>
            <p:nvPr/>
          </p:nvGrpSpPr>
          <p:grpSpPr>
            <a:xfrm>
              <a:off x="381000" y="838200"/>
              <a:ext cx="8458200" cy="1166400"/>
              <a:chOff x="457200" y="1431899"/>
              <a:chExt cx="8458200" cy="1166400"/>
            </a:xfrm>
          </p:grpSpPr>
          <p:sp>
            <p:nvSpPr>
              <p:cNvPr id="8" name="Freeform 7"/>
              <p:cNvSpPr/>
              <p:nvPr/>
            </p:nvSpPr>
            <p:spPr>
              <a:xfrm>
                <a:off x="457200" y="1653299"/>
                <a:ext cx="8458200" cy="945000"/>
              </a:xfrm>
              <a:custGeom>
                <a:avLst/>
                <a:gdLst>
                  <a:gd name="connsiteX0" fmla="*/ 0 w 8458200"/>
                  <a:gd name="connsiteY0" fmla="*/ 0 h 945000"/>
                  <a:gd name="connsiteX1" fmla="*/ 8458200 w 8458200"/>
                  <a:gd name="connsiteY1" fmla="*/ 0 h 945000"/>
                  <a:gd name="connsiteX2" fmla="*/ 8458200 w 8458200"/>
                  <a:gd name="connsiteY2" fmla="*/ 945000 h 945000"/>
                  <a:gd name="connsiteX3" fmla="*/ 0 w 8458200"/>
                  <a:gd name="connsiteY3" fmla="*/ 945000 h 945000"/>
                  <a:gd name="connsiteX4" fmla="*/ 0 w 8458200"/>
                  <a:gd name="connsiteY4" fmla="*/ 0 h 945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58200" h="945000">
                    <a:moveTo>
                      <a:pt x="0" y="0"/>
                    </a:moveTo>
                    <a:lnTo>
                      <a:pt x="8458200" y="0"/>
                    </a:lnTo>
                    <a:lnTo>
                      <a:pt x="8458200" y="945000"/>
                    </a:lnTo>
                    <a:lnTo>
                      <a:pt x="0" y="945000"/>
                    </a:lnTo>
                    <a:lnTo>
                      <a:pt x="0" y="0"/>
                    </a:lnTo>
                    <a:close/>
                  </a:path>
                </a:pathLst>
              </a:custGeom>
              <a:ln>
                <a:solidFill>
                  <a:srgbClr val="C30C20"/>
                </a:solidFill>
              </a:ln>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656450" tIns="312420" rIns="656450" bIns="128016" numCol="1" spcCol="1270" anchor="t" anchorCtr="0">
                <a:noAutofit/>
              </a:bodyPr>
              <a:lstStyle/>
              <a:p>
                <a:pPr marL="171450" lvl="1" indent="-171450" algn="l" defTabSz="800100" rtl="0">
                  <a:lnSpc>
                    <a:spcPct val="90000"/>
                  </a:lnSpc>
                  <a:spcBef>
                    <a:spcPct val="0"/>
                  </a:spcBef>
                  <a:spcAft>
                    <a:spcPct val="15000"/>
                  </a:spcAft>
                  <a:buChar char="••"/>
                </a:pPr>
                <a:r>
                  <a:rPr lang="en-US" sz="1800" kern="1200" dirty="0"/>
                  <a:t>Nation’s ability to turn its natural resources, skilled labor, and infrastructure into a competitive advantage</a:t>
                </a:r>
              </a:p>
            </p:txBody>
          </p:sp>
          <p:sp>
            <p:nvSpPr>
              <p:cNvPr id="9" name="Freeform 8"/>
              <p:cNvSpPr/>
              <p:nvPr/>
            </p:nvSpPr>
            <p:spPr>
              <a:xfrm>
                <a:off x="880110" y="1431899"/>
                <a:ext cx="5920740" cy="442800"/>
              </a:xfrm>
              <a:custGeom>
                <a:avLst/>
                <a:gdLst>
                  <a:gd name="connsiteX0" fmla="*/ 0 w 5920740"/>
                  <a:gd name="connsiteY0" fmla="*/ 73801 h 442800"/>
                  <a:gd name="connsiteX1" fmla="*/ 73801 w 5920740"/>
                  <a:gd name="connsiteY1" fmla="*/ 0 h 442800"/>
                  <a:gd name="connsiteX2" fmla="*/ 5846939 w 5920740"/>
                  <a:gd name="connsiteY2" fmla="*/ 0 h 442800"/>
                  <a:gd name="connsiteX3" fmla="*/ 5920740 w 5920740"/>
                  <a:gd name="connsiteY3" fmla="*/ 73801 h 442800"/>
                  <a:gd name="connsiteX4" fmla="*/ 5920740 w 5920740"/>
                  <a:gd name="connsiteY4" fmla="*/ 368999 h 442800"/>
                  <a:gd name="connsiteX5" fmla="*/ 5846939 w 5920740"/>
                  <a:gd name="connsiteY5" fmla="*/ 442800 h 442800"/>
                  <a:gd name="connsiteX6" fmla="*/ 73801 w 5920740"/>
                  <a:gd name="connsiteY6" fmla="*/ 442800 h 442800"/>
                  <a:gd name="connsiteX7" fmla="*/ 0 w 5920740"/>
                  <a:gd name="connsiteY7" fmla="*/ 368999 h 442800"/>
                  <a:gd name="connsiteX8" fmla="*/ 0 w 5920740"/>
                  <a:gd name="connsiteY8" fmla="*/ 73801 h 442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920740" h="442800">
                    <a:moveTo>
                      <a:pt x="0" y="73801"/>
                    </a:moveTo>
                    <a:cubicBezTo>
                      <a:pt x="0" y="33042"/>
                      <a:pt x="33042" y="0"/>
                      <a:pt x="73801" y="0"/>
                    </a:cubicBezTo>
                    <a:lnTo>
                      <a:pt x="5846939" y="0"/>
                    </a:lnTo>
                    <a:cubicBezTo>
                      <a:pt x="5887698" y="0"/>
                      <a:pt x="5920740" y="33042"/>
                      <a:pt x="5920740" y="73801"/>
                    </a:cubicBezTo>
                    <a:lnTo>
                      <a:pt x="5920740" y="368999"/>
                    </a:lnTo>
                    <a:cubicBezTo>
                      <a:pt x="5920740" y="409758"/>
                      <a:pt x="5887698" y="442800"/>
                      <a:pt x="5846939" y="442800"/>
                    </a:cubicBezTo>
                    <a:lnTo>
                      <a:pt x="73801" y="442800"/>
                    </a:lnTo>
                    <a:cubicBezTo>
                      <a:pt x="33042" y="442800"/>
                      <a:pt x="0" y="409758"/>
                      <a:pt x="0" y="368999"/>
                    </a:cubicBezTo>
                    <a:lnTo>
                      <a:pt x="0" y="73801"/>
                    </a:lnTo>
                    <a:close/>
                  </a:path>
                </a:pathLst>
              </a:custGeom>
              <a:solidFill>
                <a:srgbClr val="C30C20"/>
              </a:solidFill>
              <a:ln>
                <a:solidFill>
                  <a:srgbClr val="C30C20"/>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45406" tIns="21616" rIns="245406" bIns="21616" numCol="1" spcCol="1270" anchor="ctr" anchorCtr="0">
                <a:noAutofit/>
              </a:bodyPr>
              <a:lstStyle/>
              <a:p>
                <a:pPr lvl="0" algn="l" defTabSz="800100" rtl="0">
                  <a:lnSpc>
                    <a:spcPct val="90000"/>
                  </a:lnSpc>
                  <a:spcBef>
                    <a:spcPct val="0"/>
                  </a:spcBef>
                  <a:spcAft>
                    <a:spcPct val="35000"/>
                  </a:spcAft>
                </a:pPr>
                <a:r>
                  <a:rPr lang="en-US" sz="1800" kern="1200" dirty="0"/>
                  <a:t>Factor conditions</a:t>
                </a:r>
              </a:p>
            </p:txBody>
          </p:sp>
        </p:grpSp>
        <p:grpSp>
          <p:nvGrpSpPr>
            <p:cNvPr id="17" name="Group 16"/>
            <p:cNvGrpSpPr/>
            <p:nvPr/>
          </p:nvGrpSpPr>
          <p:grpSpPr>
            <a:xfrm>
              <a:off x="381000" y="2085600"/>
              <a:ext cx="8458200" cy="1166400"/>
              <a:chOff x="457200" y="2679299"/>
              <a:chExt cx="8458200" cy="1166400"/>
            </a:xfrm>
          </p:grpSpPr>
          <p:sp>
            <p:nvSpPr>
              <p:cNvPr id="10" name="Freeform 9"/>
              <p:cNvSpPr/>
              <p:nvPr/>
            </p:nvSpPr>
            <p:spPr>
              <a:xfrm>
                <a:off x="457200" y="2900699"/>
                <a:ext cx="8458200" cy="945000"/>
              </a:xfrm>
              <a:custGeom>
                <a:avLst/>
                <a:gdLst>
                  <a:gd name="connsiteX0" fmla="*/ 0 w 8458200"/>
                  <a:gd name="connsiteY0" fmla="*/ 0 h 945000"/>
                  <a:gd name="connsiteX1" fmla="*/ 8458200 w 8458200"/>
                  <a:gd name="connsiteY1" fmla="*/ 0 h 945000"/>
                  <a:gd name="connsiteX2" fmla="*/ 8458200 w 8458200"/>
                  <a:gd name="connsiteY2" fmla="*/ 945000 h 945000"/>
                  <a:gd name="connsiteX3" fmla="*/ 0 w 8458200"/>
                  <a:gd name="connsiteY3" fmla="*/ 945000 h 945000"/>
                  <a:gd name="connsiteX4" fmla="*/ 0 w 8458200"/>
                  <a:gd name="connsiteY4" fmla="*/ 0 h 945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58200" h="945000">
                    <a:moveTo>
                      <a:pt x="0" y="0"/>
                    </a:moveTo>
                    <a:lnTo>
                      <a:pt x="8458200" y="0"/>
                    </a:lnTo>
                    <a:lnTo>
                      <a:pt x="8458200" y="945000"/>
                    </a:lnTo>
                    <a:lnTo>
                      <a:pt x="0" y="945000"/>
                    </a:lnTo>
                    <a:lnTo>
                      <a:pt x="0" y="0"/>
                    </a:lnTo>
                    <a:close/>
                  </a:path>
                </a:pathLst>
              </a:custGeom>
              <a:ln>
                <a:solidFill>
                  <a:srgbClr val="C30C20"/>
                </a:solidFill>
              </a:ln>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656450" tIns="312420" rIns="656450" bIns="128016" numCol="1" spcCol="1270" anchor="t" anchorCtr="0">
                <a:noAutofit/>
              </a:bodyPr>
              <a:lstStyle/>
              <a:p>
                <a:pPr marL="171450" lvl="1" indent="-171450" algn="l" defTabSz="800100" rtl="0">
                  <a:lnSpc>
                    <a:spcPct val="90000"/>
                  </a:lnSpc>
                  <a:spcBef>
                    <a:spcPct val="0"/>
                  </a:spcBef>
                  <a:spcAft>
                    <a:spcPct val="15000"/>
                  </a:spcAft>
                  <a:buChar char="••"/>
                </a:pPr>
                <a:r>
                  <a:rPr lang="en-US" sz="1800" kern="1200" dirty="0"/>
                  <a:t>Nature of domestic demand and the sophistication of domestic customers for the industry’s product or service</a:t>
                </a:r>
              </a:p>
            </p:txBody>
          </p:sp>
          <p:sp>
            <p:nvSpPr>
              <p:cNvPr id="11" name="Freeform 10"/>
              <p:cNvSpPr/>
              <p:nvPr/>
            </p:nvSpPr>
            <p:spPr>
              <a:xfrm>
                <a:off x="880110" y="2679299"/>
                <a:ext cx="5920740" cy="442800"/>
              </a:xfrm>
              <a:custGeom>
                <a:avLst/>
                <a:gdLst>
                  <a:gd name="connsiteX0" fmla="*/ 0 w 5920740"/>
                  <a:gd name="connsiteY0" fmla="*/ 73801 h 442800"/>
                  <a:gd name="connsiteX1" fmla="*/ 73801 w 5920740"/>
                  <a:gd name="connsiteY1" fmla="*/ 0 h 442800"/>
                  <a:gd name="connsiteX2" fmla="*/ 5846939 w 5920740"/>
                  <a:gd name="connsiteY2" fmla="*/ 0 h 442800"/>
                  <a:gd name="connsiteX3" fmla="*/ 5920740 w 5920740"/>
                  <a:gd name="connsiteY3" fmla="*/ 73801 h 442800"/>
                  <a:gd name="connsiteX4" fmla="*/ 5920740 w 5920740"/>
                  <a:gd name="connsiteY4" fmla="*/ 368999 h 442800"/>
                  <a:gd name="connsiteX5" fmla="*/ 5846939 w 5920740"/>
                  <a:gd name="connsiteY5" fmla="*/ 442800 h 442800"/>
                  <a:gd name="connsiteX6" fmla="*/ 73801 w 5920740"/>
                  <a:gd name="connsiteY6" fmla="*/ 442800 h 442800"/>
                  <a:gd name="connsiteX7" fmla="*/ 0 w 5920740"/>
                  <a:gd name="connsiteY7" fmla="*/ 368999 h 442800"/>
                  <a:gd name="connsiteX8" fmla="*/ 0 w 5920740"/>
                  <a:gd name="connsiteY8" fmla="*/ 73801 h 442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920740" h="442800">
                    <a:moveTo>
                      <a:pt x="0" y="73801"/>
                    </a:moveTo>
                    <a:cubicBezTo>
                      <a:pt x="0" y="33042"/>
                      <a:pt x="33042" y="0"/>
                      <a:pt x="73801" y="0"/>
                    </a:cubicBezTo>
                    <a:lnTo>
                      <a:pt x="5846939" y="0"/>
                    </a:lnTo>
                    <a:cubicBezTo>
                      <a:pt x="5887698" y="0"/>
                      <a:pt x="5920740" y="33042"/>
                      <a:pt x="5920740" y="73801"/>
                    </a:cubicBezTo>
                    <a:lnTo>
                      <a:pt x="5920740" y="368999"/>
                    </a:lnTo>
                    <a:cubicBezTo>
                      <a:pt x="5920740" y="409758"/>
                      <a:pt x="5887698" y="442800"/>
                      <a:pt x="5846939" y="442800"/>
                    </a:cubicBezTo>
                    <a:lnTo>
                      <a:pt x="73801" y="442800"/>
                    </a:lnTo>
                    <a:cubicBezTo>
                      <a:pt x="33042" y="442800"/>
                      <a:pt x="0" y="409758"/>
                      <a:pt x="0" y="368999"/>
                    </a:cubicBezTo>
                    <a:lnTo>
                      <a:pt x="0" y="73801"/>
                    </a:lnTo>
                    <a:close/>
                  </a:path>
                </a:pathLst>
              </a:custGeom>
              <a:solidFill>
                <a:srgbClr val="C30C20"/>
              </a:solidFill>
              <a:ln>
                <a:solidFill>
                  <a:srgbClr val="C30C20"/>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45406" tIns="21616" rIns="245406" bIns="21616" numCol="1" spcCol="1270" anchor="ctr" anchorCtr="0">
                <a:noAutofit/>
              </a:bodyPr>
              <a:lstStyle/>
              <a:p>
                <a:pPr lvl="0" algn="l" defTabSz="800100" rtl="0">
                  <a:lnSpc>
                    <a:spcPct val="90000"/>
                  </a:lnSpc>
                  <a:spcBef>
                    <a:spcPct val="0"/>
                  </a:spcBef>
                  <a:spcAft>
                    <a:spcPct val="35000"/>
                  </a:spcAft>
                </a:pPr>
                <a:r>
                  <a:rPr lang="en-US" sz="1800" kern="1200" dirty="0"/>
                  <a:t>Demand conditions </a:t>
                </a:r>
              </a:p>
            </p:txBody>
          </p:sp>
        </p:grpSp>
        <p:grpSp>
          <p:nvGrpSpPr>
            <p:cNvPr id="18" name="Group 17"/>
            <p:cNvGrpSpPr/>
            <p:nvPr/>
          </p:nvGrpSpPr>
          <p:grpSpPr>
            <a:xfrm>
              <a:off x="381000" y="3333000"/>
              <a:ext cx="8458200" cy="1166400"/>
              <a:chOff x="457200" y="3926699"/>
              <a:chExt cx="8458200" cy="1166400"/>
            </a:xfrm>
          </p:grpSpPr>
          <p:sp>
            <p:nvSpPr>
              <p:cNvPr id="12" name="Freeform 11"/>
              <p:cNvSpPr/>
              <p:nvPr/>
            </p:nvSpPr>
            <p:spPr>
              <a:xfrm>
                <a:off x="457200" y="4148099"/>
                <a:ext cx="8458200" cy="945000"/>
              </a:xfrm>
              <a:custGeom>
                <a:avLst/>
                <a:gdLst>
                  <a:gd name="connsiteX0" fmla="*/ 0 w 8458200"/>
                  <a:gd name="connsiteY0" fmla="*/ 0 h 945000"/>
                  <a:gd name="connsiteX1" fmla="*/ 8458200 w 8458200"/>
                  <a:gd name="connsiteY1" fmla="*/ 0 h 945000"/>
                  <a:gd name="connsiteX2" fmla="*/ 8458200 w 8458200"/>
                  <a:gd name="connsiteY2" fmla="*/ 945000 h 945000"/>
                  <a:gd name="connsiteX3" fmla="*/ 0 w 8458200"/>
                  <a:gd name="connsiteY3" fmla="*/ 945000 h 945000"/>
                  <a:gd name="connsiteX4" fmla="*/ 0 w 8458200"/>
                  <a:gd name="connsiteY4" fmla="*/ 0 h 945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58200" h="945000">
                    <a:moveTo>
                      <a:pt x="0" y="0"/>
                    </a:moveTo>
                    <a:lnTo>
                      <a:pt x="8458200" y="0"/>
                    </a:lnTo>
                    <a:lnTo>
                      <a:pt x="8458200" y="945000"/>
                    </a:lnTo>
                    <a:lnTo>
                      <a:pt x="0" y="945000"/>
                    </a:lnTo>
                    <a:lnTo>
                      <a:pt x="0" y="0"/>
                    </a:lnTo>
                    <a:close/>
                  </a:path>
                </a:pathLst>
              </a:custGeom>
              <a:ln>
                <a:solidFill>
                  <a:srgbClr val="C30C20"/>
                </a:solidFill>
              </a:ln>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656450" tIns="312420" rIns="656450" bIns="128016" numCol="1" spcCol="1270" anchor="t" anchorCtr="0">
                <a:noAutofit/>
              </a:bodyPr>
              <a:lstStyle/>
              <a:p>
                <a:pPr marL="171450" lvl="1" indent="-171450" algn="l" defTabSz="800100" rtl="0">
                  <a:lnSpc>
                    <a:spcPct val="90000"/>
                  </a:lnSpc>
                  <a:spcBef>
                    <a:spcPct val="0"/>
                  </a:spcBef>
                  <a:spcAft>
                    <a:spcPct val="15000"/>
                  </a:spcAft>
                  <a:buChar char="••"/>
                </a:pPr>
                <a:r>
                  <a:rPr lang="en-US" sz="1800" kern="1200" dirty="0"/>
                  <a:t>Existence or absence in the country of supplier and related industries that are also internationally competitive</a:t>
                </a:r>
              </a:p>
            </p:txBody>
          </p:sp>
          <p:sp>
            <p:nvSpPr>
              <p:cNvPr id="13" name="Freeform 12"/>
              <p:cNvSpPr/>
              <p:nvPr/>
            </p:nvSpPr>
            <p:spPr>
              <a:xfrm>
                <a:off x="880110" y="3926699"/>
                <a:ext cx="5920740" cy="442800"/>
              </a:xfrm>
              <a:custGeom>
                <a:avLst/>
                <a:gdLst>
                  <a:gd name="connsiteX0" fmla="*/ 0 w 5920740"/>
                  <a:gd name="connsiteY0" fmla="*/ 73801 h 442800"/>
                  <a:gd name="connsiteX1" fmla="*/ 73801 w 5920740"/>
                  <a:gd name="connsiteY1" fmla="*/ 0 h 442800"/>
                  <a:gd name="connsiteX2" fmla="*/ 5846939 w 5920740"/>
                  <a:gd name="connsiteY2" fmla="*/ 0 h 442800"/>
                  <a:gd name="connsiteX3" fmla="*/ 5920740 w 5920740"/>
                  <a:gd name="connsiteY3" fmla="*/ 73801 h 442800"/>
                  <a:gd name="connsiteX4" fmla="*/ 5920740 w 5920740"/>
                  <a:gd name="connsiteY4" fmla="*/ 368999 h 442800"/>
                  <a:gd name="connsiteX5" fmla="*/ 5846939 w 5920740"/>
                  <a:gd name="connsiteY5" fmla="*/ 442800 h 442800"/>
                  <a:gd name="connsiteX6" fmla="*/ 73801 w 5920740"/>
                  <a:gd name="connsiteY6" fmla="*/ 442800 h 442800"/>
                  <a:gd name="connsiteX7" fmla="*/ 0 w 5920740"/>
                  <a:gd name="connsiteY7" fmla="*/ 368999 h 442800"/>
                  <a:gd name="connsiteX8" fmla="*/ 0 w 5920740"/>
                  <a:gd name="connsiteY8" fmla="*/ 73801 h 442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920740" h="442800">
                    <a:moveTo>
                      <a:pt x="0" y="73801"/>
                    </a:moveTo>
                    <a:cubicBezTo>
                      <a:pt x="0" y="33042"/>
                      <a:pt x="33042" y="0"/>
                      <a:pt x="73801" y="0"/>
                    </a:cubicBezTo>
                    <a:lnTo>
                      <a:pt x="5846939" y="0"/>
                    </a:lnTo>
                    <a:cubicBezTo>
                      <a:pt x="5887698" y="0"/>
                      <a:pt x="5920740" y="33042"/>
                      <a:pt x="5920740" y="73801"/>
                    </a:cubicBezTo>
                    <a:lnTo>
                      <a:pt x="5920740" y="368999"/>
                    </a:lnTo>
                    <a:cubicBezTo>
                      <a:pt x="5920740" y="409758"/>
                      <a:pt x="5887698" y="442800"/>
                      <a:pt x="5846939" y="442800"/>
                    </a:cubicBezTo>
                    <a:lnTo>
                      <a:pt x="73801" y="442800"/>
                    </a:lnTo>
                    <a:cubicBezTo>
                      <a:pt x="33042" y="442800"/>
                      <a:pt x="0" y="409758"/>
                      <a:pt x="0" y="368999"/>
                    </a:cubicBezTo>
                    <a:lnTo>
                      <a:pt x="0" y="73801"/>
                    </a:lnTo>
                    <a:close/>
                  </a:path>
                </a:pathLst>
              </a:custGeom>
              <a:solidFill>
                <a:srgbClr val="C30C20"/>
              </a:solidFill>
              <a:ln>
                <a:solidFill>
                  <a:srgbClr val="C30C20"/>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45406" tIns="21616" rIns="245406" bIns="21616" numCol="1" spcCol="1270" anchor="ctr" anchorCtr="0">
                <a:noAutofit/>
              </a:bodyPr>
              <a:lstStyle/>
              <a:p>
                <a:pPr lvl="0" algn="l" defTabSz="800100" rtl="0">
                  <a:lnSpc>
                    <a:spcPct val="90000"/>
                  </a:lnSpc>
                  <a:spcBef>
                    <a:spcPct val="0"/>
                  </a:spcBef>
                  <a:spcAft>
                    <a:spcPct val="35000"/>
                  </a:spcAft>
                </a:pPr>
                <a:r>
                  <a:rPr lang="en-US" sz="1800" kern="1200" dirty="0"/>
                  <a:t>Related and supporting industries </a:t>
                </a:r>
              </a:p>
            </p:txBody>
          </p:sp>
        </p:grpSp>
        <p:grpSp>
          <p:nvGrpSpPr>
            <p:cNvPr id="19" name="Group 18"/>
            <p:cNvGrpSpPr/>
            <p:nvPr/>
          </p:nvGrpSpPr>
          <p:grpSpPr>
            <a:xfrm>
              <a:off x="381000" y="4580401"/>
              <a:ext cx="8458200" cy="1166400"/>
              <a:chOff x="457200" y="5174100"/>
              <a:chExt cx="8458200" cy="1166400"/>
            </a:xfrm>
          </p:grpSpPr>
          <p:sp>
            <p:nvSpPr>
              <p:cNvPr id="14" name="Freeform 13"/>
              <p:cNvSpPr/>
              <p:nvPr/>
            </p:nvSpPr>
            <p:spPr>
              <a:xfrm>
                <a:off x="457200" y="5395500"/>
                <a:ext cx="8458200" cy="945000"/>
              </a:xfrm>
              <a:custGeom>
                <a:avLst/>
                <a:gdLst>
                  <a:gd name="connsiteX0" fmla="*/ 0 w 8458200"/>
                  <a:gd name="connsiteY0" fmla="*/ 0 h 945000"/>
                  <a:gd name="connsiteX1" fmla="*/ 8458200 w 8458200"/>
                  <a:gd name="connsiteY1" fmla="*/ 0 h 945000"/>
                  <a:gd name="connsiteX2" fmla="*/ 8458200 w 8458200"/>
                  <a:gd name="connsiteY2" fmla="*/ 945000 h 945000"/>
                  <a:gd name="connsiteX3" fmla="*/ 0 w 8458200"/>
                  <a:gd name="connsiteY3" fmla="*/ 945000 h 945000"/>
                  <a:gd name="connsiteX4" fmla="*/ 0 w 8458200"/>
                  <a:gd name="connsiteY4" fmla="*/ 0 h 945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58200" h="945000">
                    <a:moveTo>
                      <a:pt x="0" y="0"/>
                    </a:moveTo>
                    <a:lnTo>
                      <a:pt x="8458200" y="0"/>
                    </a:lnTo>
                    <a:lnTo>
                      <a:pt x="8458200" y="945000"/>
                    </a:lnTo>
                    <a:lnTo>
                      <a:pt x="0" y="945000"/>
                    </a:lnTo>
                    <a:lnTo>
                      <a:pt x="0" y="0"/>
                    </a:lnTo>
                    <a:close/>
                  </a:path>
                </a:pathLst>
              </a:custGeom>
              <a:ln>
                <a:solidFill>
                  <a:srgbClr val="C30C20"/>
                </a:solidFill>
              </a:ln>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656450" tIns="312420" rIns="656450" bIns="128016" numCol="1" spcCol="1270" anchor="t" anchorCtr="0">
                <a:noAutofit/>
              </a:bodyPr>
              <a:lstStyle/>
              <a:p>
                <a:pPr marL="171450" lvl="1" indent="-171450" algn="l" defTabSz="800100" rtl="0">
                  <a:lnSpc>
                    <a:spcPct val="90000"/>
                  </a:lnSpc>
                  <a:spcBef>
                    <a:spcPct val="0"/>
                  </a:spcBef>
                  <a:spcAft>
                    <a:spcPct val="15000"/>
                  </a:spcAft>
                  <a:buChar char="••"/>
                </a:pPr>
                <a:r>
                  <a:rPr lang="en-US" sz="1800" kern="1200" dirty="0"/>
                  <a:t>Conditions in the nation that govern how companies are created, organized, and managed, and how intensely they compete domestically</a:t>
                </a:r>
              </a:p>
            </p:txBody>
          </p:sp>
          <p:sp>
            <p:nvSpPr>
              <p:cNvPr id="15" name="Freeform 14"/>
              <p:cNvSpPr/>
              <p:nvPr/>
            </p:nvSpPr>
            <p:spPr>
              <a:xfrm>
                <a:off x="880110" y="5174100"/>
                <a:ext cx="5920740" cy="442800"/>
              </a:xfrm>
              <a:custGeom>
                <a:avLst/>
                <a:gdLst>
                  <a:gd name="connsiteX0" fmla="*/ 0 w 5920740"/>
                  <a:gd name="connsiteY0" fmla="*/ 73801 h 442800"/>
                  <a:gd name="connsiteX1" fmla="*/ 73801 w 5920740"/>
                  <a:gd name="connsiteY1" fmla="*/ 0 h 442800"/>
                  <a:gd name="connsiteX2" fmla="*/ 5846939 w 5920740"/>
                  <a:gd name="connsiteY2" fmla="*/ 0 h 442800"/>
                  <a:gd name="connsiteX3" fmla="*/ 5920740 w 5920740"/>
                  <a:gd name="connsiteY3" fmla="*/ 73801 h 442800"/>
                  <a:gd name="connsiteX4" fmla="*/ 5920740 w 5920740"/>
                  <a:gd name="connsiteY4" fmla="*/ 368999 h 442800"/>
                  <a:gd name="connsiteX5" fmla="*/ 5846939 w 5920740"/>
                  <a:gd name="connsiteY5" fmla="*/ 442800 h 442800"/>
                  <a:gd name="connsiteX6" fmla="*/ 73801 w 5920740"/>
                  <a:gd name="connsiteY6" fmla="*/ 442800 h 442800"/>
                  <a:gd name="connsiteX7" fmla="*/ 0 w 5920740"/>
                  <a:gd name="connsiteY7" fmla="*/ 368999 h 442800"/>
                  <a:gd name="connsiteX8" fmla="*/ 0 w 5920740"/>
                  <a:gd name="connsiteY8" fmla="*/ 73801 h 442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920740" h="442800">
                    <a:moveTo>
                      <a:pt x="0" y="73801"/>
                    </a:moveTo>
                    <a:cubicBezTo>
                      <a:pt x="0" y="33042"/>
                      <a:pt x="33042" y="0"/>
                      <a:pt x="73801" y="0"/>
                    </a:cubicBezTo>
                    <a:lnTo>
                      <a:pt x="5846939" y="0"/>
                    </a:lnTo>
                    <a:cubicBezTo>
                      <a:pt x="5887698" y="0"/>
                      <a:pt x="5920740" y="33042"/>
                      <a:pt x="5920740" y="73801"/>
                    </a:cubicBezTo>
                    <a:lnTo>
                      <a:pt x="5920740" y="368999"/>
                    </a:lnTo>
                    <a:cubicBezTo>
                      <a:pt x="5920740" y="409758"/>
                      <a:pt x="5887698" y="442800"/>
                      <a:pt x="5846939" y="442800"/>
                    </a:cubicBezTo>
                    <a:lnTo>
                      <a:pt x="73801" y="442800"/>
                    </a:lnTo>
                    <a:cubicBezTo>
                      <a:pt x="33042" y="442800"/>
                      <a:pt x="0" y="409758"/>
                      <a:pt x="0" y="368999"/>
                    </a:cubicBezTo>
                    <a:lnTo>
                      <a:pt x="0" y="73801"/>
                    </a:lnTo>
                    <a:close/>
                  </a:path>
                </a:pathLst>
              </a:custGeom>
              <a:solidFill>
                <a:srgbClr val="C30C20"/>
              </a:solidFill>
              <a:ln>
                <a:solidFill>
                  <a:srgbClr val="C30C20"/>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45406" tIns="21616" rIns="245406" bIns="21616" numCol="1" spcCol="1270" anchor="ctr" anchorCtr="0">
                <a:noAutofit/>
              </a:bodyPr>
              <a:lstStyle/>
              <a:p>
                <a:pPr lvl="0" algn="l" defTabSz="800100" rtl="0">
                  <a:lnSpc>
                    <a:spcPct val="90000"/>
                  </a:lnSpc>
                  <a:spcBef>
                    <a:spcPct val="0"/>
                  </a:spcBef>
                  <a:spcAft>
                    <a:spcPct val="35000"/>
                  </a:spcAft>
                </a:pPr>
                <a:r>
                  <a:rPr lang="en-US" sz="1800" kern="1200" dirty="0"/>
                  <a:t>Company strategy, structure, and rivalry</a:t>
                </a:r>
              </a:p>
            </p:txBody>
          </p:sp>
        </p:grpSp>
      </p:grpSp>
      <p:sp>
        <p:nvSpPr>
          <p:cNvPr id="20" name="Text Placeholder 5"/>
          <p:cNvSpPr txBox="1">
            <a:spLocks/>
          </p:cNvSpPr>
          <p:nvPr/>
        </p:nvSpPr>
        <p:spPr>
          <a:xfrm>
            <a:off x="3086100" y="6019800"/>
            <a:ext cx="2971800" cy="152400"/>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sz="1000" dirty="0">
                <a:hlinkClick r:id="rId2" action="ppaction://hlinksldjump"/>
              </a:rPr>
              <a:t>Jump to </a:t>
            </a:r>
            <a:r>
              <a:rPr lang="en-US" altLang="en-US" sz="1000" dirty="0">
                <a:hlinkClick r:id="rId2" action="ppaction://hlinksldjump"/>
              </a:rPr>
              <a:t>Competitive Advantage of Nations, Appendix</a:t>
            </a:r>
            <a:endParaRPr lang="en-US" sz="1000" dirty="0">
              <a:hlinkClick r:id="rId3" action="ppaction://hlinksldjump"/>
            </a:endParaRPr>
          </a:p>
        </p:txBody>
      </p:sp>
    </p:spTree>
    <p:extLst>
      <p:ext uri="{BB962C8B-B14F-4D97-AF65-F5344CB8AC3E}">
        <p14:creationId xmlns:p14="http://schemas.microsoft.com/office/powerpoint/2010/main" val="314353265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normAutofit/>
          </a:bodyPr>
          <a:lstStyle/>
          <a:p>
            <a:r>
              <a:rPr lang="en-US" altLang="en-US" sz="3400" dirty="0"/>
              <a:t>Problems with Entering Foreign Markets, 1</a:t>
            </a:r>
          </a:p>
        </p:txBody>
      </p:sp>
      <p:sp>
        <p:nvSpPr>
          <p:cNvPr id="7171" name="Content Placeholder 2"/>
          <p:cNvSpPr>
            <a:spLocks noGrp="1"/>
          </p:cNvSpPr>
          <p:nvPr>
            <p:ph idx="1"/>
          </p:nvPr>
        </p:nvSpPr>
        <p:spPr/>
        <p:txBody>
          <a:bodyPr/>
          <a:lstStyle/>
          <a:p>
            <a:pPr marL="0" indent="0">
              <a:buNone/>
            </a:pPr>
            <a:r>
              <a:rPr lang="en-US" altLang="en-US" dirty="0"/>
              <a:t>Cultural misunderstanding </a:t>
            </a:r>
          </a:p>
          <a:p>
            <a:r>
              <a:rPr lang="en-US" altLang="en-US" sz="2200" dirty="0"/>
              <a:t>Areas in which differences occur</a:t>
            </a:r>
          </a:p>
          <a:p>
            <a:pPr lvl="1">
              <a:buFont typeface="Arial" panose="020B0604020202020204" pitchFamily="34" charset="0"/>
              <a:buChar char="•"/>
            </a:pPr>
            <a:r>
              <a:rPr lang="en-US" altLang="en-US" dirty="0"/>
              <a:t>Communication </a:t>
            </a:r>
          </a:p>
          <a:p>
            <a:pPr lvl="1">
              <a:buFont typeface="Arial" panose="020B0604020202020204" pitchFamily="34" charset="0"/>
              <a:buChar char="•"/>
            </a:pPr>
            <a:r>
              <a:rPr lang="en-US" altLang="en-US" dirty="0"/>
              <a:t>Spatial boundaries</a:t>
            </a:r>
          </a:p>
          <a:p>
            <a:pPr lvl="1">
              <a:buFont typeface="Arial" panose="020B0604020202020204" pitchFamily="34" charset="0"/>
              <a:buChar char="•"/>
            </a:pPr>
            <a:r>
              <a:rPr lang="en-US" altLang="en-US" dirty="0"/>
              <a:t>Perception of time</a:t>
            </a:r>
          </a:p>
          <a:p>
            <a:pPr lvl="1">
              <a:buFont typeface="Arial" panose="020B0604020202020204" pitchFamily="34" charset="0"/>
              <a:buChar char="•"/>
            </a:pPr>
            <a:r>
              <a:rPr lang="en-IN" altLang="en-US" dirty="0"/>
              <a:t>Behavior</a:t>
            </a:r>
            <a:endParaRPr lang="en-US" altLang="en-US" dirty="0"/>
          </a:p>
          <a:p>
            <a:r>
              <a:rPr lang="en-US" sz="2200" dirty="0"/>
              <a:t>Managers must make the necessary efforts to learn, understand, and adapt to the cultural norms of customers and managers and sales team members in countries in which they do business</a:t>
            </a:r>
          </a:p>
          <a:p>
            <a:r>
              <a:rPr lang="en-US" sz="2200" dirty="0"/>
              <a:t>Sensitivity to cultural differences is essential</a:t>
            </a:r>
            <a:endParaRPr lang="en-US" altLang="en-US" sz="2200" dirty="0"/>
          </a:p>
        </p:txBody>
      </p:sp>
    </p:spTree>
    <p:extLst>
      <p:ext uri="{BB962C8B-B14F-4D97-AF65-F5344CB8AC3E}">
        <p14:creationId xmlns:p14="http://schemas.microsoft.com/office/powerpoint/2010/main" val="230055460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normAutofit/>
          </a:bodyPr>
          <a:lstStyle/>
          <a:p>
            <a:r>
              <a:rPr lang="en-US" altLang="en-US" sz="3400" dirty="0"/>
              <a:t>Problems with Entering Foreign Markets, 2</a:t>
            </a:r>
          </a:p>
        </p:txBody>
      </p:sp>
      <p:sp>
        <p:nvSpPr>
          <p:cNvPr id="8195" name="Content Placeholder 2"/>
          <p:cNvSpPr>
            <a:spLocks noGrp="1"/>
          </p:cNvSpPr>
          <p:nvPr>
            <p:ph idx="1"/>
          </p:nvPr>
        </p:nvSpPr>
        <p:spPr/>
        <p:txBody>
          <a:bodyPr/>
          <a:lstStyle/>
          <a:p>
            <a:pPr marL="0" indent="0">
              <a:buNone/>
            </a:pPr>
            <a:r>
              <a:rPr lang="en-US" altLang="en-US" dirty="0"/>
              <a:t>Political uncertainty</a:t>
            </a:r>
          </a:p>
          <a:p>
            <a:pPr>
              <a:buFont typeface="Arial" panose="020B0604020202020204" pitchFamily="34" charset="0"/>
              <a:buChar char="•"/>
            </a:pPr>
            <a:r>
              <a:rPr lang="en-US" altLang="en-US" sz="2200" dirty="0"/>
              <a:t>Government instability</a:t>
            </a:r>
          </a:p>
          <a:p>
            <a:pPr>
              <a:buFont typeface="Arial" panose="020B0604020202020204" pitchFamily="34" charset="0"/>
              <a:buChar char="•"/>
            </a:pPr>
            <a:r>
              <a:rPr lang="en-US" altLang="en-US" sz="2200" dirty="0"/>
              <a:t>Social unrest</a:t>
            </a:r>
          </a:p>
          <a:p>
            <a:pPr>
              <a:buFont typeface="Arial" panose="020B0604020202020204" pitchFamily="34" charset="0"/>
              <a:buChar char="•"/>
            </a:pPr>
            <a:r>
              <a:rPr lang="en-US" altLang="en-US" sz="2200" dirty="0"/>
              <a:t>Armed conflict</a:t>
            </a:r>
          </a:p>
          <a:p>
            <a:pPr marL="0" indent="0">
              <a:buNone/>
            </a:pPr>
            <a:endParaRPr lang="en-US" altLang="en-US" dirty="0"/>
          </a:p>
          <a:p>
            <a:pPr marL="0" indent="0">
              <a:buNone/>
            </a:pPr>
            <a:r>
              <a:rPr lang="en-US" altLang="en-US" dirty="0"/>
              <a:t>Import restrictions</a:t>
            </a:r>
          </a:p>
          <a:p>
            <a:pPr>
              <a:buFont typeface="Arial" panose="020B0604020202020204" pitchFamily="34" charset="0"/>
              <a:buChar char="•"/>
            </a:pPr>
            <a:r>
              <a:rPr lang="en-US" altLang="en-US" sz="2200" dirty="0"/>
              <a:t>Tariffs, quotas, and other types of restrictions</a:t>
            </a:r>
          </a:p>
          <a:p>
            <a:pPr>
              <a:buFont typeface="Arial" panose="020B0604020202020204" pitchFamily="34" charset="0"/>
              <a:buChar char="•"/>
            </a:pPr>
            <a:r>
              <a:rPr lang="en-US" altLang="en-US" sz="2200" dirty="0"/>
              <a:t>Established to promote self-sufficiency and can be a roadblock for multinational firms</a:t>
            </a:r>
          </a:p>
        </p:txBody>
      </p:sp>
    </p:spTree>
    <p:extLst>
      <p:ext uri="{BB962C8B-B14F-4D97-AF65-F5344CB8AC3E}">
        <p14:creationId xmlns:p14="http://schemas.microsoft.com/office/powerpoint/2010/main" val="219524565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normAutofit/>
          </a:bodyPr>
          <a:lstStyle/>
          <a:p>
            <a:r>
              <a:rPr lang="en-US" altLang="en-US" sz="3400" dirty="0"/>
              <a:t>Problems with Entering Foreign Markets, 3</a:t>
            </a:r>
          </a:p>
        </p:txBody>
      </p:sp>
      <p:sp>
        <p:nvSpPr>
          <p:cNvPr id="9219" name="Content Placeholder 2"/>
          <p:cNvSpPr>
            <a:spLocks noGrp="1"/>
          </p:cNvSpPr>
          <p:nvPr>
            <p:ph idx="1"/>
          </p:nvPr>
        </p:nvSpPr>
        <p:spPr/>
        <p:txBody>
          <a:bodyPr/>
          <a:lstStyle/>
          <a:p>
            <a:pPr marL="0" indent="0">
              <a:buNone/>
            </a:pPr>
            <a:r>
              <a:rPr lang="en-US" altLang="en-US" dirty="0"/>
              <a:t>Exchange controls and ownership restriction </a:t>
            </a:r>
          </a:p>
          <a:p>
            <a:pPr>
              <a:buFont typeface="Arial" panose="020B0604020202020204" pitchFamily="34" charset="0"/>
              <a:buChar char="•"/>
            </a:pPr>
            <a:r>
              <a:rPr lang="en-US" altLang="en-US" sz="2200" dirty="0"/>
              <a:t>Established by nations experiencing balance-of-payment problems</a:t>
            </a:r>
          </a:p>
          <a:p>
            <a:pPr>
              <a:buFont typeface="Arial" panose="020B0604020202020204" pitchFamily="34" charset="0"/>
              <a:buChar char="•"/>
            </a:pPr>
            <a:r>
              <a:rPr lang="en-US" altLang="en-US" sz="2200" dirty="0"/>
              <a:t>Important considerations in the decision to expand into a foreign market</a:t>
            </a:r>
          </a:p>
          <a:p>
            <a:pPr marL="0" indent="0">
              <a:buNone/>
            </a:pPr>
            <a:endParaRPr lang="en-US" altLang="en-US" dirty="0"/>
          </a:p>
          <a:p>
            <a:pPr marL="0" indent="0">
              <a:buNone/>
            </a:pPr>
            <a:r>
              <a:rPr lang="en-US" altLang="en-US" dirty="0"/>
              <a:t>Economic conditions</a:t>
            </a:r>
          </a:p>
          <a:p>
            <a:pPr marL="342900" lvl="1" indent="-342900">
              <a:buFont typeface="Arial" panose="020B0604020202020204" pitchFamily="34" charset="0"/>
              <a:buChar char="•"/>
            </a:pPr>
            <a:r>
              <a:rPr lang="en-US" altLang="en-US" sz="2200" dirty="0"/>
              <a:t>Differences in economies due to political upheaval or social changes</a:t>
            </a:r>
          </a:p>
        </p:txBody>
      </p:sp>
    </p:spTree>
    <p:extLst>
      <p:ext uri="{BB962C8B-B14F-4D97-AF65-F5344CB8AC3E}">
        <p14:creationId xmlns:p14="http://schemas.microsoft.com/office/powerpoint/2010/main" val="341687877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theme/theme1.xml><?xml version="1.0" encoding="utf-8"?>
<a:theme xmlns:a="http://schemas.openxmlformats.org/drawingml/2006/main" name="MHHE_Accessible_PPT_Template-v3">
  <a:themeElements>
    <a:clrScheme name="Custom 21">
      <a:dk1>
        <a:sysClr val="windowText" lastClr="000000"/>
      </a:dk1>
      <a:lt1>
        <a:sysClr val="window" lastClr="FFFFFF"/>
      </a:lt1>
      <a:dk2>
        <a:srgbClr val="E6E4CC"/>
      </a:dk2>
      <a:lt2>
        <a:srgbClr val="C30C20"/>
      </a:lt2>
      <a:accent1>
        <a:srgbClr val="7AC1AC"/>
      </a:accent1>
      <a:accent2>
        <a:srgbClr val="802754"/>
      </a:accent2>
      <a:accent3>
        <a:srgbClr val="777777"/>
      </a:accent3>
      <a:accent4>
        <a:srgbClr val="DC5A20"/>
      </a:accent4>
      <a:accent5>
        <a:srgbClr val="39858E"/>
      </a:accent5>
      <a:accent6>
        <a:srgbClr val="FFCE00"/>
      </a:accent6>
      <a:hlink>
        <a:srgbClr val="000000"/>
      </a:hlink>
      <a:folHlink>
        <a:srgbClr val="C30C2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581ABAF118341F49B3F97BCD1E57DDE2" ma:contentTypeVersion="6" ma:contentTypeDescription="Create a new document." ma:contentTypeScope="" ma:versionID="4796dbcb31bea3d0fd02e4ee949330af">
  <xsd:schema xmlns:xsd="http://www.w3.org/2001/XMLSchema" xmlns:xs="http://www.w3.org/2001/XMLSchema" xmlns:p="http://schemas.microsoft.com/office/2006/metadata/properties" xmlns:ns2="3b891efd-a537-4e57-a9a6-7bde74ae8a20" xmlns:ns3="aa4f5ada-9d1d-46d6-b705-f2cf90d05a91" targetNamespace="http://schemas.microsoft.com/office/2006/metadata/properties" ma:root="true" ma:fieldsID="7776fb78729b9f75e026cc4e6f0874e2" ns2:_="" ns3:_="">
    <xsd:import namespace="3b891efd-a537-4e57-a9a6-7bde74ae8a20"/>
    <xsd:import namespace="aa4f5ada-9d1d-46d6-b705-f2cf90d05a91"/>
    <xsd:element name="properties">
      <xsd:complexType>
        <xsd:sequence>
          <xsd:element name="documentManagement">
            <xsd:complexType>
              <xsd:all>
                <xsd:element ref="ns2:SharedWithUsers" minOccurs="0"/>
                <xsd:element ref="ns2:SharedWithDetails" minOccurs="0"/>
                <xsd:element ref="ns3:Date" minOccurs="0"/>
                <xsd:element ref="ns3:MediaServiceMetadata" minOccurs="0"/>
                <xsd:element ref="ns3:MediaServiceFastMetadata" minOccurs="0"/>
                <xsd:element ref="ns3:MediaServiceAuto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b891efd-a537-4e57-a9a6-7bde74ae8a20"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aa4f5ada-9d1d-46d6-b705-f2cf90d05a91" elementFormDefault="qualified">
    <xsd:import namespace="http://schemas.microsoft.com/office/2006/documentManagement/types"/>
    <xsd:import namespace="http://schemas.microsoft.com/office/infopath/2007/PartnerControls"/>
    <xsd:element name="Date" ma:index="10" nillable="true" ma:displayName="Date" ma:format="DateOnly" ma:internalName="Date">
      <xsd:simpleType>
        <xsd:restriction base="dms:DateTime"/>
      </xsd:simpleType>
    </xsd:element>
    <xsd:element name="MediaServiceMetadata" ma:index="11" nillable="true" ma:displayName="MediaServiceMetadata" ma:description="" ma:hidden="true" ma:internalName="MediaServiceMetadata" ma:readOnly="true">
      <xsd:simpleType>
        <xsd:restriction base="dms:Note"/>
      </xsd:simpleType>
    </xsd:element>
    <xsd:element name="MediaServiceFastMetadata" ma:index="12" nillable="true" ma:displayName="MediaServiceFastMetadata" ma:description="" ma:hidden="true" ma:internalName="MediaServiceFastMetadata" ma:readOnly="true">
      <xsd:simpleType>
        <xsd:restriction base="dms:Note"/>
      </xsd:simpleType>
    </xsd:element>
    <xsd:element name="MediaServiceAutoTags" ma:index="13" nillable="true" ma:displayName="MediaServiceAutoTags" ma:description="" ma:internalName="MediaServiceAutoTag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Date xmlns="aa4f5ada-9d1d-46d6-b705-f2cf90d05a91" xsi:nil="true"/>
  </documentManagement>
</p:properties>
</file>

<file path=customXml/itemProps1.xml><?xml version="1.0" encoding="utf-8"?>
<ds:datastoreItem xmlns:ds="http://schemas.openxmlformats.org/officeDocument/2006/customXml" ds:itemID="{ECD722AA-F3E5-498F-96FB-8AF2F4FE094E}">
  <ds:schemaRefs>
    <ds:schemaRef ds:uri="http://schemas.microsoft.com/sharepoint/v3/contenttype/forms"/>
  </ds:schemaRefs>
</ds:datastoreItem>
</file>

<file path=customXml/itemProps2.xml><?xml version="1.0" encoding="utf-8"?>
<ds:datastoreItem xmlns:ds="http://schemas.openxmlformats.org/officeDocument/2006/customXml" ds:itemID="{A19CA316-F350-47E2-BE48-C6B0424125C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b891efd-a537-4e57-a9a6-7bde74ae8a20"/>
    <ds:schemaRef ds:uri="aa4f5ada-9d1d-46d6-b705-f2cf90d05a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74A541A7-5C56-4BFC-811E-E14D6DE4201D}">
  <ds:schemaRefs>
    <ds:schemaRef ds:uri="http://schemas.microsoft.com/office/2006/metadata/properties"/>
    <ds:schemaRef ds:uri="http://schemas.microsoft.com/office/infopath/2007/PartnerControls"/>
    <ds:schemaRef ds:uri="aa4f5ada-9d1d-46d6-b705-f2cf90d05a91"/>
  </ds:schemaRefs>
</ds:datastoreItem>
</file>

<file path=docProps/app.xml><?xml version="1.0" encoding="utf-8"?>
<Properties xmlns="http://schemas.openxmlformats.org/officeDocument/2006/extended-properties" xmlns:vt="http://schemas.openxmlformats.org/officeDocument/2006/docPropsVTypes">
  <Template/>
  <TotalTime>540</TotalTime>
  <Words>2621</Words>
  <Application>Microsoft Office PowerPoint</Application>
  <PresentationFormat>On-screen Show (4:3)</PresentationFormat>
  <Paragraphs>212</Paragraphs>
  <Slides>32</Slides>
  <Notes>0</Notes>
  <HiddenSlides>8</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32</vt:i4>
      </vt:variant>
    </vt:vector>
  </HeadingPairs>
  <TitlesOfParts>
    <vt:vector size="38" baseType="lpstr">
      <vt:lpstr>Arial</vt:lpstr>
      <vt:lpstr>ArumSans Bold</vt:lpstr>
      <vt:lpstr>ArumSans Regular</vt:lpstr>
      <vt:lpstr>Calibri</vt:lpstr>
      <vt:lpstr>Times New Roman</vt:lpstr>
      <vt:lpstr>MHHE_Accessible_PPT_Template-v3</vt:lpstr>
      <vt:lpstr>Chapter 13</vt:lpstr>
      <vt:lpstr>Chapter Outline</vt:lpstr>
      <vt:lpstr>Global Marketing</vt:lpstr>
      <vt:lpstr>Goals of Global Marketing</vt:lpstr>
      <vt:lpstr>Figure 13.1: Porter’s Diamond of National Advantage</vt:lpstr>
      <vt:lpstr>Competitive Advantage of Nations</vt:lpstr>
      <vt:lpstr>Problems with Entering Foreign Markets, 1</vt:lpstr>
      <vt:lpstr>Problems with Entering Foreign Markets, 2</vt:lpstr>
      <vt:lpstr>Problems with Entering Foreign Markets, 3</vt:lpstr>
      <vt:lpstr>Organizing the Multinational Company</vt:lpstr>
      <vt:lpstr>Factors Affecting Global Strategy</vt:lpstr>
      <vt:lpstr>  Organizational Issues to Be Considered in Global Marketing Research, 1</vt:lpstr>
      <vt:lpstr>  Organizational Issues to Be Considered in Global Marketing Research, 2</vt:lpstr>
      <vt:lpstr>Global Product Strategy</vt:lpstr>
      <vt:lpstr>Global Distribution Strategy</vt:lpstr>
      <vt:lpstr>Global Pricing Strategy</vt:lpstr>
      <vt:lpstr>Global Advertising Strategy</vt:lpstr>
      <vt:lpstr>Entry and Growth Strategies for Global Marketing</vt:lpstr>
      <vt:lpstr> Growth Strategies for Global Marketing: Exporting</vt:lpstr>
      <vt:lpstr> Growth Strategies for Global Marketing: Licensing</vt:lpstr>
      <vt:lpstr> Growth Strategies for Global Marketing: Franchising and Joint Ventures</vt:lpstr>
      <vt:lpstr> Advantages and Disadvantages of Joint ventures</vt:lpstr>
      <vt:lpstr> Growth Strategies for Global Marketing: Strategic Alliances</vt:lpstr>
      <vt:lpstr>  Growth Strategies for Global Marketing: Direct Ownership</vt:lpstr>
      <vt:lpstr>APPENDIces</vt:lpstr>
      <vt:lpstr> Goals of Global Marketing, Appendix </vt:lpstr>
      <vt:lpstr>Figure 13.1: Porter’s Diamond of National  Advantage, Appendix</vt:lpstr>
      <vt:lpstr>Competitive Advantage of Nations, Appendix</vt:lpstr>
      <vt:lpstr>Factors Affecting Global Strategy, Appendix</vt:lpstr>
      <vt:lpstr> Growth Strategies for Global Marketing: Exporting, Appendix</vt:lpstr>
      <vt:lpstr> Growth Strategies for Global Marketing: Licensing, Appendix</vt:lpstr>
      <vt:lpstr> Advantages and Disadvantages of Joint Ventures, Appendix</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Sharon Thomas</dc:creator>
  <cp:lastModifiedBy>Muppidi, Rithwik</cp:lastModifiedBy>
  <cp:revision>45</cp:revision>
  <dcterms:created xsi:type="dcterms:W3CDTF">2013-12-11T10:20:04Z</dcterms:created>
  <dcterms:modified xsi:type="dcterms:W3CDTF">2020-04-16T04:23:17Z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0x010100581ABAF118341F49B3F97BCD1E57DDE2</vt:lpwstr>
  </property>
</Properties>
</file>