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79" r:id="rId5"/>
    <p:sldMasterId id="2147483687" r:id="rId6"/>
    <p:sldMasterId id="2147483697" r:id="rId7"/>
    <p:sldMasterId id="2147483707" r:id="rId8"/>
    <p:sldMasterId id="2147483715" r:id="rId9"/>
    <p:sldMasterId id="2147483723" r:id="rId10"/>
    <p:sldMasterId id="2147483726" r:id="rId11"/>
  </p:sldMasterIdLst>
  <p:notesMasterIdLst>
    <p:notesMasterId r:id="rId28"/>
  </p:notesMasterIdLst>
  <p:sldIdLst>
    <p:sldId id="256" r:id="rId12"/>
    <p:sldId id="270" r:id="rId13"/>
    <p:sldId id="257" r:id="rId14"/>
    <p:sldId id="259" r:id="rId15"/>
    <p:sldId id="271" r:id="rId16"/>
    <p:sldId id="260" r:id="rId17"/>
    <p:sldId id="261" r:id="rId18"/>
    <p:sldId id="263" r:id="rId19"/>
    <p:sldId id="264" r:id="rId20"/>
    <p:sldId id="265" r:id="rId21"/>
    <p:sldId id="267" r:id="rId22"/>
    <p:sldId id="274" r:id="rId23"/>
    <p:sldId id="268" r:id="rId24"/>
    <p:sldId id="269" r:id="rId25"/>
    <p:sldId id="272"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508" autoAdjust="0"/>
  </p:normalViewPr>
  <p:slideViewPr>
    <p:cSldViewPr>
      <p:cViewPr varScale="1">
        <p:scale>
          <a:sx n="86" d="100"/>
          <a:sy n="86" d="100"/>
        </p:scale>
        <p:origin x="135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4F06D-21C3-450E-9FD0-68CF461698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20B209D-63C9-4C2B-BCC8-43871D0CFD35}">
      <dgm:prSet phldrT="[Text]" custT="1"/>
      <dgm:spPr>
        <a:solidFill>
          <a:schemeClr val="bg1"/>
        </a:solidFill>
        <a:ln>
          <a:solidFill>
            <a:srgbClr val="C00000"/>
          </a:solidFill>
        </a:ln>
      </dgm:spPr>
      <dgm:t>
        <a:bodyPr/>
        <a:lstStyle/>
        <a:p>
          <a:pPr rtl="0"/>
          <a:r>
            <a:rPr lang="en-IN" sz="2000" b="0" dirty="0">
              <a:solidFill>
                <a:schemeClr val="tx1"/>
              </a:solidFill>
            </a:rPr>
            <a:t>Careful selection process in hiring frontline employees</a:t>
          </a:r>
          <a:endParaRPr lang="en-US" sz="2000" b="0" dirty="0">
            <a:solidFill>
              <a:schemeClr val="tx1"/>
            </a:solidFill>
          </a:endParaRPr>
        </a:p>
      </dgm:t>
    </dgm:pt>
    <dgm:pt modelId="{BA93EF3C-1745-485B-B831-DF3E883710B0}" type="parTrans" cxnId="{BAD908A4-6EDB-47F3-A722-008D47EF4C6F}">
      <dgm:prSet/>
      <dgm:spPr/>
      <dgm:t>
        <a:bodyPr/>
        <a:lstStyle/>
        <a:p>
          <a:endParaRPr lang="en-US" sz="2000" b="0"/>
        </a:p>
      </dgm:t>
    </dgm:pt>
    <dgm:pt modelId="{30F97712-9E25-42D9-9E00-704592DB78D9}" type="sibTrans" cxnId="{BAD908A4-6EDB-47F3-A722-008D47EF4C6F}">
      <dgm:prSet/>
      <dgm:spPr/>
      <dgm:t>
        <a:bodyPr/>
        <a:lstStyle/>
        <a:p>
          <a:endParaRPr lang="en-US" sz="2000" b="0"/>
        </a:p>
      </dgm:t>
    </dgm:pt>
    <dgm:pt modelId="{08EEBE35-577D-423D-ADCB-5D11D16A17D2}">
      <dgm:prSet phldrT="[Text]" custT="1"/>
      <dgm:spPr>
        <a:solidFill>
          <a:schemeClr val="bg1"/>
        </a:solidFill>
        <a:ln>
          <a:solidFill>
            <a:srgbClr val="C00000"/>
          </a:solidFill>
        </a:ln>
      </dgm:spPr>
      <dgm:t>
        <a:bodyPr/>
        <a:lstStyle/>
        <a:p>
          <a:pPr rtl="0"/>
          <a:r>
            <a:rPr lang="en-US" sz="2000" b="0" dirty="0">
              <a:solidFill>
                <a:schemeClr val="tx1"/>
              </a:solidFill>
            </a:rPr>
            <a:t>Clear, concrete message</a:t>
          </a:r>
        </a:p>
      </dgm:t>
    </dgm:pt>
    <dgm:pt modelId="{58892F09-5FCC-4F64-B24F-D1896FC88E5B}" type="parTrans" cxnId="{2210962F-C1EF-43B2-914C-7743891D24B9}">
      <dgm:prSet/>
      <dgm:spPr/>
      <dgm:t>
        <a:bodyPr/>
        <a:lstStyle/>
        <a:p>
          <a:endParaRPr lang="en-US" sz="2000" b="0"/>
        </a:p>
      </dgm:t>
    </dgm:pt>
    <dgm:pt modelId="{EBC4C842-6C82-44F3-B7FA-F28672250895}" type="sibTrans" cxnId="{2210962F-C1EF-43B2-914C-7743891D24B9}">
      <dgm:prSet/>
      <dgm:spPr/>
      <dgm:t>
        <a:bodyPr/>
        <a:lstStyle/>
        <a:p>
          <a:endParaRPr lang="en-US" sz="2000" b="0"/>
        </a:p>
      </dgm:t>
    </dgm:pt>
    <dgm:pt modelId="{FA4E2ABC-76DF-48B6-997B-5D8CD9450423}">
      <dgm:prSet phldrT="[Text]" custT="1"/>
      <dgm:spPr>
        <a:solidFill>
          <a:schemeClr val="bg1"/>
        </a:solidFill>
        <a:ln>
          <a:solidFill>
            <a:srgbClr val="C00000"/>
          </a:solidFill>
        </a:ln>
      </dgm:spPr>
      <dgm:t>
        <a:bodyPr/>
        <a:lstStyle/>
        <a:p>
          <a:pPr rtl="0"/>
          <a:r>
            <a:rPr lang="en-US" sz="2000" b="0" dirty="0">
              <a:solidFill>
                <a:schemeClr val="tx1"/>
              </a:solidFill>
            </a:rPr>
            <a:t>Significant modeling by managers</a:t>
          </a:r>
        </a:p>
      </dgm:t>
    </dgm:pt>
    <dgm:pt modelId="{788D6CD6-8153-4D45-B9DF-7E7255196860}" type="parTrans" cxnId="{D3B2DB19-03C1-4702-AFDE-1166FBE29FAA}">
      <dgm:prSet/>
      <dgm:spPr/>
      <dgm:t>
        <a:bodyPr/>
        <a:lstStyle/>
        <a:p>
          <a:endParaRPr lang="en-US" sz="2000" b="0"/>
        </a:p>
      </dgm:t>
    </dgm:pt>
    <dgm:pt modelId="{51BD488D-7C92-42CF-9747-D0BA8A638A16}" type="sibTrans" cxnId="{D3B2DB19-03C1-4702-AFDE-1166FBE29FAA}">
      <dgm:prSet/>
      <dgm:spPr/>
      <dgm:t>
        <a:bodyPr/>
        <a:lstStyle/>
        <a:p>
          <a:endParaRPr lang="en-US" sz="2000" b="0"/>
        </a:p>
      </dgm:t>
    </dgm:pt>
    <dgm:pt modelId="{58C8B66E-D676-41C4-AC9D-626BE139B2F9}">
      <dgm:prSet phldrT="[Text]" custT="1"/>
      <dgm:spPr>
        <a:solidFill>
          <a:schemeClr val="bg1"/>
        </a:solidFill>
        <a:ln>
          <a:solidFill>
            <a:srgbClr val="C00000"/>
          </a:solidFill>
        </a:ln>
      </dgm:spPr>
      <dgm:t>
        <a:bodyPr/>
        <a:lstStyle/>
        <a:p>
          <a:pPr rtl="0"/>
          <a:r>
            <a:rPr lang="en-US" sz="2000" b="0" dirty="0">
              <a:solidFill>
                <a:schemeClr val="tx1"/>
              </a:solidFill>
            </a:rPr>
            <a:t>Emphasis </a:t>
          </a:r>
          <a:r>
            <a:rPr lang="en-US" sz="2000" b="0">
              <a:solidFill>
                <a:schemeClr val="tx1"/>
              </a:solidFill>
            </a:rPr>
            <a:t>on good </a:t>
          </a:r>
          <a:r>
            <a:rPr lang="en-US" sz="2000" b="0" dirty="0">
              <a:solidFill>
                <a:schemeClr val="tx1"/>
              </a:solidFill>
            </a:rPr>
            <a:t>attitudes</a:t>
          </a:r>
        </a:p>
      </dgm:t>
    </dgm:pt>
    <dgm:pt modelId="{DDE5B1F3-A4C1-4440-BF18-5B90638CBAC0}" type="parTrans" cxnId="{70CF0460-F513-4245-9EA9-61409CE34C98}">
      <dgm:prSet/>
      <dgm:spPr/>
      <dgm:t>
        <a:bodyPr/>
        <a:lstStyle/>
        <a:p>
          <a:endParaRPr lang="en-US" sz="2000" b="0"/>
        </a:p>
      </dgm:t>
    </dgm:pt>
    <dgm:pt modelId="{1A1CCB62-F6F3-4A99-9646-461FAA19D65D}" type="sibTrans" cxnId="{70CF0460-F513-4245-9EA9-61409CE34C98}">
      <dgm:prSet/>
      <dgm:spPr/>
      <dgm:t>
        <a:bodyPr/>
        <a:lstStyle/>
        <a:p>
          <a:endParaRPr lang="en-US" sz="2000" b="0"/>
        </a:p>
      </dgm:t>
    </dgm:pt>
    <dgm:pt modelId="{AC545E5E-EB05-4F64-B452-5FA6EE912AE4}">
      <dgm:prSet phldrT="[Text]" custT="1"/>
      <dgm:spPr>
        <a:solidFill>
          <a:schemeClr val="bg1"/>
        </a:solidFill>
        <a:ln>
          <a:solidFill>
            <a:srgbClr val="C00000"/>
          </a:solidFill>
        </a:ln>
      </dgm:spPr>
      <dgm:t>
        <a:bodyPr/>
        <a:lstStyle/>
        <a:p>
          <a:pPr rtl="0"/>
          <a:r>
            <a:rPr lang="en-US" sz="2000" b="0" dirty="0">
              <a:solidFill>
                <a:schemeClr val="tx1"/>
              </a:solidFill>
            </a:rPr>
            <a:t>Energetic follow-through process</a:t>
          </a:r>
        </a:p>
      </dgm:t>
    </dgm:pt>
    <dgm:pt modelId="{ABDD9509-8C7D-4822-8484-891D1C7C1F78}" type="parTrans" cxnId="{0DC6BEB1-04EE-4D67-BE57-1A1C7FB245E9}">
      <dgm:prSet/>
      <dgm:spPr/>
      <dgm:t>
        <a:bodyPr/>
        <a:lstStyle/>
        <a:p>
          <a:endParaRPr lang="en-US" sz="2000" b="0"/>
        </a:p>
      </dgm:t>
    </dgm:pt>
    <dgm:pt modelId="{6E2E30A8-8E0C-48FD-8C9A-6928F1B44D92}" type="sibTrans" cxnId="{0DC6BEB1-04EE-4D67-BE57-1A1C7FB245E9}">
      <dgm:prSet/>
      <dgm:spPr/>
      <dgm:t>
        <a:bodyPr/>
        <a:lstStyle/>
        <a:p>
          <a:endParaRPr lang="en-US" sz="2000" b="0"/>
        </a:p>
      </dgm:t>
    </dgm:pt>
    <dgm:pt modelId="{195FCD4A-2F46-44A5-8625-AE0D5C8DD914}" type="pres">
      <dgm:prSet presAssocID="{4C24F06D-21C3-450E-9FD0-68CF461698B6}" presName="linear" presStyleCnt="0">
        <dgm:presLayoutVars>
          <dgm:dir/>
          <dgm:animLvl val="lvl"/>
          <dgm:resizeHandles val="exact"/>
        </dgm:presLayoutVars>
      </dgm:prSet>
      <dgm:spPr/>
    </dgm:pt>
    <dgm:pt modelId="{1CB650D0-944A-45DB-95D0-F914E622FD67}" type="pres">
      <dgm:prSet presAssocID="{020B209D-63C9-4C2B-BCC8-43871D0CFD35}" presName="parentLin" presStyleCnt="0"/>
      <dgm:spPr/>
    </dgm:pt>
    <dgm:pt modelId="{456E2855-DE7E-42B5-B0B2-F26670183103}" type="pres">
      <dgm:prSet presAssocID="{020B209D-63C9-4C2B-BCC8-43871D0CFD35}" presName="parentLeftMargin" presStyleLbl="node1" presStyleIdx="0" presStyleCnt="5"/>
      <dgm:spPr/>
    </dgm:pt>
    <dgm:pt modelId="{6C6798A4-CA57-4B9E-80AC-9FDAAC62112A}" type="pres">
      <dgm:prSet presAssocID="{020B209D-63C9-4C2B-BCC8-43871D0CFD35}" presName="parentText" presStyleLbl="node1" presStyleIdx="0" presStyleCnt="5" custScaleX="110402">
        <dgm:presLayoutVars>
          <dgm:chMax val="0"/>
          <dgm:bulletEnabled val="1"/>
        </dgm:presLayoutVars>
      </dgm:prSet>
      <dgm:spPr/>
    </dgm:pt>
    <dgm:pt modelId="{6CBA595F-F262-4465-8BCD-A0CDC8F84FFB}" type="pres">
      <dgm:prSet presAssocID="{020B209D-63C9-4C2B-BCC8-43871D0CFD35}" presName="negativeSpace" presStyleCnt="0"/>
      <dgm:spPr/>
    </dgm:pt>
    <dgm:pt modelId="{284E5925-A0BB-4351-A846-7C88626F1135}" type="pres">
      <dgm:prSet presAssocID="{020B209D-63C9-4C2B-BCC8-43871D0CFD35}" presName="childText" presStyleLbl="conFgAcc1" presStyleIdx="0" presStyleCnt="5">
        <dgm:presLayoutVars>
          <dgm:bulletEnabled val="1"/>
        </dgm:presLayoutVars>
      </dgm:prSet>
      <dgm:spPr>
        <a:ln>
          <a:solidFill>
            <a:srgbClr val="C00000"/>
          </a:solidFill>
        </a:ln>
      </dgm:spPr>
    </dgm:pt>
    <dgm:pt modelId="{734DC3B6-A5EE-4985-9A01-9AB86B5E676E}" type="pres">
      <dgm:prSet presAssocID="{30F97712-9E25-42D9-9E00-704592DB78D9}" presName="spaceBetweenRectangles" presStyleCnt="0"/>
      <dgm:spPr/>
    </dgm:pt>
    <dgm:pt modelId="{88B93B62-97EC-4A6F-BF15-2AB9EEC967FB}" type="pres">
      <dgm:prSet presAssocID="{08EEBE35-577D-423D-ADCB-5D11D16A17D2}" presName="parentLin" presStyleCnt="0"/>
      <dgm:spPr/>
    </dgm:pt>
    <dgm:pt modelId="{6AD4C6E3-E1F4-4468-B35C-4520BC9AD57F}" type="pres">
      <dgm:prSet presAssocID="{08EEBE35-577D-423D-ADCB-5D11D16A17D2}" presName="parentLeftMargin" presStyleLbl="node1" presStyleIdx="0" presStyleCnt="5"/>
      <dgm:spPr/>
    </dgm:pt>
    <dgm:pt modelId="{5DF35DF4-2A15-4E35-B38A-51042E45774F}" type="pres">
      <dgm:prSet presAssocID="{08EEBE35-577D-423D-ADCB-5D11D16A17D2}" presName="parentText" presStyleLbl="node1" presStyleIdx="1" presStyleCnt="5" custScaleX="110402">
        <dgm:presLayoutVars>
          <dgm:chMax val="0"/>
          <dgm:bulletEnabled val="1"/>
        </dgm:presLayoutVars>
      </dgm:prSet>
      <dgm:spPr/>
    </dgm:pt>
    <dgm:pt modelId="{EAF3E459-5722-4DE2-8A9C-46837A5531C5}" type="pres">
      <dgm:prSet presAssocID="{08EEBE35-577D-423D-ADCB-5D11D16A17D2}" presName="negativeSpace" presStyleCnt="0"/>
      <dgm:spPr/>
    </dgm:pt>
    <dgm:pt modelId="{B7CAF981-53D2-44CD-99B2-28750833CD4E}" type="pres">
      <dgm:prSet presAssocID="{08EEBE35-577D-423D-ADCB-5D11D16A17D2}" presName="childText" presStyleLbl="conFgAcc1" presStyleIdx="1" presStyleCnt="5">
        <dgm:presLayoutVars>
          <dgm:bulletEnabled val="1"/>
        </dgm:presLayoutVars>
      </dgm:prSet>
      <dgm:spPr>
        <a:ln>
          <a:solidFill>
            <a:srgbClr val="C00000"/>
          </a:solidFill>
        </a:ln>
      </dgm:spPr>
    </dgm:pt>
    <dgm:pt modelId="{EC95591E-3CA4-4262-9A73-575DBAF016C5}" type="pres">
      <dgm:prSet presAssocID="{EBC4C842-6C82-44F3-B7FA-F28672250895}" presName="spaceBetweenRectangles" presStyleCnt="0"/>
      <dgm:spPr/>
    </dgm:pt>
    <dgm:pt modelId="{BCA7DF7D-B11C-4ED9-AE51-D741F007A861}" type="pres">
      <dgm:prSet presAssocID="{FA4E2ABC-76DF-48B6-997B-5D8CD9450423}" presName="parentLin" presStyleCnt="0"/>
      <dgm:spPr/>
    </dgm:pt>
    <dgm:pt modelId="{00071A9A-5C4A-40B8-9D62-982BE4B4198A}" type="pres">
      <dgm:prSet presAssocID="{FA4E2ABC-76DF-48B6-997B-5D8CD9450423}" presName="parentLeftMargin" presStyleLbl="node1" presStyleIdx="1" presStyleCnt="5"/>
      <dgm:spPr/>
    </dgm:pt>
    <dgm:pt modelId="{0AA9EE0B-70E6-41FC-8D23-436C94950534}" type="pres">
      <dgm:prSet presAssocID="{FA4E2ABC-76DF-48B6-997B-5D8CD9450423}" presName="parentText" presStyleLbl="node1" presStyleIdx="2" presStyleCnt="5" custScaleX="110402">
        <dgm:presLayoutVars>
          <dgm:chMax val="0"/>
          <dgm:bulletEnabled val="1"/>
        </dgm:presLayoutVars>
      </dgm:prSet>
      <dgm:spPr/>
    </dgm:pt>
    <dgm:pt modelId="{63F3D5E3-4608-4318-998E-BFDC7CC76492}" type="pres">
      <dgm:prSet presAssocID="{FA4E2ABC-76DF-48B6-997B-5D8CD9450423}" presName="negativeSpace" presStyleCnt="0"/>
      <dgm:spPr/>
    </dgm:pt>
    <dgm:pt modelId="{9FF757EA-1F66-4784-AF46-EFA1F4999C1B}" type="pres">
      <dgm:prSet presAssocID="{FA4E2ABC-76DF-48B6-997B-5D8CD9450423}" presName="childText" presStyleLbl="conFgAcc1" presStyleIdx="2" presStyleCnt="5">
        <dgm:presLayoutVars>
          <dgm:bulletEnabled val="1"/>
        </dgm:presLayoutVars>
      </dgm:prSet>
      <dgm:spPr>
        <a:ln>
          <a:solidFill>
            <a:srgbClr val="C00000"/>
          </a:solidFill>
        </a:ln>
      </dgm:spPr>
    </dgm:pt>
    <dgm:pt modelId="{920434E9-1E20-45EB-BC78-5FFE3BE5AFC0}" type="pres">
      <dgm:prSet presAssocID="{51BD488D-7C92-42CF-9747-D0BA8A638A16}" presName="spaceBetweenRectangles" presStyleCnt="0"/>
      <dgm:spPr/>
    </dgm:pt>
    <dgm:pt modelId="{F2733BB4-1239-412A-9441-4A11DC34AD0C}" type="pres">
      <dgm:prSet presAssocID="{AC545E5E-EB05-4F64-B452-5FA6EE912AE4}" presName="parentLin" presStyleCnt="0"/>
      <dgm:spPr/>
    </dgm:pt>
    <dgm:pt modelId="{56F6334F-3061-4F7D-B0D2-2EBCE697ACA9}" type="pres">
      <dgm:prSet presAssocID="{AC545E5E-EB05-4F64-B452-5FA6EE912AE4}" presName="parentLeftMargin" presStyleLbl="node1" presStyleIdx="2" presStyleCnt="5"/>
      <dgm:spPr/>
    </dgm:pt>
    <dgm:pt modelId="{31952362-1021-4634-BE37-8C1602CF2FE5}" type="pres">
      <dgm:prSet presAssocID="{AC545E5E-EB05-4F64-B452-5FA6EE912AE4}" presName="parentText" presStyleLbl="node1" presStyleIdx="3" presStyleCnt="5" custScaleX="110402">
        <dgm:presLayoutVars>
          <dgm:chMax val="0"/>
          <dgm:bulletEnabled val="1"/>
        </dgm:presLayoutVars>
      </dgm:prSet>
      <dgm:spPr/>
    </dgm:pt>
    <dgm:pt modelId="{B58DB333-7DC8-4EB8-AF22-CA26EBFB3EF3}" type="pres">
      <dgm:prSet presAssocID="{AC545E5E-EB05-4F64-B452-5FA6EE912AE4}" presName="negativeSpace" presStyleCnt="0"/>
      <dgm:spPr/>
    </dgm:pt>
    <dgm:pt modelId="{F2C48E45-BA42-4CB1-A3CD-DA19C4FE9931}" type="pres">
      <dgm:prSet presAssocID="{AC545E5E-EB05-4F64-B452-5FA6EE912AE4}" presName="childText" presStyleLbl="conFgAcc1" presStyleIdx="3" presStyleCnt="5">
        <dgm:presLayoutVars>
          <dgm:bulletEnabled val="1"/>
        </dgm:presLayoutVars>
      </dgm:prSet>
      <dgm:spPr>
        <a:ln>
          <a:solidFill>
            <a:srgbClr val="C00000"/>
          </a:solidFill>
        </a:ln>
      </dgm:spPr>
    </dgm:pt>
    <dgm:pt modelId="{CBE76992-E304-494E-B3B2-0F73C993D20A}" type="pres">
      <dgm:prSet presAssocID="{6E2E30A8-8E0C-48FD-8C9A-6928F1B44D92}" presName="spaceBetweenRectangles" presStyleCnt="0"/>
      <dgm:spPr/>
    </dgm:pt>
    <dgm:pt modelId="{2B7E6957-18B6-4A1C-9F51-85BCDA886AAB}" type="pres">
      <dgm:prSet presAssocID="{58C8B66E-D676-41C4-AC9D-626BE139B2F9}" presName="parentLin" presStyleCnt="0"/>
      <dgm:spPr/>
    </dgm:pt>
    <dgm:pt modelId="{86AD1970-52E7-4F46-859C-727CA418D02F}" type="pres">
      <dgm:prSet presAssocID="{58C8B66E-D676-41C4-AC9D-626BE139B2F9}" presName="parentLeftMargin" presStyleLbl="node1" presStyleIdx="3" presStyleCnt="5"/>
      <dgm:spPr/>
    </dgm:pt>
    <dgm:pt modelId="{3A74835E-1C31-411C-A3DC-1420B76DFD7C}" type="pres">
      <dgm:prSet presAssocID="{58C8B66E-D676-41C4-AC9D-626BE139B2F9}" presName="parentText" presStyleLbl="node1" presStyleIdx="4" presStyleCnt="5" custScaleX="110402">
        <dgm:presLayoutVars>
          <dgm:chMax val="0"/>
          <dgm:bulletEnabled val="1"/>
        </dgm:presLayoutVars>
      </dgm:prSet>
      <dgm:spPr/>
    </dgm:pt>
    <dgm:pt modelId="{236AAC05-118B-4BC4-8766-C589691F8D66}" type="pres">
      <dgm:prSet presAssocID="{58C8B66E-D676-41C4-AC9D-626BE139B2F9}" presName="negativeSpace" presStyleCnt="0"/>
      <dgm:spPr/>
    </dgm:pt>
    <dgm:pt modelId="{AADEE735-7A62-423C-933A-905A34BCAC27}" type="pres">
      <dgm:prSet presAssocID="{58C8B66E-D676-41C4-AC9D-626BE139B2F9}" presName="childText" presStyleLbl="conFgAcc1" presStyleIdx="4" presStyleCnt="5">
        <dgm:presLayoutVars>
          <dgm:bulletEnabled val="1"/>
        </dgm:presLayoutVars>
      </dgm:prSet>
      <dgm:spPr>
        <a:ln>
          <a:solidFill>
            <a:srgbClr val="C00000"/>
          </a:solidFill>
        </a:ln>
      </dgm:spPr>
    </dgm:pt>
  </dgm:ptLst>
  <dgm:cxnLst>
    <dgm:cxn modelId="{D3B2DB19-03C1-4702-AFDE-1166FBE29FAA}" srcId="{4C24F06D-21C3-450E-9FD0-68CF461698B6}" destId="{FA4E2ABC-76DF-48B6-997B-5D8CD9450423}" srcOrd="2" destOrd="0" parTransId="{788D6CD6-8153-4D45-B9DF-7E7255196860}" sibTransId="{51BD488D-7C92-42CF-9747-D0BA8A638A16}"/>
    <dgm:cxn modelId="{2210962F-C1EF-43B2-914C-7743891D24B9}" srcId="{4C24F06D-21C3-450E-9FD0-68CF461698B6}" destId="{08EEBE35-577D-423D-ADCB-5D11D16A17D2}" srcOrd="1" destOrd="0" parTransId="{58892F09-5FCC-4F64-B24F-D1896FC88E5B}" sibTransId="{EBC4C842-6C82-44F3-B7FA-F28672250895}"/>
    <dgm:cxn modelId="{70CF0460-F513-4245-9EA9-61409CE34C98}" srcId="{4C24F06D-21C3-450E-9FD0-68CF461698B6}" destId="{58C8B66E-D676-41C4-AC9D-626BE139B2F9}" srcOrd="4" destOrd="0" parTransId="{DDE5B1F3-A4C1-4440-BF18-5B90638CBAC0}" sibTransId="{1A1CCB62-F6F3-4A99-9646-461FAA19D65D}"/>
    <dgm:cxn modelId="{52921D44-6082-436B-B968-B86E96163FEE}" type="presOf" srcId="{08EEBE35-577D-423D-ADCB-5D11D16A17D2}" destId="{6AD4C6E3-E1F4-4468-B35C-4520BC9AD57F}" srcOrd="0" destOrd="0" presId="urn:microsoft.com/office/officeart/2005/8/layout/list1"/>
    <dgm:cxn modelId="{25D17677-E0EF-4B32-B9CF-CBBBC97FDE1A}" type="presOf" srcId="{58C8B66E-D676-41C4-AC9D-626BE139B2F9}" destId="{3A74835E-1C31-411C-A3DC-1420B76DFD7C}" srcOrd="1" destOrd="0" presId="urn:microsoft.com/office/officeart/2005/8/layout/list1"/>
    <dgm:cxn modelId="{3A86107B-2F2D-4EF9-8CE3-61B34D8FCD6B}" type="presOf" srcId="{AC545E5E-EB05-4F64-B452-5FA6EE912AE4}" destId="{31952362-1021-4634-BE37-8C1602CF2FE5}" srcOrd="1" destOrd="0" presId="urn:microsoft.com/office/officeart/2005/8/layout/list1"/>
    <dgm:cxn modelId="{A78C2B94-21D3-4689-ABEF-FDB60A315358}" type="presOf" srcId="{020B209D-63C9-4C2B-BCC8-43871D0CFD35}" destId="{6C6798A4-CA57-4B9E-80AC-9FDAAC62112A}" srcOrd="1" destOrd="0" presId="urn:microsoft.com/office/officeart/2005/8/layout/list1"/>
    <dgm:cxn modelId="{A8BA1C9C-446C-4126-B881-C1E976DFD0E5}" type="presOf" srcId="{FA4E2ABC-76DF-48B6-997B-5D8CD9450423}" destId="{0AA9EE0B-70E6-41FC-8D23-436C94950534}" srcOrd="1" destOrd="0" presId="urn:microsoft.com/office/officeart/2005/8/layout/list1"/>
    <dgm:cxn modelId="{BAD908A4-6EDB-47F3-A722-008D47EF4C6F}" srcId="{4C24F06D-21C3-450E-9FD0-68CF461698B6}" destId="{020B209D-63C9-4C2B-BCC8-43871D0CFD35}" srcOrd="0" destOrd="0" parTransId="{BA93EF3C-1745-485B-B831-DF3E883710B0}" sibTransId="{30F97712-9E25-42D9-9E00-704592DB78D9}"/>
    <dgm:cxn modelId="{D5554EAB-16ED-4616-ACAF-474A855D3276}" type="presOf" srcId="{4C24F06D-21C3-450E-9FD0-68CF461698B6}" destId="{195FCD4A-2F46-44A5-8625-AE0D5C8DD914}" srcOrd="0" destOrd="0" presId="urn:microsoft.com/office/officeart/2005/8/layout/list1"/>
    <dgm:cxn modelId="{0DC6BEB1-04EE-4D67-BE57-1A1C7FB245E9}" srcId="{4C24F06D-21C3-450E-9FD0-68CF461698B6}" destId="{AC545E5E-EB05-4F64-B452-5FA6EE912AE4}" srcOrd="3" destOrd="0" parTransId="{ABDD9509-8C7D-4822-8484-891D1C7C1F78}" sibTransId="{6E2E30A8-8E0C-48FD-8C9A-6928F1B44D92}"/>
    <dgm:cxn modelId="{DEE567B3-D9F1-4395-B6A4-3B7A0C98916A}" type="presOf" srcId="{FA4E2ABC-76DF-48B6-997B-5D8CD9450423}" destId="{00071A9A-5C4A-40B8-9D62-982BE4B4198A}" srcOrd="0" destOrd="0" presId="urn:microsoft.com/office/officeart/2005/8/layout/list1"/>
    <dgm:cxn modelId="{B859B6BC-8A8C-435C-9673-D798A2DB77AC}" type="presOf" srcId="{58C8B66E-D676-41C4-AC9D-626BE139B2F9}" destId="{86AD1970-52E7-4F46-859C-727CA418D02F}" srcOrd="0" destOrd="0" presId="urn:microsoft.com/office/officeart/2005/8/layout/list1"/>
    <dgm:cxn modelId="{7148FBC5-2920-4D4A-A1F1-F898A67E019F}" type="presOf" srcId="{020B209D-63C9-4C2B-BCC8-43871D0CFD35}" destId="{456E2855-DE7E-42B5-B0B2-F26670183103}" srcOrd="0" destOrd="0" presId="urn:microsoft.com/office/officeart/2005/8/layout/list1"/>
    <dgm:cxn modelId="{94FBE2D6-491C-44FF-A9BD-AB533156624B}" type="presOf" srcId="{AC545E5E-EB05-4F64-B452-5FA6EE912AE4}" destId="{56F6334F-3061-4F7D-B0D2-2EBCE697ACA9}" srcOrd="0" destOrd="0" presId="urn:microsoft.com/office/officeart/2005/8/layout/list1"/>
    <dgm:cxn modelId="{35A798DA-077A-4259-8743-122CB1855138}" type="presOf" srcId="{08EEBE35-577D-423D-ADCB-5D11D16A17D2}" destId="{5DF35DF4-2A15-4E35-B38A-51042E45774F}" srcOrd="1" destOrd="0" presId="urn:microsoft.com/office/officeart/2005/8/layout/list1"/>
    <dgm:cxn modelId="{7AAB8A50-A783-4A27-ACA3-F66313E60CF5}" type="presParOf" srcId="{195FCD4A-2F46-44A5-8625-AE0D5C8DD914}" destId="{1CB650D0-944A-45DB-95D0-F914E622FD67}" srcOrd="0" destOrd="0" presId="urn:microsoft.com/office/officeart/2005/8/layout/list1"/>
    <dgm:cxn modelId="{F9179E08-E814-4BCA-AA80-A620FFFCF49F}" type="presParOf" srcId="{1CB650D0-944A-45DB-95D0-F914E622FD67}" destId="{456E2855-DE7E-42B5-B0B2-F26670183103}" srcOrd="0" destOrd="0" presId="urn:microsoft.com/office/officeart/2005/8/layout/list1"/>
    <dgm:cxn modelId="{7069E832-CFCF-4255-974D-4BFF42397332}" type="presParOf" srcId="{1CB650D0-944A-45DB-95D0-F914E622FD67}" destId="{6C6798A4-CA57-4B9E-80AC-9FDAAC62112A}" srcOrd="1" destOrd="0" presId="urn:microsoft.com/office/officeart/2005/8/layout/list1"/>
    <dgm:cxn modelId="{FF8FDC07-59F3-45FB-BE0F-9A65F6C6EA31}" type="presParOf" srcId="{195FCD4A-2F46-44A5-8625-AE0D5C8DD914}" destId="{6CBA595F-F262-4465-8BCD-A0CDC8F84FFB}" srcOrd="1" destOrd="0" presId="urn:microsoft.com/office/officeart/2005/8/layout/list1"/>
    <dgm:cxn modelId="{CF99B05D-85DE-4844-A73F-C95240E0CDE5}" type="presParOf" srcId="{195FCD4A-2F46-44A5-8625-AE0D5C8DD914}" destId="{284E5925-A0BB-4351-A846-7C88626F1135}" srcOrd="2" destOrd="0" presId="urn:microsoft.com/office/officeart/2005/8/layout/list1"/>
    <dgm:cxn modelId="{45BCE614-21A8-4FDE-BFCD-9610F360975F}" type="presParOf" srcId="{195FCD4A-2F46-44A5-8625-AE0D5C8DD914}" destId="{734DC3B6-A5EE-4985-9A01-9AB86B5E676E}" srcOrd="3" destOrd="0" presId="urn:microsoft.com/office/officeart/2005/8/layout/list1"/>
    <dgm:cxn modelId="{9076ED57-AFE4-451F-ADF7-4B1F874747A0}" type="presParOf" srcId="{195FCD4A-2F46-44A5-8625-AE0D5C8DD914}" destId="{88B93B62-97EC-4A6F-BF15-2AB9EEC967FB}" srcOrd="4" destOrd="0" presId="urn:microsoft.com/office/officeart/2005/8/layout/list1"/>
    <dgm:cxn modelId="{50855AF2-D88F-4BB4-B39E-23B824C75F75}" type="presParOf" srcId="{88B93B62-97EC-4A6F-BF15-2AB9EEC967FB}" destId="{6AD4C6E3-E1F4-4468-B35C-4520BC9AD57F}" srcOrd="0" destOrd="0" presId="urn:microsoft.com/office/officeart/2005/8/layout/list1"/>
    <dgm:cxn modelId="{1D9221E2-D5ED-48EB-AC01-847213C1BB1D}" type="presParOf" srcId="{88B93B62-97EC-4A6F-BF15-2AB9EEC967FB}" destId="{5DF35DF4-2A15-4E35-B38A-51042E45774F}" srcOrd="1" destOrd="0" presId="urn:microsoft.com/office/officeart/2005/8/layout/list1"/>
    <dgm:cxn modelId="{67CB9FB6-38ED-4D39-AB95-17B2275E9ED9}" type="presParOf" srcId="{195FCD4A-2F46-44A5-8625-AE0D5C8DD914}" destId="{EAF3E459-5722-4DE2-8A9C-46837A5531C5}" srcOrd="5" destOrd="0" presId="urn:microsoft.com/office/officeart/2005/8/layout/list1"/>
    <dgm:cxn modelId="{A2FB6E71-4CA9-4F9A-A410-15F9067EDA1A}" type="presParOf" srcId="{195FCD4A-2F46-44A5-8625-AE0D5C8DD914}" destId="{B7CAF981-53D2-44CD-99B2-28750833CD4E}" srcOrd="6" destOrd="0" presId="urn:microsoft.com/office/officeart/2005/8/layout/list1"/>
    <dgm:cxn modelId="{DF678F7C-18DA-440C-A418-5FB82623269F}" type="presParOf" srcId="{195FCD4A-2F46-44A5-8625-AE0D5C8DD914}" destId="{EC95591E-3CA4-4262-9A73-575DBAF016C5}" srcOrd="7" destOrd="0" presId="urn:microsoft.com/office/officeart/2005/8/layout/list1"/>
    <dgm:cxn modelId="{4C1FA351-6EB0-4FB7-83BF-28E5F29B503E}" type="presParOf" srcId="{195FCD4A-2F46-44A5-8625-AE0D5C8DD914}" destId="{BCA7DF7D-B11C-4ED9-AE51-D741F007A861}" srcOrd="8" destOrd="0" presId="urn:microsoft.com/office/officeart/2005/8/layout/list1"/>
    <dgm:cxn modelId="{B9802316-E15C-4BAE-B7D5-0948E0F77B0A}" type="presParOf" srcId="{BCA7DF7D-B11C-4ED9-AE51-D741F007A861}" destId="{00071A9A-5C4A-40B8-9D62-982BE4B4198A}" srcOrd="0" destOrd="0" presId="urn:microsoft.com/office/officeart/2005/8/layout/list1"/>
    <dgm:cxn modelId="{BA5DA268-EAB1-46DD-81CD-7B6A5B2F145F}" type="presParOf" srcId="{BCA7DF7D-B11C-4ED9-AE51-D741F007A861}" destId="{0AA9EE0B-70E6-41FC-8D23-436C94950534}" srcOrd="1" destOrd="0" presId="urn:microsoft.com/office/officeart/2005/8/layout/list1"/>
    <dgm:cxn modelId="{2C196601-B8A9-42E0-9EBF-BBE868CE304D}" type="presParOf" srcId="{195FCD4A-2F46-44A5-8625-AE0D5C8DD914}" destId="{63F3D5E3-4608-4318-998E-BFDC7CC76492}" srcOrd="9" destOrd="0" presId="urn:microsoft.com/office/officeart/2005/8/layout/list1"/>
    <dgm:cxn modelId="{2C47125A-ABB2-476A-927B-149153695F27}" type="presParOf" srcId="{195FCD4A-2F46-44A5-8625-AE0D5C8DD914}" destId="{9FF757EA-1F66-4784-AF46-EFA1F4999C1B}" srcOrd="10" destOrd="0" presId="urn:microsoft.com/office/officeart/2005/8/layout/list1"/>
    <dgm:cxn modelId="{4A66ACDB-745C-4542-B974-EA1AFC8191C3}" type="presParOf" srcId="{195FCD4A-2F46-44A5-8625-AE0D5C8DD914}" destId="{920434E9-1E20-45EB-BC78-5FFE3BE5AFC0}" srcOrd="11" destOrd="0" presId="urn:microsoft.com/office/officeart/2005/8/layout/list1"/>
    <dgm:cxn modelId="{FB7C9CE5-6B2F-47E9-9226-C3FFE3698942}" type="presParOf" srcId="{195FCD4A-2F46-44A5-8625-AE0D5C8DD914}" destId="{F2733BB4-1239-412A-9441-4A11DC34AD0C}" srcOrd="12" destOrd="0" presId="urn:microsoft.com/office/officeart/2005/8/layout/list1"/>
    <dgm:cxn modelId="{4805D49E-F382-4D18-991D-D58D3DB63C62}" type="presParOf" srcId="{F2733BB4-1239-412A-9441-4A11DC34AD0C}" destId="{56F6334F-3061-4F7D-B0D2-2EBCE697ACA9}" srcOrd="0" destOrd="0" presId="urn:microsoft.com/office/officeart/2005/8/layout/list1"/>
    <dgm:cxn modelId="{153407E7-CC42-4857-BA2D-3C028D60DBD6}" type="presParOf" srcId="{F2733BB4-1239-412A-9441-4A11DC34AD0C}" destId="{31952362-1021-4634-BE37-8C1602CF2FE5}" srcOrd="1" destOrd="0" presId="urn:microsoft.com/office/officeart/2005/8/layout/list1"/>
    <dgm:cxn modelId="{AD3BC936-ACEA-4012-BE75-0234D2EB0B18}" type="presParOf" srcId="{195FCD4A-2F46-44A5-8625-AE0D5C8DD914}" destId="{B58DB333-7DC8-4EB8-AF22-CA26EBFB3EF3}" srcOrd="13" destOrd="0" presId="urn:microsoft.com/office/officeart/2005/8/layout/list1"/>
    <dgm:cxn modelId="{E9FDF75A-D00A-49CD-B0FC-779913934267}" type="presParOf" srcId="{195FCD4A-2F46-44A5-8625-AE0D5C8DD914}" destId="{F2C48E45-BA42-4CB1-A3CD-DA19C4FE9931}" srcOrd="14" destOrd="0" presId="urn:microsoft.com/office/officeart/2005/8/layout/list1"/>
    <dgm:cxn modelId="{DE5CDA66-BEDE-44C9-B4AD-A51F971BFECC}" type="presParOf" srcId="{195FCD4A-2F46-44A5-8625-AE0D5C8DD914}" destId="{CBE76992-E304-494E-B3B2-0F73C993D20A}" srcOrd="15" destOrd="0" presId="urn:microsoft.com/office/officeart/2005/8/layout/list1"/>
    <dgm:cxn modelId="{BF6DE591-B37B-44D2-9445-928C4B77841F}" type="presParOf" srcId="{195FCD4A-2F46-44A5-8625-AE0D5C8DD914}" destId="{2B7E6957-18B6-4A1C-9F51-85BCDA886AAB}" srcOrd="16" destOrd="0" presId="urn:microsoft.com/office/officeart/2005/8/layout/list1"/>
    <dgm:cxn modelId="{909107A9-20BB-413A-BCE7-B7D2D3BB549E}" type="presParOf" srcId="{2B7E6957-18B6-4A1C-9F51-85BCDA886AAB}" destId="{86AD1970-52E7-4F46-859C-727CA418D02F}" srcOrd="0" destOrd="0" presId="urn:microsoft.com/office/officeart/2005/8/layout/list1"/>
    <dgm:cxn modelId="{F1EE4C7F-5EDB-47A6-885A-20E945B5605C}" type="presParOf" srcId="{2B7E6957-18B6-4A1C-9F51-85BCDA886AAB}" destId="{3A74835E-1C31-411C-A3DC-1420B76DFD7C}" srcOrd="1" destOrd="0" presId="urn:microsoft.com/office/officeart/2005/8/layout/list1"/>
    <dgm:cxn modelId="{FD9935D7-2038-48FE-B465-ECF4C79DF170}" type="presParOf" srcId="{195FCD4A-2F46-44A5-8625-AE0D5C8DD914}" destId="{236AAC05-118B-4BC4-8766-C589691F8D66}" srcOrd="17" destOrd="0" presId="urn:microsoft.com/office/officeart/2005/8/layout/list1"/>
    <dgm:cxn modelId="{342164EA-501B-4178-B220-0CE692343ACB}" type="presParOf" srcId="{195FCD4A-2F46-44A5-8625-AE0D5C8DD914}" destId="{AADEE735-7A62-423C-933A-905A34BCAC27}"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E5925-A0BB-4351-A846-7C88626F1135}">
      <dsp:nvSpPr>
        <dsp:cNvPr id="0" name=""/>
        <dsp:cNvSpPr/>
      </dsp:nvSpPr>
      <dsp:spPr>
        <a:xfrm>
          <a:off x="0" y="347609"/>
          <a:ext cx="7848600" cy="5292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6C6798A4-CA57-4B9E-80AC-9FDAAC62112A}">
      <dsp:nvSpPr>
        <dsp:cNvPr id="0" name=""/>
        <dsp:cNvSpPr/>
      </dsp:nvSpPr>
      <dsp:spPr>
        <a:xfrm>
          <a:off x="392430" y="37649"/>
          <a:ext cx="6065507" cy="619920"/>
        </a:xfrm>
        <a:prstGeom prst="roundRect">
          <a:avLst/>
        </a:prstGeom>
        <a:solidFill>
          <a:schemeClr val="bg1"/>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1" tIns="0" rIns="207661" bIns="0" numCol="1" spcCol="1270" anchor="ctr" anchorCtr="0">
          <a:noAutofit/>
        </a:bodyPr>
        <a:lstStyle/>
        <a:p>
          <a:pPr marL="0" lvl="0" indent="0" algn="l" defTabSz="889000" rtl="0">
            <a:lnSpc>
              <a:spcPct val="90000"/>
            </a:lnSpc>
            <a:spcBef>
              <a:spcPct val="0"/>
            </a:spcBef>
            <a:spcAft>
              <a:spcPct val="35000"/>
            </a:spcAft>
            <a:buNone/>
          </a:pPr>
          <a:r>
            <a:rPr lang="en-IN" sz="2000" b="0" kern="1200" dirty="0">
              <a:solidFill>
                <a:schemeClr val="tx1"/>
              </a:solidFill>
            </a:rPr>
            <a:t>Careful selection process in hiring frontline employees</a:t>
          </a:r>
          <a:endParaRPr lang="en-US" sz="2000" b="0" kern="1200" dirty="0">
            <a:solidFill>
              <a:schemeClr val="tx1"/>
            </a:solidFill>
          </a:endParaRPr>
        </a:p>
      </dsp:txBody>
      <dsp:txXfrm>
        <a:off x="422692" y="67911"/>
        <a:ext cx="6004983" cy="559396"/>
      </dsp:txXfrm>
    </dsp:sp>
    <dsp:sp modelId="{B7CAF981-53D2-44CD-99B2-28750833CD4E}">
      <dsp:nvSpPr>
        <dsp:cNvPr id="0" name=""/>
        <dsp:cNvSpPr/>
      </dsp:nvSpPr>
      <dsp:spPr>
        <a:xfrm>
          <a:off x="0" y="1300169"/>
          <a:ext cx="7848600" cy="5292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5DF35DF4-2A15-4E35-B38A-51042E45774F}">
      <dsp:nvSpPr>
        <dsp:cNvPr id="0" name=""/>
        <dsp:cNvSpPr/>
      </dsp:nvSpPr>
      <dsp:spPr>
        <a:xfrm>
          <a:off x="392430" y="990209"/>
          <a:ext cx="6065507" cy="619920"/>
        </a:xfrm>
        <a:prstGeom prst="roundRect">
          <a:avLst/>
        </a:prstGeom>
        <a:solidFill>
          <a:schemeClr val="bg1"/>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1" tIns="0" rIns="207661" bIns="0" numCol="1" spcCol="1270" anchor="ctr" anchorCtr="0">
          <a:noAutofit/>
        </a:bodyPr>
        <a:lstStyle/>
        <a:p>
          <a:pPr marL="0" lvl="0" indent="0" algn="l" defTabSz="889000" rtl="0">
            <a:lnSpc>
              <a:spcPct val="90000"/>
            </a:lnSpc>
            <a:spcBef>
              <a:spcPct val="0"/>
            </a:spcBef>
            <a:spcAft>
              <a:spcPct val="35000"/>
            </a:spcAft>
            <a:buNone/>
          </a:pPr>
          <a:r>
            <a:rPr lang="en-US" sz="2000" b="0" kern="1200" dirty="0">
              <a:solidFill>
                <a:schemeClr val="tx1"/>
              </a:solidFill>
            </a:rPr>
            <a:t>Clear, concrete message</a:t>
          </a:r>
        </a:p>
      </dsp:txBody>
      <dsp:txXfrm>
        <a:off x="422692" y="1020471"/>
        <a:ext cx="6004983" cy="559396"/>
      </dsp:txXfrm>
    </dsp:sp>
    <dsp:sp modelId="{9FF757EA-1F66-4784-AF46-EFA1F4999C1B}">
      <dsp:nvSpPr>
        <dsp:cNvPr id="0" name=""/>
        <dsp:cNvSpPr/>
      </dsp:nvSpPr>
      <dsp:spPr>
        <a:xfrm>
          <a:off x="0" y="2252730"/>
          <a:ext cx="7848600" cy="5292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0AA9EE0B-70E6-41FC-8D23-436C94950534}">
      <dsp:nvSpPr>
        <dsp:cNvPr id="0" name=""/>
        <dsp:cNvSpPr/>
      </dsp:nvSpPr>
      <dsp:spPr>
        <a:xfrm>
          <a:off x="392430" y="1942770"/>
          <a:ext cx="6065507" cy="619920"/>
        </a:xfrm>
        <a:prstGeom prst="roundRect">
          <a:avLst/>
        </a:prstGeom>
        <a:solidFill>
          <a:schemeClr val="bg1"/>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1" tIns="0" rIns="207661" bIns="0" numCol="1" spcCol="1270" anchor="ctr" anchorCtr="0">
          <a:noAutofit/>
        </a:bodyPr>
        <a:lstStyle/>
        <a:p>
          <a:pPr marL="0" lvl="0" indent="0" algn="l" defTabSz="889000" rtl="0">
            <a:lnSpc>
              <a:spcPct val="90000"/>
            </a:lnSpc>
            <a:spcBef>
              <a:spcPct val="0"/>
            </a:spcBef>
            <a:spcAft>
              <a:spcPct val="35000"/>
            </a:spcAft>
            <a:buNone/>
          </a:pPr>
          <a:r>
            <a:rPr lang="en-US" sz="2000" b="0" kern="1200" dirty="0">
              <a:solidFill>
                <a:schemeClr val="tx1"/>
              </a:solidFill>
            </a:rPr>
            <a:t>Significant modeling by managers</a:t>
          </a:r>
        </a:p>
      </dsp:txBody>
      <dsp:txXfrm>
        <a:off x="422692" y="1973032"/>
        <a:ext cx="6004983" cy="559396"/>
      </dsp:txXfrm>
    </dsp:sp>
    <dsp:sp modelId="{F2C48E45-BA42-4CB1-A3CD-DA19C4FE9931}">
      <dsp:nvSpPr>
        <dsp:cNvPr id="0" name=""/>
        <dsp:cNvSpPr/>
      </dsp:nvSpPr>
      <dsp:spPr>
        <a:xfrm>
          <a:off x="0" y="3205290"/>
          <a:ext cx="7848600" cy="5292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31952362-1021-4634-BE37-8C1602CF2FE5}">
      <dsp:nvSpPr>
        <dsp:cNvPr id="0" name=""/>
        <dsp:cNvSpPr/>
      </dsp:nvSpPr>
      <dsp:spPr>
        <a:xfrm>
          <a:off x="392430" y="2895330"/>
          <a:ext cx="6065507" cy="619920"/>
        </a:xfrm>
        <a:prstGeom prst="roundRect">
          <a:avLst/>
        </a:prstGeom>
        <a:solidFill>
          <a:schemeClr val="bg1"/>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1" tIns="0" rIns="207661" bIns="0" numCol="1" spcCol="1270" anchor="ctr" anchorCtr="0">
          <a:noAutofit/>
        </a:bodyPr>
        <a:lstStyle/>
        <a:p>
          <a:pPr marL="0" lvl="0" indent="0" algn="l" defTabSz="889000" rtl="0">
            <a:lnSpc>
              <a:spcPct val="90000"/>
            </a:lnSpc>
            <a:spcBef>
              <a:spcPct val="0"/>
            </a:spcBef>
            <a:spcAft>
              <a:spcPct val="35000"/>
            </a:spcAft>
            <a:buNone/>
          </a:pPr>
          <a:r>
            <a:rPr lang="en-US" sz="2000" b="0" kern="1200" dirty="0">
              <a:solidFill>
                <a:schemeClr val="tx1"/>
              </a:solidFill>
            </a:rPr>
            <a:t>Energetic follow-through process</a:t>
          </a:r>
        </a:p>
      </dsp:txBody>
      <dsp:txXfrm>
        <a:off x="422692" y="2925592"/>
        <a:ext cx="6004983" cy="559396"/>
      </dsp:txXfrm>
    </dsp:sp>
    <dsp:sp modelId="{AADEE735-7A62-423C-933A-905A34BCAC27}">
      <dsp:nvSpPr>
        <dsp:cNvPr id="0" name=""/>
        <dsp:cNvSpPr/>
      </dsp:nvSpPr>
      <dsp:spPr>
        <a:xfrm>
          <a:off x="0" y="4157850"/>
          <a:ext cx="7848600" cy="5292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3A74835E-1C31-411C-A3DC-1420B76DFD7C}">
      <dsp:nvSpPr>
        <dsp:cNvPr id="0" name=""/>
        <dsp:cNvSpPr/>
      </dsp:nvSpPr>
      <dsp:spPr>
        <a:xfrm>
          <a:off x="392430" y="3847890"/>
          <a:ext cx="6065507" cy="619920"/>
        </a:xfrm>
        <a:prstGeom prst="roundRect">
          <a:avLst/>
        </a:prstGeom>
        <a:solidFill>
          <a:schemeClr val="bg1"/>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1" tIns="0" rIns="207661" bIns="0" numCol="1" spcCol="1270" anchor="ctr" anchorCtr="0">
          <a:noAutofit/>
        </a:bodyPr>
        <a:lstStyle/>
        <a:p>
          <a:pPr marL="0" lvl="0" indent="0" algn="l" defTabSz="889000" rtl="0">
            <a:lnSpc>
              <a:spcPct val="90000"/>
            </a:lnSpc>
            <a:spcBef>
              <a:spcPct val="0"/>
            </a:spcBef>
            <a:spcAft>
              <a:spcPct val="35000"/>
            </a:spcAft>
            <a:buNone/>
          </a:pPr>
          <a:r>
            <a:rPr lang="en-US" sz="2000" b="0" kern="1200" dirty="0">
              <a:solidFill>
                <a:schemeClr val="tx1"/>
              </a:solidFill>
            </a:rPr>
            <a:t>Emphasis </a:t>
          </a:r>
          <a:r>
            <a:rPr lang="en-US" sz="2000" b="0" kern="1200">
              <a:solidFill>
                <a:schemeClr val="tx1"/>
              </a:solidFill>
            </a:rPr>
            <a:t>on good </a:t>
          </a:r>
          <a:r>
            <a:rPr lang="en-US" sz="2000" b="0" kern="1200" dirty="0">
              <a:solidFill>
                <a:schemeClr val="tx1"/>
              </a:solidFill>
            </a:rPr>
            <a:t>attitudes</a:t>
          </a:r>
        </a:p>
      </dsp:txBody>
      <dsp:txXfrm>
        <a:off x="422692" y="3878152"/>
        <a:ext cx="6004983"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F395F2-E2F9-4F70-8C95-B457F6508E67}" type="datetimeFigureOut">
              <a:rPr lang="en-US" smtClean="0"/>
              <a:t>4/15/2020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7275EC-483E-4C49-BCAA-45208218B6AF}" type="slidenum">
              <a:rPr lang="en-US" smtClean="0"/>
              <a:t>‹#›</a:t>
            </a:fld>
            <a:endParaRPr lang="en-US" dirty="0"/>
          </a:p>
        </p:txBody>
      </p:sp>
    </p:spTree>
    <p:extLst>
      <p:ext uri="{BB962C8B-B14F-4D97-AF65-F5344CB8AC3E}">
        <p14:creationId xmlns:p14="http://schemas.microsoft.com/office/powerpoint/2010/main" val="198114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275EC-483E-4C49-BCAA-45208218B6AF}" type="slidenum">
              <a:rPr lang="en-US" smtClean="0"/>
              <a:t>12</a:t>
            </a:fld>
            <a:endParaRPr lang="en-US" dirty="0"/>
          </a:p>
        </p:txBody>
      </p:sp>
    </p:spTree>
    <p:extLst>
      <p:ext uri="{BB962C8B-B14F-4D97-AF65-F5344CB8AC3E}">
        <p14:creationId xmlns:p14="http://schemas.microsoft.com/office/powerpoint/2010/main" val="3198400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275EC-483E-4C49-BCAA-45208218B6AF}" type="slidenum">
              <a:rPr lang="en-US" smtClean="0"/>
              <a:t>16</a:t>
            </a:fld>
            <a:endParaRPr lang="en-US" dirty="0"/>
          </a:p>
        </p:txBody>
      </p:sp>
    </p:spTree>
    <p:extLst>
      <p:ext uri="{BB962C8B-B14F-4D97-AF65-F5344CB8AC3E}">
        <p14:creationId xmlns:p14="http://schemas.microsoft.com/office/powerpoint/2010/main" val="3915474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230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D9FA2851-4D83-4A80-AE75-4453AC6CEA40}"/>
              </a:ext>
            </a:extLst>
          </p:cNvPr>
          <p:cNvSpPr/>
          <p:nvPr userDrawn="1"/>
        </p:nvSpPr>
        <p:spPr>
          <a:xfrm>
            <a:off x="-23191" y="6705600"/>
            <a:ext cx="4572000" cy="215444"/>
          </a:xfrm>
          <a:prstGeom prst="rect">
            <a:avLst/>
          </a:prstGeom>
        </p:spPr>
        <p:txBody>
          <a:bodyPr>
            <a:spAutoFit/>
          </a:bodyPr>
          <a:lstStyle/>
          <a:p>
            <a:pPr marL="0" lvl="2" indent="0" algn="l">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170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D9FA2851-4D83-4A80-AE75-4453AC6CEA40}"/>
              </a:ext>
            </a:extLst>
          </p:cNvPr>
          <p:cNvSpPr/>
          <p:nvPr userDrawn="1"/>
        </p:nvSpPr>
        <p:spPr>
          <a:xfrm>
            <a:off x="-23191" y="6705600"/>
            <a:ext cx="4572000" cy="215444"/>
          </a:xfrm>
          <a:prstGeom prst="rect">
            <a:avLst/>
          </a:prstGeom>
        </p:spPr>
        <p:txBody>
          <a:bodyPr>
            <a:spAutoFit/>
          </a:bodyPr>
          <a:lstStyle/>
          <a:p>
            <a:pPr marL="0" lvl="2" indent="0" algn="l">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045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D9FA2851-4D83-4A80-AE75-4453AC6CEA40}"/>
              </a:ext>
            </a:extLst>
          </p:cNvPr>
          <p:cNvSpPr/>
          <p:nvPr userDrawn="1"/>
        </p:nvSpPr>
        <p:spPr>
          <a:xfrm>
            <a:off x="-23191" y="6705600"/>
            <a:ext cx="4572000" cy="215444"/>
          </a:xfrm>
          <a:prstGeom prst="rect">
            <a:avLst/>
          </a:prstGeom>
        </p:spPr>
        <p:txBody>
          <a:bodyPr>
            <a:spAutoFit/>
          </a:bodyPr>
          <a:lstStyle/>
          <a:p>
            <a:pPr marL="0" lvl="2" indent="0" algn="l">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99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25157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20711" y="228600"/>
            <a:ext cx="9185423"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889278552"/>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31591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168293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522838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bg>
      <p:bgPr>
        <a:gradFill flip="none" rotWithShape="1">
          <a:gsLst>
            <a:gs pos="39000">
              <a:schemeClr val="accent1">
                <a:tint val="66000"/>
                <a:satMod val="160000"/>
              </a:schemeClr>
            </a:gs>
            <a:gs pos="98000">
              <a:srgbClr val="A40000"/>
            </a:gs>
            <a:gs pos="0">
              <a:srgbClr val="00206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3284368" cy="2895600"/>
          </a:xfrm>
        </p:spPr>
        <p:txBody>
          <a:bodyPr/>
          <a:lstStyle>
            <a:lvl1pPr>
              <a:defRPr>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685800"/>
            <a:ext cx="4728436" cy="5486400"/>
          </a:xfrm>
          <a:prstGeom prst="rect">
            <a:avLst/>
          </a:prstGeom>
          <a:ln w="38100">
            <a:solidFill>
              <a:schemeClr val="tx1"/>
            </a:solidFill>
          </a:ln>
          <a:effectLst>
            <a:outerShdw blurRad="190500" algn="tl" rotWithShape="0">
              <a:srgbClr val="000000">
                <a:alpha val="70000"/>
              </a:srgbClr>
            </a:outerShdw>
          </a:effectLst>
        </p:spPr>
      </p:pic>
      <p:sp>
        <p:nvSpPr>
          <p:cNvPr id="12" name="TextBox 11"/>
          <p:cNvSpPr txBox="1"/>
          <p:nvPr userDrawn="1"/>
        </p:nvSpPr>
        <p:spPr>
          <a:xfrm>
            <a:off x="76200" y="76200"/>
            <a:ext cx="685800"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14 e</a:t>
            </a:r>
          </a:p>
        </p:txBody>
      </p:sp>
    </p:spTree>
    <p:extLst>
      <p:ext uri="{BB962C8B-B14F-4D97-AF65-F5344CB8AC3E}">
        <p14:creationId xmlns:p14="http://schemas.microsoft.com/office/powerpoint/2010/main" val="415367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09966"/>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447800"/>
            <a:ext cx="8458200" cy="5029200"/>
          </a:xfrm>
        </p:spPr>
        <p:txBody>
          <a:bodyPr/>
          <a:lstStyle>
            <a:lvl1pPr marL="342900" indent="-342900">
              <a:buClr>
                <a:srgbClr val="0070C0"/>
              </a:buClr>
              <a:buFont typeface="Arial" panose="020B0604020202020204" pitchFamily="34" charset="0"/>
              <a:buChar char="•"/>
              <a:defRPr sz="3000">
                <a:latin typeface="Times New Roman" panose="02020603050405020304" pitchFamily="18" charset="0"/>
                <a:cs typeface="Times New Roman" panose="02020603050405020304" pitchFamily="18" charset="0"/>
              </a:defRPr>
            </a:lvl1pPr>
            <a:lvl2pPr marL="742950" indent="-285750">
              <a:buClr>
                <a:srgbClr val="0070C0"/>
              </a:buClr>
              <a:buFont typeface="Arial" panose="020B0604020202020204" pitchFamily="34" charset="0"/>
              <a:buChar char="•"/>
              <a:defRPr>
                <a:latin typeface="Times New Roman" panose="02020603050405020304" pitchFamily="18" charset="0"/>
                <a:cs typeface="Times New Roman" panose="02020603050405020304" pitchFamily="18" charset="0"/>
              </a:defRPr>
            </a:lvl2pPr>
            <a:lvl3pPr marL="1143000" indent="-228600">
              <a:buClr>
                <a:srgbClr val="0070C0"/>
              </a:buClr>
              <a:buFont typeface="Arial" panose="020B0604020202020204" pitchFamily="34" charset="0"/>
              <a:buChar char="•"/>
              <a:defRPr sz="2600">
                <a:latin typeface="Times New Roman" panose="02020603050405020304" pitchFamily="18" charset="0"/>
                <a:cs typeface="Times New Roman" panose="02020603050405020304" pitchFamily="18" charset="0"/>
              </a:defRPr>
            </a:lvl3pPr>
            <a:lvl4pPr marL="1600200" indent="-228600">
              <a:buClr>
                <a:srgbClr val="0070C0"/>
              </a:buClr>
              <a:buFont typeface="Arial" panose="020B0604020202020204" pitchFamily="34" charset="0"/>
              <a:buChar char="•"/>
              <a:defRPr sz="2400">
                <a:latin typeface="Times New Roman" panose="02020603050405020304" pitchFamily="18" charset="0"/>
                <a:cs typeface="Times New Roman" panose="02020603050405020304" pitchFamily="18" charset="0"/>
              </a:defRPr>
            </a:lvl4pPr>
            <a:lvl5pPr marL="2057400" indent="-228600">
              <a:buClr>
                <a:srgbClr val="0070C0"/>
              </a:buClr>
              <a:buFont typeface="Arial" panose="020B0604020202020204" pitchFamily="34" charset="0"/>
              <a:buChar cha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002060"/>
                </a:solidFill>
              </a:defRPr>
            </a:lvl1pPr>
          </a:lstStyle>
          <a:p>
            <a:fld id="{D66E1DF1-D325-4DEC-92AF-708C3A06F72D}" type="slidenum">
              <a:rPr lang="en-US" smtClean="0"/>
              <a:pPr/>
              <a:t>‹#›</a:t>
            </a:fld>
            <a:endParaRPr lang="en-US" dirty="0"/>
          </a:p>
        </p:txBody>
      </p:sp>
      <p:sp>
        <p:nvSpPr>
          <p:cNvPr id="13" name="TextBox 7"/>
          <p:cNvSpPr txBox="1"/>
          <p:nvPr userDrawn="1"/>
        </p:nvSpPr>
        <p:spPr>
          <a:xfrm>
            <a:off x="457200" y="6535579"/>
            <a:ext cx="82296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chemeClr val="tx1"/>
                </a:solidFill>
                <a:latin typeface="Times New Roman" panose="02020603050405020304" pitchFamily="18" charset="0"/>
                <a:cs typeface="Times New Roman" panose="02020603050405020304" pitchFamily="18" charset="0"/>
              </a:rPr>
              <a:t>Copyright © 2015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2084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1498437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477000"/>
            <a:ext cx="457200" cy="349250"/>
          </a:xfrm>
          <a:prstGeom prst="rect">
            <a:avLst/>
          </a:prstGeom>
        </p:spPr>
        <p:txBody>
          <a:bodyPr/>
          <a:lstStyle/>
          <a:p>
            <a:fld id="{D66E1DF1-D325-4DEC-92AF-708C3A06F72D}" type="slidenum">
              <a:rPr lang="en-US" smtClean="0"/>
              <a:t>‹#›</a:t>
            </a:fld>
            <a:endParaRPr lang="en-US" dirty="0"/>
          </a:p>
        </p:txBody>
      </p:sp>
      <p:sp>
        <p:nvSpPr>
          <p:cNvPr id="10" name="Title 1"/>
          <p:cNvSpPr>
            <a:spLocks noGrp="1"/>
          </p:cNvSpPr>
          <p:nvPr>
            <p:ph type="title"/>
          </p:nvPr>
        </p:nvSpPr>
        <p:spPr>
          <a:xfrm>
            <a:off x="457200" y="228600"/>
            <a:ext cx="8458200" cy="1109966"/>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36794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152400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789535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414005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4250018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536608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999997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4015439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9715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22558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5" name="TextBox 4"/>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3728886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Title 1"/>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786932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1" name="TextBox 10"/>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549441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0" name="Text Placeholder 6"/>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3" name="TextBox 12"/>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4197595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076705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210721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16205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22931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45699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4229809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Title 1"/>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62235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27425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1" name="TextBox 10"/>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645599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0" name="Text Placeholder 6"/>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3" name="TextBox 12"/>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504220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389904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187503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470894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01322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386638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663513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660998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44580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27798006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1829115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1139034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103799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4155321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911525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33742038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42073763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4057778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19657894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428114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Box 5"/>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3714394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45951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06778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ppendix_Title and Tex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116442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ppendix_2-up 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Text Placeholder 3"/>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15" name="Text Placeholder 14"/>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446740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ppendix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p:cNvSpPr>
            <a:spLocks noGrp="1"/>
          </p:cNvSpPr>
          <p:nvPr>
            <p:ph type="body" sz="quarter" idx="12"/>
          </p:nvPr>
        </p:nvSpPr>
        <p:spPr>
          <a:xfrm>
            <a:off x="457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0" name="Text Placeholder 6"/>
          <p:cNvSpPr>
            <a:spLocks noGrp="1"/>
          </p:cNvSpPr>
          <p:nvPr>
            <p:ph type="body" sz="quarter" idx="13"/>
          </p:nvPr>
        </p:nvSpPr>
        <p:spPr>
          <a:xfrm>
            <a:off x="4648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8"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20" name="Text Placeholder 19"/>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3" name="Text Placeholder 2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400"/>
            </a:lvl1pPr>
          </a:lstStyle>
          <a:p>
            <a:pPr lvl="0"/>
            <a:r>
              <a:rPr lang="en-US" dirty="0"/>
              <a:t>Click to edit Master text styles</a:t>
            </a:r>
          </a:p>
        </p:txBody>
      </p:sp>
      <p:sp>
        <p:nvSpPr>
          <p:cNvPr id="25" name="Text Placeholder 24"/>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400"/>
            </a:lvl1pPr>
          </a:lstStyle>
          <a:p>
            <a:pPr lvl="0"/>
            <a:r>
              <a:rPr lang="en-US" dirty="0"/>
              <a:t>Click to edit Master text styles</a:t>
            </a:r>
          </a:p>
        </p:txBody>
      </p:sp>
      <p:sp>
        <p:nvSpPr>
          <p:cNvPr id="27" name="Text Placeholder 26"/>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400"/>
            </a:lvl1pPr>
          </a:lstStyle>
          <a:p>
            <a:pPr lvl="0"/>
            <a:r>
              <a:rPr lang="en-US" dirty="0"/>
              <a:t>Click to edit Master text styles</a:t>
            </a:r>
          </a:p>
        </p:txBody>
      </p:sp>
    </p:spTree>
    <p:extLst>
      <p:ext uri="{BB962C8B-B14F-4D97-AF65-F5344CB8AC3E}">
        <p14:creationId xmlns:p14="http://schemas.microsoft.com/office/powerpoint/2010/main" val="93796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Box 4"/>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196197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145815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9FA2851-4D83-4A80-AE75-4453AC6CEA40}"/>
              </a:ext>
            </a:extLst>
          </p:cNvPr>
          <p:cNvSpPr/>
          <p:nvPr userDrawn="1"/>
        </p:nvSpPr>
        <p:spPr>
          <a:xfrm>
            <a:off x="-23191" y="6705600"/>
            <a:ext cx="4572000" cy="215444"/>
          </a:xfrm>
          <a:prstGeom prst="rect">
            <a:avLst/>
          </a:prstGeom>
        </p:spPr>
        <p:txBody>
          <a:bodyPr>
            <a:spAutoFit/>
          </a:bodyPr>
          <a:lstStyle/>
          <a:p>
            <a:pPr marL="0" lvl="2" indent="0" algn="l">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13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4.gif"/><Relationship Id="rId4" Type="http://schemas.openxmlformats.org/officeDocument/2006/relationships/slideLayout" Target="../slideLayouts/slideLayout24.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ctangle 12"/>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Picture 11" descr="Tagline: Because learning changes everythi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4944810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730" r:id="rId18"/>
    <p:sldLayoutId id="2147483731" r:id="rId19"/>
    <p:sldLayoutId id="2147483654" r:id="rId20"/>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Picture 1" descr="Tag line: Because learning changes everyth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93474524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94236182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Text Placeholder 2"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331553592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descr="©McGraw-Hill Education&#10;"/>
          <p:cNvSpPr txBox="1"/>
          <p:nvPr/>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23406644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hf sldNum="0" hdr="0" ftr="0" dt="0"/>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extBox 4"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33994829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Lst>
  <p:hf sldNum="0" hdr="0" ftr="0" dt="0"/>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TextBox 7"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3185653797"/>
      </p:ext>
    </p:extLst>
  </p:cSld>
  <p:clrMap bg1="lt1" tx1="dk1" bg2="lt2" tx2="dk2" accent1="accent1" accent2="accent2" accent3="accent3" accent4="accent4" accent5="accent5" accent6="accent6" hlink="hlink" folHlink="folHlink"/>
  <p:sldLayoutIdLst>
    <p:sldLayoutId id="2147483724" r:id="rId1"/>
    <p:sldLayoutId id="2147483725"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5824640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16.xm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altLang="en-US" dirty="0"/>
              <a:t>Chapter 12</a:t>
            </a:r>
            <a:br>
              <a:rPr lang="en-US" altLang="en-US" dirty="0">
                <a:solidFill>
                  <a:schemeClr val="tx1"/>
                </a:solidFill>
              </a:rPr>
            </a:br>
            <a:endParaRPr lang="en-IN" altLang="en-US" dirty="0">
              <a:solidFill>
                <a:schemeClr val="tx1"/>
              </a:solidFill>
            </a:endParaRPr>
          </a:p>
        </p:txBody>
      </p:sp>
      <p:sp>
        <p:nvSpPr>
          <p:cNvPr id="3" name="Text Placeholder 2">
            <a:extLst>
              <a:ext uri="{FF2B5EF4-FFF2-40B4-BE49-F238E27FC236}">
                <a16:creationId xmlns:a16="http://schemas.microsoft.com/office/drawing/2014/main" id="{1B4BBE4B-ED6E-46DB-8930-BD3E27623617}"/>
              </a:ext>
            </a:extLst>
          </p:cNvPr>
          <p:cNvSpPr>
            <a:spLocks noGrp="1"/>
          </p:cNvSpPr>
          <p:nvPr>
            <p:ph type="body" sz="quarter" idx="10"/>
          </p:nvPr>
        </p:nvSpPr>
        <p:spPr>
          <a:xfrm>
            <a:off x="10617" y="3948545"/>
            <a:ext cx="5105400" cy="685800"/>
          </a:xfrm>
        </p:spPr>
        <p:txBody>
          <a:bodyPr/>
          <a:lstStyle/>
          <a:p>
            <a:pPr algn="ctr"/>
            <a:r>
              <a:rPr lang="en-IN" altLang="en-US" sz="3600" dirty="0">
                <a:latin typeface="+mj-lt"/>
              </a:rPr>
              <a:t>The Marketing of</a:t>
            </a:r>
            <a:br>
              <a:rPr lang="en-IN" altLang="en-US" sz="3600" dirty="0">
                <a:latin typeface="+mj-lt"/>
              </a:rPr>
            </a:br>
            <a:r>
              <a:rPr lang="en-IN" altLang="en-US" sz="3600" dirty="0">
                <a:latin typeface="+mj-lt"/>
              </a:rPr>
              <a:t> Services</a:t>
            </a:r>
            <a:endParaRPr lang="en-US" sz="3600" dirty="0">
              <a:latin typeface="+mj-lt"/>
            </a:endParaRPr>
          </a:p>
        </p:txBody>
      </p:sp>
      <p:sp>
        <p:nvSpPr>
          <p:cNvPr id="4" name="Content placeholder 1">
            <a:extLst>
              <a:ext uri="{FF2B5EF4-FFF2-40B4-BE49-F238E27FC236}">
                <a16:creationId xmlns:a16="http://schemas.microsoft.com/office/drawing/2014/main" id="{A15747DD-65DC-40E5-B4DA-FEB5954ADAFA}"/>
              </a:ext>
            </a:extLst>
          </p:cNvPr>
          <p:cNvSpPr/>
          <p:nvPr/>
        </p:nvSpPr>
        <p:spPr>
          <a:xfrm>
            <a:off x="10617" y="6699050"/>
            <a:ext cx="9220200" cy="215444"/>
          </a:xfrm>
          <a:prstGeom prst="rect">
            <a:avLst/>
          </a:prstGeom>
        </p:spPr>
        <p:txBody>
          <a:bodyPr wrap="square">
            <a:spAutoFit/>
          </a:bodyPr>
          <a:lstStyle/>
          <a:p>
            <a:pPr marL="0" lvl="2" indent="0" algn="l">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 All rights reserved. Authorized only for instructor use in the classroom. No reproduction or further distribution permitted without the prior written consent of McGraw-Hill Education.           </a:t>
            </a:r>
            <a:endParaRPr lang="en-IN" sz="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C7EB337-3A92-4D02-A107-AB361DF5414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81000"/>
            <a:ext cx="4343400" cy="5495655"/>
          </a:xfrm>
          <a:prstGeom prst="rect">
            <a:avLst/>
          </a:prstGeom>
        </p:spPr>
      </p:pic>
    </p:spTree>
    <p:extLst>
      <p:ext uri="{BB962C8B-B14F-4D97-AF65-F5344CB8AC3E}">
        <p14:creationId xmlns:p14="http://schemas.microsoft.com/office/powerpoint/2010/main" val="2390852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	Customer Satisfaction Measurement or C M S, 3</a:t>
            </a:r>
          </a:p>
        </p:txBody>
      </p:sp>
      <p:sp>
        <p:nvSpPr>
          <p:cNvPr id="3" name="Content Placeholder 2"/>
          <p:cNvSpPr>
            <a:spLocks noGrp="1"/>
          </p:cNvSpPr>
          <p:nvPr>
            <p:ph idx="1"/>
          </p:nvPr>
        </p:nvSpPr>
        <p:spPr/>
        <p:txBody>
          <a:bodyPr/>
          <a:lstStyle/>
          <a:p>
            <a:r>
              <a:rPr lang="en-US" sz="2200" dirty="0"/>
              <a:t>Results of all research were made available to employees, but not necessarily to customers</a:t>
            </a:r>
          </a:p>
          <a:p>
            <a:r>
              <a:rPr lang="en-US" sz="2200" dirty="0"/>
              <a:t>Research was performed on a continual basis</a:t>
            </a:r>
          </a:p>
          <a:p>
            <a:r>
              <a:rPr lang="en-US" sz="2200" dirty="0"/>
              <a:t>Customer satisfaction was incorporated into the strategic focus of the company via the mission statement</a:t>
            </a:r>
          </a:p>
          <a:p>
            <a:r>
              <a:rPr lang="en-US" sz="2200" dirty="0"/>
              <a:t>Commitment to increasing service quality and customer satisfaction was found in employees at all levels within the organization</a:t>
            </a:r>
          </a:p>
        </p:txBody>
      </p:sp>
    </p:spTree>
    <p:extLst>
      <p:ext uri="{BB962C8B-B14F-4D97-AF65-F5344CB8AC3E}">
        <p14:creationId xmlns:p14="http://schemas.microsoft.com/office/powerpoint/2010/main" val="1888356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Internal Marketing</a:t>
            </a:r>
            <a:endParaRPr lang="en-US" dirty="0"/>
          </a:p>
        </p:txBody>
      </p:sp>
      <p:sp>
        <p:nvSpPr>
          <p:cNvPr id="4" name="Content Placeholder 3">
            <a:extLst>
              <a:ext uri="{FF2B5EF4-FFF2-40B4-BE49-F238E27FC236}">
                <a16:creationId xmlns:a16="http://schemas.microsoft.com/office/drawing/2014/main" id="{CA1E6BA6-E033-4F0C-8B28-6E0666E7E11A}"/>
              </a:ext>
            </a:extLst>
          </p:cNvPr>
          <p:cNvSpPr>
            <a:spLocks noGrp="1"/>
          </p:cNvSpPr>
          <p:nvPr>
            <p:ph idx="1"/>
          </p:nvPr>
        </p:nvSpPr>
        <p:spPr/>
        <p:txBody>
          <a:bodyPr/>
          <a:lstStyle/>
          <a:p>
            <a:r>
              <a:rPr lang="en-IN" dirty="0"/>
              <a:t>Continual process by which managers actively encourage, stimulate, and support employee commitment to the company, its goods and services, and its customers</a:t>
            </a:r>
            <a:endParaRPr lang="en-US" dirty="0"/>
          </a:p>
          <a:p>
            <a:r>
              <a:rPr lang="en-US" dirty="0"/>
              <a:t>Successful internal marketing efforts are instrumental to success in service marketing</a:t>
            </a:r>
          </a:p>
        </p:txBody>
      </p:sp>
    </p:spTree>
    <p:extLst>
      <p:ext uri="{BB962C8B-B14F-4D97-AF65-F5344CB8AC3E}">
        <p14:creationId xmlns:p14="http://schemas.microsoft.com/office/powerpoint/2010/main" val="1229644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685800" algn="l"/>
              </a:tabLst>
            </a:pPr>
            <a:r>
              <a:rPr lang="en-US" sz="3000" dirty="0"/>
              <a:t>	Critical Components of Successful Internal Marketing</a:t>
            </a:r>
          </a:p>
        </p:txBody>
      </p:sp>
      <p:sp>
        <p:nvSpPr>
          <p:cNvPr id="22" name="Content Placeholder 21">
            <a:extLst>
              <a:ext uri="{FF2B5EF4-FFF2-40B4-BE49-F238E27FC236}">
                <a16:creationId xmlns:a16="http://schemas.microsoft.com/office/drawing/2014/main" id="{B39701AC-EB49-4E3D-822F-B16362AA5114}"/>
              </a:ext>
            </a:extLst>
          </p:cNvPr>
          <p:cNvSpPr>
            <a:spLocks noGrp="1"/>
          </p:cNvSpPr>
          <p:nvPr>
            <p:ph idx="1"/>
          </p:nvPr>
        </p:nvSpPr>
        <p:spPr>
          <a:xfrm>
            <a:off x="762000" y="5943900"/>
            <a:ext cx="8229600" cy="381002"/>
          </a:xfrm>
        </p:spPr>
        <p:txBody>
          <a:bodyPr/>
          <a:lstStyle/>
          <a:p>
            <a:pPr marL="0" indent="0" algn="r">
              <a:buNone/>
            </a:pPr>
            <a:r>
              <a:rPr lang="en-US" sz="1200" dirty="0">
                <a:hlinkClick r:id="rId3" action="ppaction://hlinksldjump"/>
              </a:rPr>
              <a:t>Jump to Critical Components of Internal Marketing, Appendix</a:t>
            </a:r>
            <a:endParaRPr lang="en-US" sz="1200" dirty="0"/>
          </a:p>
        </p:txBody>
      </p:sp>
      <p:graphicFrame>
        <p:nvGraphicFramePr>
          <p:cNvPr id="2" name="Diagram 1" descr="The Smart Art depicts the critical components of internal marketing. &#10;"/>
          <p:cNvGraphicFramePr/>
          <p:nvPr>
            <p:extLst>
              <p:ext uri="{D42A27DB-BD31-4B8C-83A1-F6EECF244321}">
                <p14:modId xmlns:p14="http://schemas.microsoft.com/office/powerpoint/2010/main" val="2885772194"/>
              </p:ext>
            </p:extLst>
          </p:nvPr>
        </p:nvGraphicFramePr>
        <p:xfrm>
          <a:off x="762000" y="1219200"/>
          <a:ext cx="7848600" cy="4724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8269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Obstacles in Service Marketing</a:t>
            </a:r>
          </a:p>
        </p:txBody>
      </p:sp>
      <p:sp>
        <p:nvSpPr>
          <p:cNvPr id="4" name="Content Placeholder 3"/>
          <p:cNvSpPr>
            <a:spLocks noGrp="1"/>
          </p:cNvSpPr>
          <p:nvPr>
            <p:ph idx="1"/>
          </p:nvPr>
        </p:nvSpPr>
        <p:spPr/>
        <p:txBody>
          <a:bodyPr/>
          <a:lstStyle/>
          <a:p>
            <a:pPr marL="0" indent="0">
              <a:buNone/>
            </a:pPr>
            <a:r>
              <a:rPr lang="en-US" dirty="0"/>
              <a:t>Reasons for lack of innovative marketing on the part of service marketers</a:t>
            </a:r>
          </a:p>
          <a:p>
            <a:pPr>
              <a:buFont typeface="Arial" panose="020B0604020202020204" pitchFamily="34" charset="0"/>
              <a:buChar char="•"/>
            </a:pPr>
            <a:r>
              <a:rPr lang="en-US" sz="2200" dirty="0"/>
              <a:t>Limited view of marketing</a:t>
            </a:r>
          </a:p>
          <a:p>
            <a:pPr>
              <a:buFont typeface="Arial" panose="020B0604020202020204" pitchFamily="34" charset="0"/>
              <a:buChar char="•"/>
            </a:pPr>
            <a:r>
              <a:rPr lang="en-US" sz="2200" dirty="0"/>
              <a:t>Lack of strong competition in the past</a:t>
            </a:r>
          </a:p>
          <a:p>
            <a:pPr>
              <a:buFont typeface="Arial" panose="020B0604020202020204" pitchFamily="34" charset="0"/>
              <a:buChar char="•"/>
            </a:pPr>
            <a:r>
              <a:rPr lang="en-US" sz="2200" dirty="0"/>
              <a:t>Lack of creative management</a:t>
            </a:r>
          </a:p>
          <a:p>
            <a:pPr>
              <a:buFont typeface="Arial" panose="020B0604020202020204" pitchFamily="34" charset="0"/>
              <a:buChar char="•"/>
            </a:pPr>
            <a:r>
              <a:rPr lang="en-US" sz="2200" dirty="0"/>
              <a:t>No obsolescence</a:t>
            </a:r>
          </a:p>
        </p:txBody>
      </p:sp>
    </p:spTree>
    <p:extLst>
      <p:ext uri="{BB962C8B-B14F-4D97-AF65-F5344CB8AC3E}">
        <p14:creationId xmlns:p14="http://schemas.microsoft.com/office/powerpoint/2010/main" val="1888159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Service Marketers</a:t>
            </a:r>
          </a:p>
        </p:txBody>
      </p:sp>
      <p:sp>
        <p:nvSpPr>
          <p:cNvPr id="3" name="Content Placeholder 2"/>
          <p:cNvSpPr>
            <a:spLocks noGrp="1"/>
          </p:cNvSpPr>
          <p:nvPr>
            <p:ph idx="1"/>
          </p:nvPr>
        </p:nvSpPr>
        <p:spPr/>
        <p:txBody>
          <a:bodyPr/>
          <a:lstStyle/>
          <a:p>
            <a:r>
              <a:rPr lang="en-IN" dirty="0"/>
              <a:t>Overdependence on one or two elements of the marketing mix should be avoided by service marketers </a:t>
            </a:r>
          </a:p>
          <a:p>
            <a:r>
              <a:rPr lang="en-IN" dirty="0"/>
              <a:t>Services must be made available to prospective users</a:t>
            </a:r>
            <a:endParaRPr lang="en-US" dirty="0"/>
          </a:p>
          <a:p>
            <a:r>
              <a:rPr lang="en-US" dirty="0"/>
              <a:t>New services should be developed</a:t>
            </a:r>
          </a:p>
        </p:txBody>
      </p:sp>
    </p:spTree>
    <p:extLst>
      <p:ext uri="{BB962C8B-B14F-4D97-AF65-F5344CB8AC3E}">
        <p14:creationId xmlns:p14="http://schemas.microsoft.com/office/powerpoint/2010/main" val="1473819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38D153-ECC3-4505-97FD-A150C881545A}"/>
              </a:ext>
            </a:extLst>
          </p:cNvPr>
          <p:cNvSpPr>
            <a:spLocks noGrp="1"/>
          </p:cNvSpPr>
          <p:nvPr>
            <p:ph type="ctrTitle"/>
          </p:nvPr>
        </p:nvSpPr>
        <p:spPr/>
        <p:txBody>
          <a:bodyPr/>
          <a:lstStyle/>
          <a:p>
            <a:pPr algn="r"/>
            <a:r>
              <a:rPr lang="en-US" dirty="0"/>
              <a:t>APPENDICES</a:t>
            </a:r>
          </a:p>
        </p:txBody>
      </p:sp>
    </p:spTree>
    <p:extLst>
      <p:ext uri="{BB962C8B-B14F-4D97-AF65-F5344CB8AC3E}">
        <p14:creationId xmlns:p14="http://schemas.microsoft.com/office/powerpoint/2010/main" val="133822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CB7F-C2CF-475C-ABA5-18B717047210}"/>
              </a:ext>
            </a:extLst>
          </p:cNvPr>
          <p:cNvSpPr>
            <a:spLocks noGrp="1"/>
          </p:cNvSpPr>
          <p:nvPr>
            <p:ph type="title"/>
          </p:nvPr>
        </p:nvSpPr>
        <p:spPr/>
        <p:txBody>
          <a:bodyPr/>
          <a:lstStyle/>
          <a:p>
            <a:r>
              <a:rPr lang="en-US" sz="2800" dirty="0"/>
              <a:t>	Critical Components of Internal Marketing, Appendix</a:t>
            </a:r>
          </a:p>
        </p:txBody>
      </p:sp>
      <p:sp>
        <p:nvSpPr>
          <p:cNvPr id="3" name="Content Placeholder 2">
            <a:extLst>
              <a:ext uri="{FF2B5EF4-FFF2-40B4-BE49-F238E27FC236}">
                <a16:creationId xmlns:a16="http://schemas.microsoft.com/office/drawing/2014/main" id="{360B0221-3042-4540-BB99-DD8226C14AC0}"/>
              </a:ext>
            </a:extLst>
          </p:cNvPr>
          <p:cNvSpPr>
            <a:spLocks noGrp="1"/>
          </p:cNvSpPr>
          <p:nvPr>
            <p:ph idx="1"/>
          </p:nvPr>
        </p:nvSpPr>
        <p:spPr/>
        <p:txBody>
          <a:bodyPr/>
          <a:lstStyle/>
          <a:p>
            <a:pPr marL="0" indent="0">
              <a:buNone/>
            </a:pPr>
            <a:r>
              <a:rPr lang="en-US" dirty="0"/>
              <a:t>There are five small rectangular boxes partially overlapping five large rectangular boxes. Each pair of small and large boxes is placed one below the other. Content is presented in the small boxes, and the large boxes are empty.</a:t>
            </a:r>
          </a:p>
          <a:p>
            <a:pPr marL="0" indent="0">
              <a:buNone/>
            </a:pPr>
            <a:r>
              <a:rPr lang="en-US" dirty="0"/>
              <a:t>The first small box reads careful selection process in hiring frontline employees. The second box reads clear, concrete message. The third box reads significant modeling by managers. The fourth box reads energetic follow-through process. The fifth box reads emphasis on good attitudes.</a:t>
            </a:r>
            <a:endParaRPr lang="en-IN" dirty="0"/>
          </a:p>
          <a:p>
            <a:endParaRPr lang="en-US" dirty="0"/>
          </a:p>
          <a:p>
            <a:endParaRPr lang="en-US" dirty="0"/>
          </a:p>
        </p:txBody>
      </p:sp>
      <p:sp>
        <p:nvSpPr>
          <p:cNvPr id="4" name="Content Placeholder 2">
            <a:extLst>
              <a:ext uri="{FF2B5EF4-FFF2-40B4-BE49-F238E27FC236}">
                <a16:creationId xmlns:a16="http://schemas.microsoft.com/office/drawing/2014/main" id="{DF84ECDD-E4B4-4C2B-9F30-C412F596152F}"/>
              </a:ext>
            </a:extLst>
          </p:cNvPr>
          <p:cNvSpPr txBox="1">
            <a:spLocks/>
          </p:cNvSpPr>
          <p:nvPr/>
        </p:nvSpPr>
        <p:spPr>
          <a:xfrm>
            <a:off x="1143000" y="5867400"/>
            <a:ext cx="7848600" cy="3810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hlinkClick r:id="rId3" action="ppaction://hlinksldjump"/>
              </a:rPr>
              <a:t>Jump back to Critical Components of Internal Marketing </a:t>
            </a:r>
            <a:endParaRPr lang="en-US" sz="1200" dirty="0"/>
          </a:p>
        </p:txBody>
      </p:sp>
    </p:spTree>
    <p:extLst>
      <p:ext uri="{BB962C8B-B14F-4D97-AF65-F5344CB8AC3E}">
        <p14:creationId xmlns:p14="http://schemas.microsoft.com/office/powerpoint/2010/main" val="611887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4D0694-BF10-4E1D-A735-9A00D50A7382}"/>
              </a:ext>
            </a:extLst>
          </p:cNvPr>
          <p:cNvSpPr>
            <a:spLocks noGrp="1"/>
          </p:cNvSpPr>
          <p:nvPr>
            <p:ph type="title"/>
          </p:nvPr>
        </p:nvSpPr>
        <p:spPr/>
        <p:txBody>
          <a:bodyPr/>
          <a:lstStyle/>
          <a:p>
            <a:r>
              <a:rPr lang="en-US" dirty="0"/>
              <a:t>Chapter Outline</a:t>
            </a:r>
          </a:p>
        </p:txBody>
      </p:sp>
      <p:sp>
        <p:nvSpPr>
          <p:cNvPr id="5" name="Content Placeholder 4">
            <a:extLst>
              <a:ext uri="{FF2B5EF4-FFF2-40B4-BE49-F238E27FC236}">
                <a16:creationId xmlns:a16="http://schemas.microsoft.com/office/drawing/2014/main" id="{BB75D902-EE47-4FEA-9544-7B506044EBEB}"/>
              </a:ext>
            </a:extLst>
          </p:cNvPr>
          <p:cNvSpPr>
            <a:spLocks noGrp="1"/>
          </p:cNvSpPr>
          <p:nvPr>
            <p:ph idx="1"/>
          </p:nvPr>
        </p:nvSpPr>
        <p:spPr/>
        <p:txBody>
          <a:bodyPr/>
          <a:lstStyle/>
          <a:p>
            <a:r>
              <a:rPr lang="en-US" dirty="0"/>
              <a:t>Important characteristics of services</a:t>
            </a:r>
          </a:p>
          <a:p>
            <a:r>
              <a:rPr lang="en-US" dirty="0"/>
              <a:t>Providing quality services</a:t>
            </a:r>
          </a:p>
          <a:p>
            <a:r>
              <a:rPr lang="en-US" dirty="0"/>
              <a:t>Overcoming the obstacles in service marketing</a:t>
            </a:r>
          </a:p>
          <a:p>
            <a:r>
              <a:rPr lang="en-US" dirty="0"/>
              <a:t>Implications for service marketers</a:t>
            </a:r>
          </a:p>
        </p:txBody>
      </p:sp>
    </p:spTree>
    <p:extLst>
      <p:ext uri="{BB962C8B-B14F-4D97-AF65-F5344CB8AC3E}">
        <p14:creationId xmlns:p14="http://schemas.microsoft.com/office/powerpoint/2010/main" val="241330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 Definitions</a:t>
            </a:r>
          </a:p>
        </p:txBody>
      </p:sp>
      <p:sp>
        <p:nvSpPr>
          <p:cNvPr id="3" name="Content Placeholder 2"/>
          <p:cNvSpPr>
            <a:spLocks noGrp="1"/>
          </p:cNvSpPr>
          <p:nvPr>
            <p:ph idx="1"/>
          </p:nvPr>
        </p:nvSpPr>
        <p:spPr/>
        <p:txBody>
          <a:bodyPr/>
          <a:lstStyle/>
          <a:p>
            <a:pPr marL="0" indent="0">
              <a:buNone/>
            </a:pPr>
            <a:r>
              <a:rPr lang="en-US" b="1" dirty="0"/>
              <a:t>Service products</a:t>
            </a:r>
            <a:r>
              <a:rPr lang="en-US" dirty="0"/>
              <a:t>: Products that are intangible, or at least substantially so</a:t>
            </a:r>
          </a:p>
          <a:p>
            <a:r>
              <a:rPr lang="en-US" sz="2200" dirty="0"/>
              <a:t>Difficult to identify as they come into existence at the same time they are bought and consumed</a:t>
            </a:r>
          </a:p>
          <a:p>
            <a:endParaRPr lang="en-US" b="1" dirty="0"/>
          </a:p>
          <a:p>
            <a:pPr marL="0" indent="0">
              <a:buNone/>
            </a:pPr>
            <a:r>
              <a:rPr lang="en-US" b="1" dirty="0"/>
              <a:t>Services</a:t>
            </a:r>
            <a:r>
              <a:rPr lang="en-US" dirty="0"/>
              <a:t>: Activities performed by sellers and others that accompany the sale of a product and that aid in its exchange or its utilization</a:t>
            </a:r>
          </a:p>
        </p:txBody>
      </p:sp>
    </p:spTree>
    <p:extLst>
      <p:ext uri="{BB962C8B-B14F-4D97-AF65-F5344CB8AC3E}">
        <p14:creationId xmlns:p14="http://schemas.microsoft.com/office/powerpoint/2010/main" val="563346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a:t>Figure 12.2: Unique Characteristics Distinguishing </a:t>
            </a:r>
            <a:br>
              <a:rPr lang="en-US" sz="2800" dirty="0"/>
            </a:br>
            <a:r>
              <a:rPr lang="en-US" sz="2800" dirty="0"/>
              <a:t>Services from Goods, 1</a:t>
            </a:r>
          </a:p>
        </p:txBody>
      </p:sp>
      <p:graphicFrame>
        <p:nvGraphicFramePr>
          <p:cNvPr id="7" name="Table 6">
            <a:extLst>
              <a:ext uri="{FF2B5EF4-FFF2-40B4-BE49-F238E27FC236}">
                <a16:creationId xmlns:a16="http://schemas.microsoft.com/office/drawing/2014/main" id="{36410878-7330-4303-8ADF-3BCF3F1E38DF}"/>
              </a:ext>
            </a:extLst>
          </p:cNvPr>
          <p:cNvGraphicFramePr>
            <a:graphicFrameLocks noGrp="1"/>
          </p:cNvGraphicFramePr>
          <p:nvPr>
            <p:extLst>
              <p:ext uri="{D42A27DB-BD31-4B8C-83A1-F6EECF244321}">
                <p14:modId xmlns:p14="http://schemas.microsoft.com/office/powerpoint/2010/main" val="2971759346"/>
              </p:ext>
            </p:extLst>
          </p:nvPr>
        </p:nvGraphicFramePr>
        <p:xfrm>
          <a:off x="266700" y="1737360"/>
          <a:ext cx="8610602" cy="36576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239263079"/>
                    </a:ext>
                  </a:extLst>
                </a:gridCol>
                <a:gridCol w="3543300">
                  <a:extLst>
                    <a:ext uri="{9D8B030D-6E8A-4147-A177-3AD203B41FA5}">
                      <a16:colId xmlns:a16="http://schemas.microsoft.com/office/drawing/2014/main" val="1999578021"/>
                    </a:ext>
                  </a:extLst>
                </a:gridCol>
                <a:gridCol w="3314702">
                  <a:extLst>
                    <a:ext uri="{9D8B030D-6E8A-4147-A177-3AD203B41FA5}">
                      <a16:colId xmlns:a16="http://schemas.microsoft.com/office/drawing/2014/main" val="1030997593"/>
                    </a:ext>
                  </a:extLst>
                </a:gridCol>
              </a:tblGrid>
              <a:tr h="294640">
                <a:tc>
                  <a:txBody>
                    <a:bodyPr/>
                    <a:lstStyle/>
                    <a:p>
                      <a:r>
                        <a:rPr lang="en-US" sz="1800" b="1" i="0" u="none" strike="noStrike" kern="1200" baseline="0" dirty="0">
                          <a:solidFill>
                            <a:schemeClr val="lt1"/>
                          </a:solidFill>
                          <a:latin typeface="+mn-lt"/>
                          <a:ea typeface="+mn-ea"/>
                          <a:cs typeface="+mn-cs"/>
                        </a:rPr>
                        <a:t>Characteristic </a:t>
                      </a:r>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0000"/>
                    </a:solidFill>
                  </a:tcPr>
                </a:tc>
                <a:tc>
                  <a:txBody>
                    <a:bodyPr/>
                    <a:lstStyle/>
                    <a:p>
                      <a:r>
                        <a:rPr lang="en-US" sz="1800" b="1" i="0" u="none" strike="noStrike" kern="1200" baseline="0" dirty="0">
                          <a:solidFill>
                            <a:schemeClr val="lt1"/>
                          </a:solidFill>
                          <a:latin typeface="+mn-lt"/>
                          <a:ea typeface="+mn-ea"/>
                          <a:cs typeface="+mn-cs"/>
                        </a:rPr>
                        <a:t>Services </a:t>
                      </a:r>
                      <a:endParaRPr lang="en-US" b="1" dirty="0"/>
                    </a:p>
                  </a:txBody>
                  <a:tcPr>
                    <a:lnT w="12700" cap="flat" cmpd="sng" algn="ctr">
                      <a:solidFill>
                        <a:schemeClr val="tx1"/>
                      </a:solidFill>
                      <a:prstDash val="solid"/>
                      <a:round/>
                      <a:headEnd type="none" w="med" len="med"/>
                      <a:tailEnd type="none" w="med" len="med"/>
                    </a:lnT>
                    <a:solidFill>
                      <a:srgbClr val="C00000"/>
                    </a:solidFill>
                  </a:tcPr>
                </a:tc>
                <a:tc>
                  <a:txBody>
                    <a:bodyPr/>
                    <a:lstStyle/>
                    <a:p>
                      <a:r>
                        <a:rPr lang="en-US" sz="1800" b="1" i="0" u="none" strike="noStrike" kern="1200" baseline="0" dirty="0">
                          <a:solidFill>
                            <a:schemeClr val="lt1"/>
                          </a:solidFill>
                          <a:latin typeface="+mn-lt"/>
                          <a:ea typeface="+mn-ea"/>
                          <a:cs typeface="+mn-cs"/>
                        </a:rPr>
                        <a:t>Goods </a:t>
                      </a:r>
                      <a:endParaRPr lang="en-US"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0000"/>
                    </a:solidFill>
                  </a:tcPr>
                </a:tc>
                <a:extLst>
                  <a:ext uri="{0D108BD9-81ED-4DB2-BD59-A6C34878D82A}">
                    <a16:rowId xmlns:a16="http://schemas.microsoft.com/office/drawing/2014/main" val="1410919080"/>
                  </a:ext>
                </a:extLst>
              </a:tr>
              <a:tr h="370840">
                <a:tc>
                  <a:txBody>
                    <a:bodyPr/>
                    <a:lstStyle/>
                    <a:p>
                      <a:r>
                        <a:rPr lang="en-US" sz="1800" b="0" i="0" u="none" strike="noStrike" kern="1200" baseline="0" dirty="0">
                          <a:solidFill>
                            <a:schemeClr val="dk1"/>
                          </a:solidFill>
                          <a:latin typeface="+mn-lt"/>
                          <a:ea typeface="+mn-ea"/>
                          <a:cs typeface="+mn-cs"/>
                        </a:rPr>
                        <a:t>Intangibility </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The customer owns only memories, outcomes, or feelings.</a:t>
                      </a:r>
                      <a:endParaRPr lang="en-US" dirty="0"/>
                    </a:p>
                  </a:txBody>
                  <a:tcPr>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The customer owns objects that can be used, resold, or given to others.</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0724268"/>
                  </a:ext>
                </a:extLst>
              </a:tr>
              <a:tr h="370840">
                <a:tc>
                  <a:txBody>
                    <a:bodyPr/>
                    <a:lstStyle/>
                    <a:p>
                      <a:r>
                        <a:rPr lang="en-US" sz="1800" b="0" i="0" u="none" strike="noStrike" kern="1200" baseline="0" dirty="0">
                          <a:solidFill>
                            <a:schemeClr val="dk1"/>
                          </a:solidFill>
                          <a:latin typeface="+mn-lt"/>
                          <a:ea typeface="+mn-ea"/>
                          <a:cs typeface="+mn-cs"/>
                        </a:rPr>
                        <a:t>Inseparability </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Services often cannot be separated from the person providing them. They are often produced and consumed at the same time. </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Goods are usually produced and sold by different people.</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101883"/>
                  </a:ext>
                </a:extLst>
              </a:tr>
              <a:tr h="370840">
                <a:tc>
                  <a:txBody>
                    <a:bodyPr/>
                    <a:lstStyle/>
                    <a:p>
                      <a:r>
                        <a:rPr lang="en-US" sz="1800" b="0" i="0" u="none" strike="noStrike" kern="1200" baseline="0" dirty="0">
                          <a:solidFill>
                            <a:schemeClr val="dk1"/>
                          </a:solidFill>
                          <a:latin typeface="+mn-lt"/>
                          <a:ea typeface="+mn-ea"/>
                          <a:cs typeface="+mn-cs"/>
                        </a:rPr>
                        <a:t>Perishability </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Services can be used only at the time they are offered. They cannot be inventoried, stored, or transported. </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Goods can be placed in inventory for use at another time. </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411322"/>
                  </a:ext>
                </a:extLst>
              </a:tr>
            </a:tbl>
          </a:graphicData>
        </a:graphic>
      </p:graphicFrame>
    </p:spTree>
    <p:extLst>
      <p:ext uri="{BB962C8B-B14F-4D97-AF65-F5344CB8AC3E}">
        <p14:creationId xmlns:p14="http://schemas.microsoft.com/office/powerpoint/2010/main" val="3414263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a:t>Figure 12.2: Unique Characteristics Distinguishing </a:t>
            </a:r>
            <a:br>
              <a:rPr lang="en-US" sz="2800" dirty="0"/>
            </a:br>
            <a:r>
              <a:rPr lang="en-US" sz="2800" dirty="0"/>
              <a:t>Services from Goods, 2</a:t>
            </a:r>
          </a:p>
        </p:txBody>
      </p:sp>
      <p:graphicFrame>
        <p:nvGraphicFramePr>
          <p:cNvPr id="7" name="Table 6">
            <a:extLst>
              <a:ext uri="{FF2B5EF4-FFF2-40B4-BE49-F238E27FC236}">
                <a16:creationId xmlns:a16="http://schemas.microsoft.com/office/drawing/2014/main" id="{36410878-7330-4303-8ADF-3BCF3F1E38DF}"/>
              </a:ext>
            </a:extLst>
          </p:cNvPr>
          <p:cNvGraphicFramePr>
            <a:graphicFrameLocks noGrp="1"/>
          </p:cNvGraphicFramePr>
          <p:nvPr>
            <p:extLst>
              <p:ext uri="{D42A27DB-BD31-4B8C-83A1-F6EECF244321}">
                <p14:modId xmlns:p14="http://schemas.microsoft.com/office/powerpoint/2010/main" val="731070302"/>
              </p:ext>
            </p:extLst>
          </p:nvPr>
        </p:nvGraphicFramePr>
        <p:xfrm>
          <a:off x="266699" y="1463040"/>
          <a:ext cx="8610601" cy="39319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239263079"/>
                    </a:ext>
                  </a:extLst>
                </a:gridCol>
                <a:gridCol w="3619500">
                  <a:extLst>
                    <a:ext uri="{9D8B030D-6E8A-4147-A177-3AD203B41FA5}">
                      <a16:colId xmlns:a16="http://schemas.microsoft.com/office/drawing/2014/main" val="1999578021"/>
                    </a:ext>
                  </a:extLst>
                </a:gridCol>
                <a:gridCol w="3238501">
                  <a:extLst>
                    <a:ext uri="{9D8B030D-6E8A-4147-A177-3AD203B41FA5}">
                      <a16:colId xmlns:a16="http://schemas.microsoft.com/office/drawing/2014/main" val="1030997593"/>
                    </a:ext>
                  </a:extLst>
                </a:gridCol>
              </a:tblGrid>
              <a:tr h="142240">
                <a:tc>
                  <a:txBody>
                    <a:bodyPr/>
                    <a:lstStyle/>
                    <a:p>
                      <a:r>
                        <a:rPr lang="en-US" sz="1800" b="1" i="0" u="none" strike="noStrike" kern="1200" baseline="0" dirty="0">
                          <a:solidFill>
                            <a:schemeClr val="lt1"/>
                          </a:solidFill>
                          <a:latin typeface="+mn-lt"/>
                          <a:ea typeface="+mn-ea"/>
                          <a:cs typeface="+mn-cs"/>
                        </a:rPr>
                        <a:t>Characteristic </a:t>
                      </a:r>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0000"/>
                    </a:solidFill>
                  </a:tcPr>
                </a:tc>
                <a:tc>
                  <a:txBody>
                    <a:bodyPr/>
                    <a:lstStyle/>
                    <a:p>
                      <a:r>
                        <a:rPr lang="en-US" sz="1800" b="1" i="0" u="none" strike="noStrike" kern="1200" baseline="0" dirty="0">
                          <a:solidFill>
                            <a:schemeClr val="lt1"/>
                          </a:solidFill>
                          <a:latin typeface="+mn-lt"/>
                          <a:ea typeface="+mn-ea"/>
                          <a:cs typeface="+mn-cs"/>
                        </a:rPr>
                        <a:t>Services </a:t>
                      </a:r>
                      <a:endParaRPr lang="en-US" b="1" dirty="0"/>
                    </a:p>
                  </a:txBody>
                  <a:tcPr>
                    <a:lnT w="12700" cap="flat" cmpd="sng" algn="ctr">
                      <a:solidFill>
                        <a:schemeClr val="tx1"/>
                      </a:solidFill>
                      <a:prstDash val="solid"/>
                      <a:round/>
                      <a:headEnd type="none" w="med" len="med"/>
                      <a:tailEnd type="none" w="med" len="med"/>
                    </a:lnT>
                    <a:solidFill>
                      <a:srgbClr val="C00000"/>
                    </a:solidFill>
                  </a:tcPr>
                </a:tc>
                <a:tc>
                  <a:txBody>
                    <a:bodyPr/>
                    <a:lstStyle/>
                    <a:p>
                      <a:r>
                        <a:rPr lang="en-US" sz="1800" b="1" i="0" u="none" strike="noStrike" kern="1200" baseline="0" dirty="0">
                          <a:solidFill>
                            <a:schemeClr val="lt1"/>
                          </a:solidFill>
                          <a:latin typeface="+mn-lt"/>
                          <a:ea typeface="+mn-ea"/>
                          <a:cs typeface="+mn-cs"/>
                        </a:rPr>
                        <a:t>Goods </a:t>
                      </a:r>
                      <a:endParaRPr lang="en-US"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0000"/>
                    </a:solidFill>
                  </a:tcPr>
                </a:tc>
                <a:extLst>
                  <a:ext uri="{0D108BD9-81ED-4DB2-BD59-A6C34878D82A}">
                    <a16:rowId xmlns:a16="http://schemas.microsoft.com/office/drawing/2014/main" val="1410919080"/>
                  </a:ext>
                </a:extLst>
              </a:tr>
              <a:tr h="370840">
                <a:tc>
                  <a:txBody>
                    <a:bodyPr/>
                    <a:lstStyle/>
                    <a:p>
                      <a:r>
                        <a:rPr lang="en-US" sz="1800" b="0" i="0" u="none" strike="noStrike" kern="1200" baseline="0" dirty="0">
                          <a:solidFill>
                            <a:schemeClr val="dk1"/>
                          </a:solidFill>
                          <a:latin typeface="+mn-lt"/>
                          <a:ea typeface="+mn-ea"/>
                          <a:cs typeface="+mn-cs"/>
                        </a:rPr>
                        <a:t>Client relationship </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Services often involve a long-term personal relationship between buyer and seller. </a:t>
                      </a:r>
                      <a:endParaRPr lang="en-US" dirty="0"/>
                    </a:p>
                  </a:txBody>
                  <a:tcPr>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Goods often involve an impersonal short-term relationship although in many instances relationship strength and duration are increasing. </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0506622"/>
                  </a:ext>
                </a:extLst>
              </a:tr>
              <a:tr h="370840">
                <a:tc>
                  <a:txBody>
                    <a:bodyPr/>
                    <a:lstStyle/>
                    <a:p>
                      <a:r>
                        <a:rPr lang="en-US" sz="1800" b="0" i="0" u="none" strike="noStrike" kern="1200" baseline="0" dirty="0">
                          <a:solidFill>
                            <a:schemeClr val="dk1"/>
                          </a:solidFill>
                          <a:latin typeface="+mn-lt"/>
                          <a:ea typeface="+mn-ea"/>
                          <a:cs typeface="+mn-cs"/>
                        </a:rPr>
                        <a:t>Customer effort </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Customers are often heavily involved in the production. </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Customer’s involvement may be limited to buying the completed product and using it.</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364367"/>
                  </a:ext>
                </a:extLst>
              </a:tr>
              <a:tr h="370840">
                <a:tc>
                  <a:txBody>
                    <a:bodyPr/>
                    <a:lstStyle/>
                    <a:p>
                      <a:r>
                        <a:rPr lang="en-US" sz="1800" b="0" i="0" u="none" strike="noStrike" kern="1200" baseline="0" dirty="0">
                          <a:solidFill>
                            <a:schemeClr val="dk1"/>
                          </a:solidFill>
                          <a:latin typeface="+mn-lt"/>
                          <a:ea typeface="+mn-ea"/>
                          <a:cs typeface="+mn-cs"/>
                        </a:rPr>
                        <a:t>Uniformity </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Because of inseparability and high involvement on the part of the buyer, each service may be unique, with the quality likely to vary. </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Variations in quality and variance from standards can be corrected before customers purchase products. </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7774877"/>
                  </a:ext>
                </a:extLst>
              </a:tr>
            </a:tbl>
          </a:graphicData>
        </a:graphic>
      </p:graphicFrame>
    </p:spTree>
    <p:extLst>
      <p:ext uri="{BB962C8B-B14F-4D97-AF65-F5344CB8AC3E}">
        <p14:creationId xmlns:p14="http://schemas.microsoft.com/office/powerpoint/2010/main" val="2432756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Providing Quality Services, 1</a:t>
            </a:r>
            <a:endParaRPr lang="en-US" dirty="0"/>
          </a:p>
        </p:txBody>
      </p:sp>
      <p:sp>
        <p:nvSpPr>
          <p:cNvPr id="4" name="Content Placeholder 3"/>
          <p:cNvSpPr>
            <a:spLocks noGrp="1"/>
          </p:cNvSpPr>
          <p:nvPr>
            <p:ph idx="1"/>
          </p:nvPr>
        </p:nvSpPr>
        <p:spPr/>
        <p:txBody>
          <a:bodyPr/>
          <a:lstStyle/>
          <a:p>
            <a:pPr marL="0" indent="0">
              <a:buNone/>
            </a:pPr>
            <a:r>
              <a:rPr lang="en-US" altLang="en-US" dirty="0"/>
              <a:t>Determination of good service quality is difficult because of the gap between:</a:t>
            </a:r>
          </a:p>
          <a:p>
            <a:pPr marL="0" indent="0">
              <a:buNone/>
            </a:pPr>
            <a:endParaRPr lang="en-US" altLang="en-US" sz="800" dirty="0"/>
          </a:p>
          <a:p>
            <a:pPr>
              <a:buFont typeface="Arial" panose="020B0604020202020204" pitchFamily="34" charset="0"/>
              <a:buChar char="•"/>
            </a:pPr>
            <a:r>
              <a:rPr lang="en-US" altLang="en-US" sz="2200" dirty="0"/>
              <a:t>Consumer expectations and management perceptions of consumer expectations</a:t>
            </a:r>
          </a:p>
          <a:p>
            <a:pPr>
              <a:buFont typeface="Arial" panose="020B0604020202020204" pitchFamily="34" charset="0"/>
              <a:buChar char="•"/>
            </a:pPr>
            <a:r>
              <a:rPr lang="en-US" altLang="en-US" sz="2200" dirty="0"/>
              <a:t>Management perceptions of consumer expectations and the firm’s service quality specifications</a:t>
            </a:r>
          </a:p>
          <a:p>
            <a:pPr>
              <a:buFont typeface="Arial" panose="020B0604020202020204" pitchFamily="34" charset="0"/>
              <a:buChar char="•"/>
            </a:pPr>
            <a:r>
              <a:rPr lang="en-US" altLang="en-US" sz="2200" dirty="0"/>
              <a:t>Service quality specifications and actual service quality</a:t>
            </a:r>
          </a:p>
          <a:p>
            <a:pPr>
              <a:buFont typeface="Arial" panose="020B0604020202020204" pitchFamily="34" charset="0"/>
              <a:buChar char="•"/>
            </a:pPr>
            <a:r>
              <a:rPr lang="en-US" altLang="en-US" sz="2200" dirty="0"/>
              <a:t>Actual service delivery and external communications about the service</a:t>
            </a:r>
          </a:p>
          <a:p>
            <a:pPr marL="0" indent="0">
              <a:buNone/>
            </a:pPr>
            <a:endParaRPr lang="en-US" altLang="en-US" dirty="0"/>
          </a:p>
        </p:txBody>
      </p:sp>
    </p:spTree>
    <p:extLst>
      <p:ext uri="{BB962C8B-B14F-4D97-AF65-F5344CB8AC3E}">
        <p14:creationId xmlns:p14="http://schemas.microsoft.com/office/powerpoint/2010/main" val="3952182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Providing Quality Services, 2</a:t>
            </a:r>
            <a:endParaRPr lang="en-US" dirty="0"/>
          </a:p>
        </p:txBody>
      </p:sp>
      <p:sp>
        <p:nvSpPr>
          <p:cNvPr id="3" name="Content Placeholder 2"/>
          <p:cNvSpPr>
            <a:spLocks noGrp="1"/>
          </p:cNvSpPr>
          <p:nvPr>
            <p:ph idx="1"/>
          </p:nvPr>
        </p:nvSpPr>
        <p:spPr/>
        <p:txBody>
          <a:bodyPr/>
          <a:lstStyle/>
          <a:p>
            <a:pPr marL="0" indent="0">
              <a:buNone/>
            </a:pPr>
            <a:r>
              <a:rPr lang="en-US" altLang="en-US" dirty="0"/>
              <a:t>Determinants of service quality</a:t>
            </a:r>
          </a:p>
          <a:p>
            <a:pPr>
              <a:buFont typeface="Arial" panose="020B0604020202020204" pitchFamily="34" charset="0"/>
              <a:buChar char="•"/>
            </a:pPr>
            <a:r>
              <a:rPr lang="en-US" altLang="en-US" sz="2200" dirty="0"/>
              <a:t>Tangibles: Physical evidence of the service</a:t>
            </a:r>
          </a:p>
          <a:p>
            <a:pPr>
              <a:buFont typeface="Arial" panose="020B0604020202020204" pitchFamily="34" charset="0"/>
              <a:buChar char="•"/>
            </a:pPr>
            <a:r>
              <a:rPr lang="en-US" altLang="en-US" sz="2200" dirty="0"/>
              <a:t>Reliability: Consistency and dependability of the service performance</a:t>
            </a:r>
          </a:p>
          <a:p>
            <a:pPr>
              <a:buFont typeface="Arial" panose="020B0604020202020204" pitchFamily="34" charset="0"/>
              <a:buChar char="•"/>
            </a:pPr>
            <a:r>
              <a:rPr lang="en-US" altLang="en-US" sz="2200" dirty="0"/>
              <a:t>Responsiveness: Willingness or readiness of employees or professionals to provide service</a:t>
            </a:r>
          </a:p>
          <a:p>
            <a:r>
              <a:rPr lang="en-US" altLang="en-US" sz="2200" dirty="0"/>
              <a:t>Assurance: Knowledge and competence of service providers and the ability to convey trust and confidence</a:t>
            </a:r>
          </a:p>
          <a:p>
            <a:r>
              <a:rPr lang="en-US" altLang="en-US" sz="2200" dirty="0"/>
              <a:t>Empathy: Service provider’s efforts to understand the customer’s needs and to then provide individualized service delivery</a:t>
            </a:r>
          </a:p>
          <a:p>
            <a:pPr marL="0" indent="0">
              <a:buNone/>
            </a:pPr>
            <a:endParaRPr lang="en-US" altLang="en-US" dirty="0"/>
          </a:p>
        </p:txBody>
      </p:sp>
    </p:spTree>
    <p:extLst>
      <p:ext uri="{BB962C8B-B14F-4D97-AF65-F5344CB8AC3E}">
        <p14:creationId xmlns:p14="http://schemas.microsoft.com/office/powerpoint/2010/main" val="1902488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	Customer Satisfaction Measurement or C M S, 1</a:t>
            </a:r>
          </a:p>
        </p:txBody>
      </p:sp>
      <p:sp>
        <p:nvSpPr>
          <p:cNvPr id="3" name="Content Placeholder 2"/>
          <p:cNvSpPr>
            <a:spLocks noGrp="1"/>
          </p:cNvSpPr>
          <p:nvPr>
            <p:ph idx="1"/>
          </p:nvPr>
        </p:nvSpPr>
        <p:spPr/>
        <p:txBody>
          <a:bodyPr/>
          <a:lstStyle/>
          <a:p>
            <a:pPr marL="0" indent="0">
              <a:buNone/>
            </a:pPr>
            <a:r>
              <a:rPr lang="en-US" dirty="0"/>
              <a:t>Research on service quality and customer satisfaction concentrates on the following issues:</a:t>
            </a:r>
          </a:p>
          <a:p>
            <a:pPr marL="0" indent="0">
              <a:buNone/>
            </a:pPr>
            <a:endParaRPr lang="en-US" dirty="0"/>
          </a:p>
          <a:p>
            <a:pPr>
              <a:buFont typeface="Arial" panose="020B0604020202020204" pitchFamily="34" charset="0"/>
              <a:buChar char="•"/>
            </a:pPr>
            <a:r>
              <a:rPr lang="en-US" sz="2200" dirty="0"/>
              <a:t>Understanding the expectations and requirements of the customer</a:t>
            </a:r>
          </a:p>
          <a:p>
            <a:pPr>
              <a:buFont typeface="Arial" panose="020B0604020202020204" pitchFamily="34" charset="0"/>
              <a:buChar char="•"/>
            </a:pPr>
            <a:r>
              <a:rPr lang="en-US" sz="2200" dirty="0"/>
              <a:t>Determining how well a company and its major competitors are succeeding in satisfying these expectations and requirements</a:t>
            </a:r>
          </a:p>
        </p:txBody>
      </p:sp>
    </p:spTree>
    <p:extLst>
      <p:ext uri="{BB962C8B-B14F-4D97-AF65-F5344CB8AC3E}">
        <p14:creationId xmlns:p14="http://schemas.microsoft.com/office/powerpoint/2010/main" val="3192422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	Customer Satisfaction Measurement or C M S, 2</a:t>
            </a:r>
          </a:p>
        </p:txBody>
      </p:sp>
      <p:sp>
        <p:nvSpPr>
          <p:cNvPr id="3" name="Content Placeholder 2"/>
          <p:cNvSpPr>
            <a:spLocks noGrp="1"/>
          </p:cNvSpPr>
          <p:nvPr>
            <p:ph idx="1"/>
          </p:nvPr>
        </p:nvSpPr>
        <p:spPr/>
        <p:txBody>
          <a:bodyPr/>
          <a:lstStyle/>
          <a:p>
            <a:pPr marL="0" indent="0">
              <a:buNone/>
            </a:pPr>
            <a:r>
              <a:rPr lang="en-US" dirty="0"/>
              <a:t>Research on market leaders’ C S </a:t>
            </a:r>
            <a:r>
              <a:rPr lang="en-US" dirty="0" err="1"/>
              <a:t>Ms</a:t>
            </a:r>
            <a:r>
              <a:rPr lang="en-US" dirty="0"/>
              <a:t> have the following aspects in common:</a:t>
            </a:r>
          </a:p>
          <a:p>
            <a:pPr marL="0" indent="0">
              <a:buNone/>
            </a:pPr>
            <a:endParaRPr lang="en-US" dirty="0"/>
          </a:p>
          <a:p>
            <a:pPr>
              <a:buFont typeface="Arial" panose="020B0604020202020204" pitchFamily="34" charset="0"/>
              <a:buChar char="•"/>
            </a:pPr>
            <a:r>
              <a:rPr lang="en-US" sz="2200" dirty="0"/>
              <a:t>Marketing and sales employees were primarily responsible for designing C S M programs and questionnaires</a:t>
            </a:r>
          </a:p>
          <a:p>
            <a:pPr>
              <a:buFont typeface="Arial" panose="020B0604020202020204" pitchFamily="34" charset="0"/>
              <a:buChar char="•"/>
            </a:pPr>
            <a:r>
              <a:rPr lang="en-US" sz="2200" dirty="0"/>
              <a:t>Top management and the marketing function championed the programs</a:t>
            </a:r>
          </a:p>
          <a:p>
            <a:pPr>
              <a:buFont typeface="Arial" panose="020B0604020202020204" pitchFamily="34" charset="0"/>
              <a:buChar char="•"/>
            </a:pPr>
            <a:r>
              <a:rPr lang="en-US" sz="2200" dirty="0"/>
              <a:t>Measurement involved a combination of qualitative and quantitative research methods that primarily included mail questionnaires, telephone surveys, and focus groups</a:t>
            </a:r>
          </a:p>
          <a:p>
            <a:r>
              <a:rPr lang="en-US" sz="2200" dirty="0"/>
              <a:t>Evaluations included both the company’s and competitors’ satisfaction performance</a:t>
            </a:r>
          </a:p>
        </p:txBody>
      </p:sp>
    </p:spTree>
    <p:extLst>
      <p:ext uri="{BB962C8B-B14F-4D97-AF65-F5344CB8AC3E}">
        <p14:creationId xmlns:p14="http://schemas.microsoft.com/office/powerpoint/2010/main" val="3355005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HHE_Accessible_PPT_Template-v3">
  <a:themeElements>
    <a:clrScheme name="Custom 12">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00"/>
      </a:hlink>
      <a:folHlink>
        <a:srgbClr val="C30C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B1605E6CAFF34DA7688D4A3DE741FC" ma:contentTypeVersion="" ma:contentTypeDescription="Create a new document." ma:contentTypeScope="" ma:versionID="05ef95cd2ad246d0c8271ec60b17ad4f">
  <xsd:schema xmlns:xsd="http://www.w3.org/2001/XMLSchema" xmlns:xs="http://www.w3.org/2001/XMLSchema" xmlns:p="http://schemas.microsoft.com/office/2006/metadata/properties" xmlns:ns2="dd132adf-85ac-4a18-8a8f-eabd02632a11" xmlns:ns3="8f5cc36b-c016-4758-adce-9e0f69c0453c" targetNamespace="http://schemas.microsoft.com/office/2006/metadata/properties" ma:root="true" ma:fieldsID="c503de9789163bd5bbe326fdacfa265e" ns2:_="" ns3:_="">
    <xsd:import namespace="dd132adf-85ac-4a18-8a8f-eabd02632a11"/>
    <xsd:import namespace="8f5cc36b-c016-4758-adce-9e0f69c0453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132adf-85ac-4a18-8a8f-eabd02632a1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5cc36b-c016-4758-adce-9e0f69c0453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ECC105-1174-4AEB-BF4D-AB8FC33E3008}">
  <ds:schemaRefs>
    <ds:schemaRef ds:uri="http://schemas.microsoft.com/sharepoint/v3/contenttype/forms"/>
  </ds:schemaRefs>
</ds:datastoreItem>
</file>

<file path=customXml/itemProps2.xml><?xml version="1.0" encoding="utf-8"?>
<ds:datastoreItem xmlns:ds="http://schemas.openxmlformats.org/officeDocument/2006/customXml" ds:itemID="{194DC88B-99CE-4B12-8FAB-8137CF288C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132adf-85ac-4a18-8a8f-eabd02632a11"/>
    <ds:schemaRef ds:uri="8f5cc36b-c016-4758-adce-9e0f69c045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6F15F7-7343-48EF-8FA2-5CA95EA176B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b891efd-a537-4e57-a9a6-7bde74ae8a20"/>
    <ds:schemaRef ds:uri="http://purl.org/dc/elements/1.1/"/>
    <ds:schemaRef ds:uri="http://schemas.microsoft.com/office/2006/metadata/properties"/>
    <ds:schemaRef ds:uri="aa4f5ada-9d1d-46d6-b705-f2cf90d05a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524</TotalTime>
  <Words>911</Words>
  <Application>Microsoft Office PowerPoint</Application>
  <PresentationFormat>On-screen Show (4:3)</PresentationFormat>
  <Paragraphs>97</Paragraphs>
  <Slides>16</Slides>
  <Notes>2</Notes>
  <HiddenSlides>2</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16</vt:i4>
      </vt:variant>
    </vt:vector>
  </HeadingPairs>
  <TitlesOfParts>
    <vt:vector size="31" baseType="lpstr">
      <vt:lpstr>Arial</vt:lpstr>
      <vt:lpstr>ArumSans Bold</vt:lpstr>
      <vt:lpstr>ArumSans Regular</vt:lpstr>
      <vt:lpstr>Calibri</vt:lpstr>
      <vt:lpstr>Times New Roman</vt:lpstr>
      <vt:lpstr>Vectipede Rg</vt:lpstr>
      <vt:lpstr>Wingdings</vt:lpstr>
      <vt:lpstr>MHHE_Accessible_PPT_Template-v3</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Chapter 12 </vt:lpstr>
      <vt:lpstr>Chapter Outline</vt:lpstr>
      <vt:lpstr>Services: Definitions</vt:lpstr>
      <vt:lpstr>Figure 12.2: Unique Characteristics Distinguishing  Services from Goods, 1</vt:lpstr>
      <vt:lpstr>Figure 12.2: Unique Characteristics Distinguishing  Services from Goods, 2</vt:lpstr>
      <vt:lpstr>Providing Quality Services, 1</vt:lpstr>
      <vt:lpstr>Providing Quality Services, 2</vt:lpstr>
      <vt:lpstr> Customer Satisfaction Measurement or C M S, 1</vt:lpstr>
      <vt:lpstr> Customer Satisfaction Measurement or C M S, 2</vt:lpstr>
      <vt:lpstr> Customer Satisfaction Measurement or C M S, 3</vt:lpstr>
      <vt:lpstr>Internal Marketing</vt:lpstr>
      <vt:lpstr> Critical Components of Successful Internal Marketing</vt:lpstr>
      <vt:lpstr>Obstacles in Service Marketing</vt:lpstr>
      <vt:lpstr>Implications for Service Marketers</vt:lpstr>
      <vt:lpstr>APPENDICES</vt:lpstr>
      <vt:lpstr> Critical Components of Internal Marketing, 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Muppidi, Rithwik</cp:lastModifiedBy>
  <cp:revision>34</cp:revision>
  <dcterms:created xsi:type="dcterms:W3CDTF">2013-12-11T10:20:04Z</dcterms:created>
  <dcterms:modified xsi:type="dcterms:W3CDTF">2020-04-16T04:22:57Z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0x010100E3B1605E6CAFF34DA7688D4A3DE741FC</vt:lpwstr>
  </property>
</Properties>
</file>