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uthor" initials="" lastIdx="1" clrIdx="0"/>
  <p:cmAuthor id="1" name="one" initials="o" lastIdx="11" clrIdx="1"/>
  <p:cmAuthor id="2" name="Jenn Shropshire" initials="JS" lastIdx="11" clrIdx="2"/>
  <p:cmAuthor id="3" name="Author" initials="AU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FFFF81"/>
    <a:srgbClr val="FFFF9F"/>
    <a:srgbClr val="FFFF00"/>
    <a:srgbClr val="8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64" autoAdjust="0"/>
    <p:restoredTop sz="98305" autoAdjust="0"/>
  </p:normalViewPr>
  <p:slideViewPr>
    <p:cSldViewPr>
      <p:cViewPr varScale="1">
        <p:scale>
          <a:sx n="69" d="100"/>
          <a:sy n="69" d="100"/>
        </p:scale>
        <p:origin x="-1656" y="-108"/>
      </p:cViewPr>
      <p:guideLst>
        <p:guide orient="horz" pos="4032"/>
        <p:guide orient="horz" pos="288"/>
        <p:guide orient="horz" pos="960"/>
        <p:guide orient="horz" pos="1056"/>
        <p:guide pos="5328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notesViewPr>
    <p:cSldViewPr>
      <p:cViewPr varScale="1">
        <p:scale>
          <a:sx n="28" d="100"/>
          <a:sy n="28" d="100"/>
        </p:scale>
        <p:origin x="-1190" y="-6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3.xml"/><Relationship Id="rId1" Type="http://schemas.openxmlformats.org/officeDocument/2006/relationships/slide" Target="slides/slide2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FCC65371-3A6E-43F2-83E4-65E50C84B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9983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82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2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1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2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1">
                <a:latin typeface="Arial" charset="0"/>
              </a:defRPr>
            </a:lvl1pPr>
          </a:lstStyle>
          <a:p>
            <a:pPr>
              <a:defRPr/>
            </a:pPr>
            <a:fld id="{1A8EBE03-0393-49BA-A66E-44A2ACB84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5152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46F8-05E4-4021-B22A-1BE6E2C655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579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6203-6391-4030-97FB-08F68053F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810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026C0-03DC-40B4-976D-273F1522C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493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0BF3C-D800-4537-AB1C-57E118ADD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5745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61530-AC63-4E85-8DCC-CDD00A5CAF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6537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1285F-8103-4473-B397-C54727C57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2909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53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F786F-A26B-4A42-8454-798EB84FD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389494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AA0E0B-AE0B-4761-B80B-CC23D48B738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688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532A8-81E9-49B8-9479-FA543EABD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6062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1C9-0771-4BF7-8157-C4956F3DC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2656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FF7F6-2EBA-4C8F-8194-1ACF666BF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752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336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0A469-C20A-4949-B894-4E6D40B6B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720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2BB2E-49E5-4931-950C-3BB061DC5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743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F8EDE-CDDD-4EAC-AF22-6E1ABC367B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04880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78A2B-CAEB-4C55-B344-38C18EF57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95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246AB-781B-45DF-8237-0ED13E7CC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557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43000" y="6477000"/>
            <a:ext cx="6858000" cy="381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ctr" eaLnBrk="1" hangingPunct="1">
              <a:defRPr lang="en-US" sz="1000">
                <a:latin typeface="+mn-lt"/>
              </a:defRPr>
            </a:lvl1pPr>
          </a:lstStyle>
          <a:p>
            <a:r>
              <a:rPr lang="en-US" altLang="en-US" dirty="0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90EFD39-03C0-4EA9-9B9D-41EA46A35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175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60000"/>
        <a:buFont typeface="Wingdings 2" pitchFamily="18" charset="2"/>
        <a:buChar char="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80000"/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1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75000"/>
        <a:buFont typeface="Wingdings 3" pitchFamily="18" charset="2"/>
        <a:buChar char="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54275"/>
            <a:ext cx="7772400" cy="974726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Chapter 30</a:t>
            </a:r>
            <a:endParaRPr lang="en-US" sz="4000" b="1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685800"/>
          </a:xfrm>
        </p:spPr>
        <p:txBody>
          <a:bodyPr/>
          <a:lstStyle/>
          <a:p>
            <a:pPr>
              <a:defRPr/>
            </a:pPr>
            <a:r>
              <a:rPr lang="en-US" altLang="ja-JP" sz="3000" dirty="0" smtClean="0">
                <a:ea typeface="ＭＳ Ｐゴシック" charset="-128"/>
                <a:cs typeface="Arial" charset="0"/>
              </a:rPr>
              <a:t>Occupational Health</a:t>
            </a:r>
            <a:endParaRPr lang="en-US" altLang="ja-JP" sz="3000" dirty="0" smtClean="0">
              <a:ea typeface="MS Mincho" pitchFamily="49" charset="-128"/>
              <a:cs typeface="Arial" charset="0"/>
            </a:endParaRPr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1143000" y="6400800"/>
            <a:ext cx="6858000" cy="381000"/>
          </a:xfrm>
        </p:spPr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392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Evolution of Occupational Health Nursing: Part 5</a:t>
            </a:r>
            <a:endParaRPr lang="en-US" sz="3600" dirty="0" smtClean="0">
              <a:ea typeface="ＭＳ Ｐゴシック" charset="-12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Mincho" pitchFamily="49" charset="-128"/>
              </a:rPr>
              <a:t>2003: Annual joint conference, the American Occupational Health Conference was abolished even though it was 60 years old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Mincho" pitchFamily="49" charset="-128"/>
              </a:rPr>
              <a:t>2005: AAOHN held its first separate occupational health nursing conference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ea typeface="MS Mincho" pitchFamily="49" charset="-128"/>
              </a:rPr>
              <a:t>21</a:t>
            </a:r>
            <a:r>
              <a:rPr lang="en-US" baseline="30000" dirty="0" smtClean="0">
                <a:ea typeface="MS Mincho" pitchFamily="49" charset="-128"/>
              </a:rPr>
              <a:t>st</a:t>
            </a:r>
            <a:r>
              <a:rPr lang="en-US" dirty="0" smtClean="0">
                <a:ea typeface="MS Mincho" pitchFamily="49" charset="-128"/>
              </a:rPr>
              <a:t> Century: AAOHN continues to expand specialty borders, emphasizing the importance of occupational health concepts and population-based practice.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757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599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Demographic Trends and Access Related to Occupational Health Care</a:t>
            </a:r>
          </a:p>
        </p:txBody>
      </p:sp>
      <p:sp>
        <p:nvSpPr>
          <p:cNvPr id="1705991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dirty="0" smtClean="0"/>
              <a:t>Industrial transformations in the 21st century:</a:t>
            </a:r>
          </a:p>
          <a:p>
            <a:pPr lvl="1">
              <a:defRPr/>
            </a:pPr>
            <a:r>
              <a:rPr lang="en-GB" dirty="0" smtClean="0"/>
              <a:t>Changing workforce demographics</a:t>
            </a:r>
          </a:p>
          <a:p>
            <a:pPr lvl="1">
              <a:defRPr/>
            </a:pPr>
            <a:r>
              <a:rPr lang="en-GB" dirty="0" smtClean="0"/>
              <a:t>Rising health care costs</a:t>
            </a:r>
          </a:p>
          <a:p>
            <a:pPr lvl="1">
              <a:defRPr/>
            </a:pPr>
            <a:r>
              <a:rPr lang="en-GB" dirty="0" smtClean="0"/>
              <a:t>Diversity of health care systems with the integration of managed care</a:t>
            </a:r>
          </a:p>
          <a:p>
            <a:pPr lvl="1">
              <a:defRPr/>
            </a:pPr>
            <a:r>
              <a:rPr lang="en-GB" dirty="0" smtClean="0"/>
              <a:t>Influence of the world economy</a:t>
            </a:r>
          </a:p>
          <a:p>
            <a:pPr lvl="1">
              <a:defRPr/>
            </a:pPr>
            <a:r>
              <a:rPr lang="en-GB" dirty="0" smtClean="0"/>
              <a:t>Shift in production from goods to services</a:t>
            </a:r>
          </a:p>
          <a:p>
            <a:pPr lvl="1">
              <a:defRPr/>
            </a:pPr>
            <a:r>
              <a:rPr lang="en-GB" dirty="0" smtClean="0"/>
              <a:t>Proliferation of advanced technologies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Industry moving away from large facilities to smaller, service-based businesses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8551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MS Mincho" pitchFamily="49" charset="-128"/>
              </a:rPr>
              <a:t>Occupational Health Nursing Practice and Professionalism</a:t>
            </a:r>
            <a:r>
              <a:rPr lang="en-US" altLang="ja-JP" sz="3600" dirty="0" smtClean="0">
                <a:ea typeface="ＭＳ Ｐゴシック" charset="-128"/>
              </a:rPr>
              <a:t> </a:t>
            </a:r>
            <a:endParaRPr lang="en-US" sz="3600" dirty="0" smtClean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defRPr/>
            </a:pPr>
            <a:r>
              <a:rPr lang="en-US" altLang="ja-JP" sz="2400" dirty="0" smtClean="0">
                <a:ea typeface="MS Mincho" pitchFamily="49" charset="-128"/>
              </a:rPr>
              <a:t>Often the only on-site health care professional.</a:t>
            </a:r>
          </a:p>
          <a:p>
            <a:pPr>
              <a:defRPr/>
            </a:pPr>
            <a:r>
              <a:rPr lang="en-US" altLang="ja-JP" sz="2400" dirty="0" smtClean="0">
                <a:ea typeface="MS Mincho" pitchFamily="49" charset="-128"/>
              </a:rPr>
              <a:t>Collaborates with workers, employers, and other professionals.</a:t>
            </a:r>
            <a:endParaRPr lang="en-US" altLang="ja-JP" sz="2400" dirty="0" smtClean="0">
              <a:ea typeface="ＭＳ Ｐゴシック" charset="-128"/>
            </a:endParaRP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Roles are</a:t>
            </a:r>
            <a:r>
              <a:rPr lang="en-US" altLang="ja-JP" sz="2400" dirty="0" smtClean="0">
                <a:ea typeface="MS Mincho" pitchFamily="49" charset="-128"/>
              </a:rPr>
              <a:t> diverse and complex.</a:t>
            </a:r>
            <a:r>
              <a:rPr lang="en-US" altLang="ja-JP" sz="2400" dirty="0" smtClean="0">
                <a:ea typeface="ＭＳ Ｐゴシック" charset="-128"/>
              </a:rPr>
              <a:t> 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Coordinates comprehensive, holistic services.</a:t>
            </a:r>
          </a:p>
          <a:p>
            <a:pPr>
              <a:defRPr/>
            </a:pPr>
            <a:r>
              <a:rPr lang="en-US" altLang="ja-JP" sz="2400" dirty="0" smtClean="0">
                <a:ea typeface="MS Mincho" pitchFamily="49" charset="-128"/>
              </a:rPr>
              <a:t>Practice guided by AAOHN’s Standards of Occupational and Environmental Health Nursing Practice and Code of Ethics (2012).</a:t>
            </a:r>
          </a:p>
          <a:p>
            <a:pPr>
              <a:defRPr/>
            </a:pPr>
            <a:r>
              <a:rPr lang="en-US" altLang="ja-JP" sz="2400" dirty="0" smtClean="0">
                <a:ea typeface="MS Mincho" pitchFamily="49" charset="-128"/>
              </a:rPr>
              <a:t>Empowered, well-trained, usually educated at the baccalaureate level.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8018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8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The Occupational Health Nurse </a:t>
            </a:r>
          </a:p>
        </p:txBody>
      </p:sp>
      <p:sp>
        <p:nvSpPr>
          <p:cNvPr id="1710087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Practice guided by an ethical framework. 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Encourages and enables individuals to make informed decisions about health care concerns.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Is a worker advocate; upholds professional standards and codes.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Responsible to and compensated by management; must practice within a framework of company policies and guidelines. </a:t>
            </a:r>
          </a:p>
          <a:p>
            <a:pPr>
              <a:defRPr/>
            </a:pPr>
            <a:r>
              <a:rPr lang="en-GB" sz="2400" dirty="0" smtClean="0"/>
              <a:t>Fosters equitable and high-quality health care services and safe, healthy work environments.</a:t>
            </a:r>
            <a:endParaRPr lang="en-US" sz="24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178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MS Mincho" pitchFamily="49" charset="-128"/>
              </a:rPr>
              <a:t>Occupational Health and Prevention Strategies</a:t>
            </a:r>
            <a:endParaRPr lang="en-US" sz="3600" dirty="0" smtClean="0">
              <a:ea typeface="MS Mincho" pitchFamily="49" charset="-128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646237"/>
            <a:ext cx="5029200" cy="4754563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Prevention of exposure to potential hazards</a:t>
            </a:r>
            <a:r>
              <a:rPr lang="en-US" altLang="ja-JP" dirty="0" smtClean="0">
                <a:ea typeface="ＭＳ Ｐゴシック" charset="-128"/>
              </a:rPr>
              <a:t> 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Biological-infectious hazards</a:t>
            </a:r>
            <a:endParaRPr lang="en-US" altLang="ja-JP" dirty="0" smtClean="0">
              <a:latin typeface="Times" pitchFamily="18" charset="0"/>
              <a:ea typeface="ＭＳ Ｐゴシック" charset="-128"/>
            </a:endParaRP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Chemical hazards</a:t>
            </a:r>
            <a:endParaRPr lang="en-US" altLang="ja-JP" dirty="0" smtClean="0">
              <a:latin typeface="Times" pitchFamily="18" charset="0"/>
              <a:ea typeface="ＭＳ Ｐゴシック" charset="-128"/>
            </a:endParaRPr>
          </a:p>
          <a:p>
            <a:pPr lvl="1">
              <a:defRPr/>
            </a:pPr>
            <a:r>
              <a:rPr lang="en-US" altLang="ja-JP" dirty="0" err="1" smtClean="0">
                <a:ea typeface="ＭＳ Ｐゴシック" charset="-128"/>
              </a:rPr>
              <a:t>Enviromechanical</a:t>
            </a:r>
            <a:r>
              <a:rPr lang="en-US" altLang="ja-JP" dirty="0" smtClean="0">
                <a:ea typeface="ＭＳ Ｐゴシック" charset="-128"/>
              </a:rPr>
              <a:t> hazards</a:t>
            </a:r>
            <a:endParaRPr lang="en-US" altLang="ja-JP" dirty="0" smtClean="0">
              <a:latin typeface="Times" pitchFamily="18" charset="0"/>
              <a:ea typeface="ＭＳ Ｐゴシック" charset="-128"/>
            </a:endParaRP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Physical hazards</a:t>
            </a:r>
            <a:endParaRPr lang="en-US" altLang="ja-JP" dirty="0" smtClean="0">
              <a:latin typeface="Times" pitchFamily="18" charset="0"/>
              <a:ea typeface="ＭＳ Ｐゴシック" charset="-128"/>
            </a:endParaRP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Psychosocial hazards</a:t>
            </a:r>
            <a:endParaRPr lang="en-US" dirty="0" smtClean="0"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7" name="Picture 8" descr="in00414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698750"/>
            <a:ext cx="2362200" cy="144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2804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232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Primary Prevention Strategies</a:t>
            </a:r>
            <a:endParaRPr lang="en-US" dirty="0" smtClean="0"/>
          </a:p>
        </p:txBody>
      </p:sp>
      <p:sp>
        <p:nvSpPr>
          <p:cNvPr id="1716233" name="Rectangle 9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Health promotion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Facilitates lifestyle changes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Enhances awareness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Increases motivation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Builds skills 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Creates environments that supports positive health practices</a:t>
            </a:r>
          </a:p>
          <a:p>
            <a:pPr lvl="1">
              <a:defRPr/>
            </a:pPr>
            <a:r>
              <a:rPr lang="en-US" altLang="ja-JP" sz="2800" dirty="0" smtClean="0">
                <a:ea typeface="ＭＳ Ｐゴシック" charset="-128"/>
              </a:rPr>
              <a:t>One-on-one interaction is an important strategy for evaluating risk reduction behavior for individuals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17414" name="Picture 7" descr="pe0146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58971" y="1514475"/>
            <a:ext cx="1475429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52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6232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Primary Prevention Strategies (Cont.)</a:t>
            </a:r>
            <a:endParaRPr lang="en-US" sz="3600" dirty="0" smtClean="0"/>
          </a:p>
        </p:txBody>
      </p:sp>
      <p:sp>
        <p:nvSpPr>
          <p:cNvPr id="1716233" name="Rectangle 9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Disease prevention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Recognize health risks, diseases, or environmental hazards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“Seize the moment” with every employee encounter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Use aggregate-focused intervention strategies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“Walk-throughs” on a regular basis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Recognize potential and existing hazards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Maintain communications with safety and industrial hygiene resources to prevent illness and injury from occurring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4514" name="Picture 2" descr="C:\Documents and Settings\Penny\Local Settings\Temporary Internet Files\Content.IE5\D18V15HF\MP900185026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447800"/>
            <a:ext cx="1383792" cy="2065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9105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8280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Primary Prevention Strategies (Cont.)</a:t>
            </a:r>
            <a:endParaRPr lang="en-US" sz="3600" dirty="0" smtClean="0"/>
          </a:p>
        </p:txBody>
      </p:sp>
      <p:sp>
        <p:nvSpPr>
          <p:cNvPr id="1718281" name="Rectangle 9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64770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Overall health promotion </a:t>
            </a:r>
          </a:p>
          <a:p>
            <a:pPr lvl="1">
              <a:defRPr/>
            </a:pPr>
            <a:r>
              <a:rPr lang="en-US" sz="2000" dirty="0" smtClean="0"/>
              <a:t>Health fairs, </a:t>
            </a:r>
            <a:r>
              <a:rPr lang="en-US" altLang="ja-JP" sz="2000" dirty="0" smtClean="0">
                <a:ea typeface="ＭＳ Ｐゴシック" charset="-128"/>
              </a:rPr>
              <a:t>on-site fitness center, etc.</a:t>
            </a:r>
          </a:p>
          <a:p>
            <a:pPr>
              <a:defRPr/>
            </a:pPr>
            <a:r>
              <a:rPr lang="en-US" altLang="ja-JP" sz="2400" dirty="0" err="1" smtClean="0">
                <a:ea typeface="ＭＳ Ｐゴシック" charset="-128"/>
              </a:rPr>
              <a:t>Nonoccupational</a:t>
            </a:r>
            <a:r>
              <a:rPr lang="en-US" altLang="ja-JP" sz="2400" dirty="0" smtClean="0">
                <a:ea typeface="ＭＳ Ｐゴシック" charset="-128"/>
              </a:rPr>
              <a:t> programs </a:t>
            </a:r>
          </a:p>
          <a:p>
            <a:pPr lvl="1">
              <a:defRPr/>
            </a:pPr>
            <a:r>
              <a:rPr lang="en-GB" sz="2000" dirty="0">
                <a:ea typeface="ＭＳ Ｐゴシック" charset="-128"/>
              </a:rPr>
              <a:t>Cardiovascular health, cancer awareness, </a:t>
            </a:r>
            <a:r>
              <a:rPr lang="en-GB" sz="2000" dirty="0" smtClean="0">
                <a:ea typeface="ＭＳ Ｐゴシック" charset="-128"/>
              </a:rPr>
              <a:t>personal </a:t>
            </a:r>
            <a:r>
              <a:rPr lang="en-GB" sz="2000" dirty="0">
                <a:ea typeface="ＭＳ Ｐゴシック" charset="-128"/>
              </a:rPr>
              <a:t>safety, immunization, prenatal and </a:t>
            </a:r>
            <a:r>
              <a:rPr lang="en-GB" sz="2000" dirty="0" smtClean="0">
                <a:ea typeface="ＭＳ Ｐゴシック" charset="-128"/>
              </a:rPr>
              <a:t> postpartum health</a:t>
            </a:r>
            <a:r>
              <a:rPr lang="en-GB" sz="2000" dirty="0">
                <a:ea typeface="ＭＳ Ｐゴシック" charset="-128"/>
              </a:rPr>
              <a:t>, accident prevention, </a:t>
            </a:r>
            <a:r>
              <a:rPr lang="en-GB" sz="2000" dirty="0" smtClean="0">
                <a:ea typeface="ＭＳ Ｐゴシック" charset="-128"/>
              </a:rPr>
              <a:t>retirement </a:t>
            </a:r>
            <a:r>
              <a:rPr lang="en-GB" sz="2000" dirty="0">
                <a:ea typeface="ＭＳ Ｐゴシック" charset="-128"/>
              </a:rPr>
              <a:t>health</a:t>
            </a:r>
            <a:r>
              <a:rPr lang="en-GB" sz="2000" dirty="0" smtClean="0">
                <a:ea typeface="ＭＳ Ｐゴシック" charset="-128"/>
              </a:rPr>
              <a:t>, stress </a:t>
            </a:r>
            <a:r>
              <a:rPr lang="en-GB" sz="2000" dirty="0">
                <a:ea typeface="ＭＳ Ｐゴシック" charset="-128"/>
              </a:rPr>
              <a:t>management, and </a:t>
            </a:r>
            <a:r>
              <a:rPr lang="en-GB" sz="2000" dirty="0" smtClean="0">
                <a:ea typeface="ＭＳ Ｐゴシック" charset="-128"/>
              </a:rPr>
              <a:t>relaxation </a:t>
            </a:r>
            <a:r>
              <a:rPr lang="en-GB" sz="2000" dirty="0">
                <a:ea typeface="ＭＳ Ｐゴシック" charset="-128"/>
              </a:rPr>
              <a:t>techniques</a:t>
            </a:r>
          </a:p>
          <a:p>
            <a:pPr lvl="1">
              <a:defRPr/>
            </a:pPr>
            <a:r>
              <a:rPr lang="en-US" altLang="ja-JP" sz="2000" dirty="0" smtClean="0">
                <a:ea typeface="ＭＳ Ｐゴシック" charset="-128"/>
              </a:rPr>
              <a:t>Emergency response, CPR, first aid</a:t>
            </a:r>
            <a:r>
              <a:rPr lang="en-US" altLang="ja-JP" sz="2000" dirty="0">
                <a:ea typeface="ＭＳ Ｐゴシック" charset="-128"/>
              </a:rPr>
              <a:t> </a:t>
            </a:r>
            <a:r>
              <a:rPr lang="en-US" altLang="ja-JP" sz="2000" dirty="0" smtClean="0">
                <a:ea typeface="ＭＳ Ｐゴシック" charset="-128"/>
              </a:rPr>
              <a:t>and CPR, right-to-know training, immunization programs for international business travelers, back injury prevention with proper lifting and ergonomics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8439" name="Picture 7" descr="pe01783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91400" y="1676400"/>
            <a:ext cx="103028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bd20136_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519404"/>
            <a:ext cx="1449490" cy="1433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1782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2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Primary Prevention Strategies (Cont.)</a:t>
            </a:r>
            <a:endParaRPr lang="en-US" sz="3600" dirty="0" smtClean="0"/>
          </a:p>
        </p:txBody>
      </p:sp>
      <p:sp>
        <p:nvSpPr>
          <p:cNvPr id="1720327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Women’s health and safety issues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Maternal-child health, reproductive health, breast cancer early detection, stress management, work-home balance, etc.</a:t>
            </a:r>
          </a:p>
          <a:p>
            <a:pPr>
              <a:defRPr/>
            </a:pPr>
            <a:r>
              <a:rPr lang="en-US" dirty="0" smtClean="0"/>
              <a:t>Racial and ethnic minority groups</a:t>
            </a:r>
          </a:p>
          <a:p>
            <a:pPr lvl="1">
              <a:defRPr/>
            </a:pPr>
            <a:r>
              <a:rPr lang="en-US" dirty="0" smtClean="0"/>
              <a:t>Basic health concerns for this population and the illnesses traditionally associated with these groups    or workers</a:t>
            </a:r>
          </a:p>
          <a:p>
            <a:pPr lvl="1">
              <a:defRPr/>
            </a:pPr>
            <a:r>
              <a:rPr lang="en-US" dirty="0" smtClean="0"/>
              <a:t>Programs must be culturally and linguistically appropriate</a:t>
            </a:r>
          </a:p>
          <a:p>
            <a:pPr>
              <a:defRPr/>
            </a:pPr>
            <a:r>
              <a:rPr lang="en-US" dirty="0" smtClean="0"/>
              <a:t>Veterans special health needs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9463" name="Picture 7" descr="C:\Documents and Settings\Penny\Local Settings\Temporary Internet Files\Content.IE5\D18V15HF\MC90003652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848600" y="4744212"/>
            <a:ext cx="688543" cy="173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1004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237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Secondary Prevention Strategies</a:t>
            </a:r>
          </a:p>
        </p:txBody>
      </p:sp>
      <p:sp>
        <p:nvSpPr>
          <p:cNvPr id="1722375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Aimed at early diagnosis, early treatment interventions, and attempts to limit disability.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Focus is on identification of health needs, health problems, and employees at risk.</a:t>
            </a:r>
            <a:endParaRPr lang="en-US" sz="2400" dirty="0" smtClean="0"/>
          </a:p>
          <a:p>
            <a:pPr lvl="1">
              <a:defRPr/>
            </a:pPr>
            <a:r>
              <a:rPr lang="en-US" altLang="ja-JP" sz="2000" dirty="0" smtClean="0">
                <a:ea typeface="ＭＳ Ｐゴシック" charset="-128"/>
              </a:rPr>
              <a:t>Conduct assessments and provide treatment and referrals</a:t>
            </a:r>
          </a:p>
          <a:p>
            <a:pPr lvl="1">
              <a:defRPr/>
            </a:pPr>
            <a:r>
              <a:rPr lang="en-US" altLang="ja-JP" sz="2000" dirty="0" smtClean="0">
                <a:ea typeface="ＭＳ Ｐゴシック" charset="-128"/>
              </a:rPr>
              <a:t>Health screenings at worksite with relative ease, minimal cost</a:t>
            </a:r>
          </a:p>
          <a:p>
            <a:pPr lvl="1">
              <a:defRPr/>
            </a:pPr>
            <a:r>
              <a:rPr lang="en-US" altLang="ja-JP" sz="2000" dirty="0" smtClean="0">
                <a:ea typeface="ＭＳ Ｐゴシック" charset="-128"/>
              </a:rPr>
              <a:t>Pre-placement evaluations for baseline medical and occupational health history, and a targeted physical assessment and medical tests (ADA compliance)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80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Occupational Health Nursing</a:t>
            </a:r>
            <a:endParaRPr lang="en-US" dirty="0" smtClean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idx="1"/>
          </p:nvPr>
        </p:nvSpPr>
        <p:spPr>
          <a:xfrm>
            <a:off x="2667000" y="1676400"/>
            <a:ext cx="5791200" cy="4724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The specialty practice that focuses on the promotion, prevention, and restoration of health within the context of a safe and healthy environment … </a:t>
            </a:r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altLang="ja-JP" sz="1800" dirty="0" smtClean="0">
                <a:ea typeface="ＭＳ Ｐゴシック" charset="-128"/>
                <a:cs typeface="Arial" charset="0"/>
              </a:rPr>
              <a:t>– </a:t>
            </a:r>
            <a:r>
              <a:rPr lang="en-US" altLang="ja-JP" sz="1800" dirty="0" smtClean="0">
                <a:ea typeface="ＭＳ Ｐゴシック" charset="-128"/>
              </a:rPr>
              <a:t>American Association of </a:t>
            </a:r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altLang="ja-JP" sz="1800" dirty="0" smtClean="0">
                <a:ea typeface="ＭＳ Ｐゴシック" charset="-128"/>
              </a:rPr>
              <a:t>Occupational Health Nurses (2012)</a:t>
            </a:r>
            <a:endParaRPr lang="en-US" sz="1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9" descr="bd06447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1752600" cy="189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4990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2374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Secondary Prevention Strategies (Cont.)</a:t>
            </a:r>
          </a:p>
        </p:txBody>
      </p:sp>
      <p:sp>
        <p:nvSpPr>
          <p:cNvPr id="1722375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ja-JP" dirty="0">
                <a:ea typeface="ＭＳ Ｐゴシック" charset="-128"/>
              </a:rPr>
              <a:t>Focus </a:t>
            </a:r>
            <a:r>
              <a:rPr lang="en-US" altLang="ja-JP" dirty="0" smtClean="0">
                <a:ea typeface="ＭＳ Ｐゴシック" charset="-128"/>
              </a:rPr>
              <a:t>(Cont.)</a:t>
            </a:r>
            <a:endParaRPr lang="en-US" dirty="0"/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Periodic assessments to document any health changes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Annual and biannual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Specific protocols for exposure to substances or irritants (e.g., lead, asbestos, noise, chemicals)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Job transfer evaluations</a:t>
            </a:r>
          </a:p>
          <a:p>
            <a:pPr lvl="2">
              <a:defRPr/>
            </a:pPr>
            <a:r>
              <a:rPr lang="en-US" altLang="ja-JP" dirty="0" smtClean="0">
                <a:ea typeface="ＭＳ Ｐゴシック" charset="-128"/>
              </a:rPr>
              <a:t>Document any changes in health while working in a specific area or with a specific process</a:t>
            </a:r>
          </a:p>
          <a:p>
            <a:pPr lvl="2">
              <a:defRPr/>
            </a:pPr>
            <a:r>
              <a:rPr lang="en-US" altLang="ja-JP" dirty="0">
                <a:ea typeface="ＭＳ Ｐゴシック" charset="-128"/>
              </a:rPr>
              <a:t>Comply with OSHA regulations or </a:t>
            </a:r>
            <a:r>
              <a:rPr lang="en-US" altLang="ja-JP" dirty="0" smtClean="0">
                <a:ea typeface="ＭＳ Ｐゴシック" charset="-128"/>
              </a:rPr>
              <a:t>NIOSH recommendations</a:t>
            </a:r>
          </a:p>
          <a:p>
            <a:pPr lvl="1">
              <a:defRPr/>
            </a:pPr>
            <a:r>
              <a:rPr lang="en-US" altLang="ja-JP" dirty="0" smtClean="0">
                <a:ea typeface="ＭＳ Ｐゴシック" charset="-128"/>
              </a:rPr>
              <a:t>Assessment of commonly occurring health conditions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846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4423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Tertiary Prevention Strategies</a:t>
            </a:r>
          </a:p>
        </p:txBody>
      </p:sp>
      <p:sp>
        <p:nvSpPr>
          <p:cNvPr id="1724424" name="Rectangle 8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Rehabilitation and restoration of the worker       to an optimal level of functioning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Avoiding disability syndrome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Case management for the disabled               employee’s successful return to work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Negotiation of workplace accommodations appropriate to the employee’s health limitations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Counseling and support for workers returning to work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21510" name="Picture 4" descr="pe02718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157549"/>
            <a:ext cx="1239837" cy="165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0380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6473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Skills and Competences of Nurses</a:t>
            </a:r>
          </a:p>
        </p:txBody>
      </p:sp>
      <p:sp>
        <p:nvSpPr>
          <p:cNvPr id="1726474" name="Rectangle 10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spcBef>
                <a:spcPct val="22000"/>
              </a:spcBef>
              <a:defRPr/>
            </a:pPr>
            <a:r>
              <a:rPr lang="en-US" altLang="ja-JP" sz="2400" dirty="0" smtClean="0">
                <a:ea typeface="ＭＳ Ｐゴシック" charset="-128"/>
              </a:rPr>
              <a:t>Competent</a:t>
            </a:r>
          </a:p>
          <a:p>
            <a:pPr lvl="1">
              <a:spcBef>
                <a:spcPct val="22000"/>
              </a:spcBef>
              <a:defRPr/>
            </a:pPr>
            <a:r>
              <a:rPr lang="en-US" altLang="ja-JP" sz="2000" dirty="0" smtClean="0">
                <a:ea typeface="ＭＳ Ｐゴシック" charset="-128"/>
              </a:rPr>
              <a:t>Confident, has mastery of skills, ability to cope with specific situations, stresses consistency of practice rather than individual differences</a:t>
            </a:r>
          </a:p>
          <a:p>
            <a:pPr>
              <a:spcBef>
                <a:spcPct val="22000"/>
              </a:spcBef>
              <a:defRPr/>
            </a:pPr>
            <a:r>
              <a:rPr lang="en-US" altLang="ja-JP" sz="2400" dirty="0" smtClean="0">
                <a:ea typeface="ＭＳ Ｐゴシック" charset="-128"/>
              </a:rPr>
              <a:t>Proficient</a:t>
            </a:r>
          </a:p>
          <a:p>
            <a:pPr lvl="1">
              <a:spcBef>
                <a:spcPct val="22000"/>
              </a:spcBef>
              <a:defRPr/>
            </a:pPr>
            <a:r>
              <a:rPr lang="en-US" altLang="ja-JP" sz="2000" dirty="0" smtClean="0">
                <a:ea typeface="ＭＳ Ｐゴシック" charset="-128"/>
              </a:rPr>
              <a:t>Increased ability to perceive situations as a whole based on past experiences, predict the events to expect, able to alter protocols when needed </a:t>
            </a:r>
          </a:p>
          <a:p>
            <a:pPr>
              <a:spcBef>
                <a:spcPct val="22000"/>
              </a:spcBef>
              <a:defRPr/>
            </a:pPr>
            <a:r>
              <a:rPr lang="en-US" altLang="ja-JP" sz="2400" dirty="0" smtClean="0">
                <a:ea typeface="ＭＳ Ｐゴシック" charset="-128"/>
              </a:rPr>
              <a:t>Expert </a:t>
            </a:r>
          </a:p>
          <a:p>
            <a:pPr lvl="1">
              <a:spcBef>
                <a:spcPct val="22000"/>
              </a:spcBef>
              <a:defRPr/>
            </a:pPr>
            <a:r>
              <a:rPr lang="en-US" altLang="ja-JP" sz="2000" dirty="0" smtClean="0">
                <a:ea typeface="ＭＳ Ｐゴシック" charset="-128"/>
              </a:rPr>
              <a:t>Extensive experience, broad knowledge base, able to grasp situation quickly and initiate appropriate action; a sense of salience grounded in practice guiding actions and priorities </a:t>
            </a:r>
          </a:p>
          <a:p>
            <a:pPr algn="r">
              <a:spcBef>
                <a:spcPct val="22000"/>
              </a:spcBef>
              <a:buFont typeface="Wingdings 2" pitchFamily="18" charset="2"/>
              <a:buNone/>
              <a:defRPr/>
            </a:pPr>
            <a:r>
              <a:rPr lang="en-US" altLang="ja-JP" sz="1800" dirty="0" smtClean="0">
                <a:ea typeface="ＭＳ Ｐゴシック" charset="-128"/>
                <a:cs typeface="Arial" charset="0"/>
              </a:rPr>
              <a:t> – </a:t>
            </a:r>
            <a:r>
              <a:rPr lang="en-US" altLang="ja-JP" sz="1800" dirty="0" smtClean="0">
                <a:ea typeface="ＭＳ Ｐゴシック" charset="-128"/>
              </a:rPr>
              <a:t>Benner (1984) </a:t>
            </a:r>
            <a:endParaRPr lang="en-US" sz="18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7047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8519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Skills and Competencies of the Occupational Health Nurse </a:t>
            </a:r>
            <a:endParaRPr lang="en-US" sz="3600" dirty="0" smtClean="0"/>
          </a:p>
        </p:txBody>
      </p:sp>
      <p:sp>
        <p:nvSpPr>
          <p:cNvPr id="1728520" name="Rectangle 8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dirty="0" smtClean="0"/>
              <a:t>Skills and competencies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Clinical and primary care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Case management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Workforce, workplace, and environmental issues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Legal and ethical responsibilities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Management and administration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Health promotion and disease prevention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Occupational and environmental health and safety education 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Research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ja-JP" dirty="0" smtClean="0">
                <a:ea typeface="ＭＳ Ｐゴシック" charset="-128"/>
              </a:rPr>
              <a:t>Professionalism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ea typeface="ＭＳ Ｐゴシック" charset="-128"/>
              </a:rPr>
              <a:t>Nursing Code of Ethics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23558" name="Picture 5" descr="bd07119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27913" y="1219200"/>
            <a:ext cx="1411287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896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66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Federal Legislation and Occupational Health </a:t>
            </a:r>
            <a:endParaRPr lang="en-US" sz="3600" dirty="0" smtClean="0"/>
          </a:p>
        </p:txBody>
      </p:sp>
      <p:sp>
        <p:nvSpPr>
          <p:cNvPr id="1730567" name="Rectangle 7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Occupational Safety and Health Act</a:t>
            </a:r>
            <a:r>
              <a:rPr lang="en-US" altLang="en-US" sz="2400" dirty="0"/>
              <a:t>—</a:t>
            </a:r>
            <a:r>
              <a:rPr lang="en-US" altLang="ja-JP" sz="2400" dirty="0" smtClean="0">
                <a:ea typeface="ＭＳ Ｐゴシック" charset="-128"/>
              </a:rPr>
              <a:t>OSHA (1970)</a:t>
            </a:r>
          </a:p>
          <a:p>
            <a:pPr lvl="1">
              <a:defRPr/>
            </a:pPr>
            <a:r>
              <a:rPr lang="en-US" altLang="ja-JP" sz="2000" dirty="0" smtClean="0">
                <a:ea typeface="ＭＳ Ｐゴシック" charset="-128"/>
              </a:rPr>
              <a:t>Employers must “furnish a place of employment free from recognized hazards that are causing or likely to cause death or serious physical harm to employees.” 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Workers’ Compensation Acts (state based)</a:t>
            </a:r>
          </a:p>
          <a:p>
            <a:pPr lvl="1">
              <a:defRPr/>
            </a:pPr>
            <a:r>
              <a:rPr lang="en-US" altLang="ja-JP" sz="2000" dirty="0" smtClean="0">
                <a:ea typeface="ＭＳ Ｐゴシック" charset="-128"/>
              </a:rPr>
              <a:t>Provide income replacement and health care for employees who sustain a work-related injury or death.</a:t>
            </a:r>
          </a:p>
          <a:p>
            <a:pPr>
              <a:defRPr/>
            </a:pPr>
            <a:r>
              <a:rPr lang="en-US" altLang="ja-JP" sz="2400" dirty="0" smtClean="0">
                <a:ea typeface="ＭＳ Ｐゴシック" charset="-128"/>
              </a:rPr>
              <a:t>Americans with Disabilities Act</a:t>
            </a:r>
            <a:r>
              <a:rPr lang="en-US" altLang="en-US" sz="2400" dirty="0"/>
              <a:t>—</a:t>
            </a:r>
            <a:r>
              <a:rPr lang="en-US" altLang="ja-JP" sz="2400" dirty="0" smtClean="0">
                <a:ea typeface="ＭＳ Ｐゴシック" charset="-128"/>
              </a:rPr>
              <a:t>ADA (1990)</a:t>
            </a:r>
          </a:p>
          <a:p>
            <a:pPr lvl="1">
              <a:defRPr/>
            </a:pPr>
            <a:r>
              <a:rPr lang="en-US" altLang="ja-JP" sz="2000" dirty="0" smtClean="0">
                <a:ea typeface="ＭＳ Ｐゴシック" charset="-128"/>
              </a:rPr>
              <a:t>Employers must make “reasonable accommodations” to enhance opportunities for individuals with disabilities; prohibits discrimination on the basis of disability. </a:t>
            </a:r>
            <a:endParaRPr lang="en-US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99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3600" dirty="0" smtClean="0"/>
              <a:t>Legal Issues in Occupational Health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2400" dirty="0"/>
              <a:t>The occupational health nurse is professionally primarily accountable to workers and worker populations and to the employer, the </a:t>
            </a:r>
            <a:r>
              <a:rPr lang="en-US" sz="2400" dirty="0" smtClean="0"/>
              <a:t>profession</a:t>
            </a:r>
            <a:r>
              <a:rPr lang="en-US" sz="2400" dirty="0"/>
              <a:t>, and </a:t>
            </a:r>
            <a:r>
              <a:rPr lang="en-US" sz="2400" dirty="0" smtClean="0"/>
              <a:t>self. </a:t>
            </a:r>
            <a:r>
              <a:rPr lang="en-US" sz="2400" dirty="0"/>
              <a:t>(AAOHN, </a:t>
            </a:r>
            <a:r>
              <a:rPr lang="en-US" sz="2400" dirty="0" smtClean="0"/>
              <a:t>2012) </a:t>
            </a:r>
          </a:p>
          <a:p>
            <a:r>
              <a:rPr lang="en-US" sz="2400" dirty="0" smtClean="0"/>
              <a:t>Liability and legal issues relate to…</a:t>
            </a:r>
          </a:p>
          <a:p>
            <a:pPr lvl="1"/>
            <a:r>
              <a:rPr lang="en-US" sz="2000" dirty="0"/>
              <a:t>The employee-nurse relationship</a:t>
            </a:r>
          </a:p>
          <a:p>
            <a:pPr lvl="1"/>
            <a:r>
              <a:rPr lang="en-US" sz="2000" dirty="0"/>
              <a:t>The employment capacity of the occupational health nurse</a:t>
            </a:r>
          </a:p>
          <a:p>
            <a:pPr lvl="1"/>
            <a:r>
              <a:rPr lang="en-US" sz="2000" dirty="0"/>
              <a:t>Any acts of </a:t>
            </a:r>
            <a:r>
              <a:rPr lang="en-US" sz="2000" dirty="0" smtClean="0"/>
              <a:t>negligence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63491" name="Picture 3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6185916" y="4567123"/>
            <a:ext cx="1815084" cy="152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649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MS Mincho" pitchFamily="49" charset="-128"/>
              </a:rPr>
              <a:t>Multidisciplinary Teamwork</a:t>
            </a:r>
            <a:r>
              <a:rPr lang="en-US" altLang="ja-JP" b="1" dirty="0" smtClean="0">
                <a:ea typeface="ＭＳ Ｐゴシック" charset="-128"/>
                <a:cs typeface="Arial" charset="0"/>
              </a:rPr>
              <a:t> </a:t>
            </a:r>
            <a:endParaRPr lang="en-US" b="1" dirty="0" smtClean="0"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3" cstate="print"/>
          <a:srcRect l="770" t="48397" r="61666" b="31571"/>
          <a:stretch/>
        </p:blipFill>
        <p:spPr bwMode="auto">
          <a:xfrm>
            <a:off x="990600" y="1709336"/>
            <a:ext cx="7128510" cy="39852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26155" y="5879068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30-2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9473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>
                <a:ea typeface="ＭＳ Ｐゴシック" charset="-128"/>
              </a:rPr>
              <a:t>Occupational Health Nursing …</a:t>
            </a:r>
            <a:endParaRPr lang="en-US" dirty="0" smtClean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en-US" altLang="ja-JP" sz="2400" dirty="0" smtClean="0">
                <a:ea typeface="ＭＳ Ｐゴシック" charset="-128"/>
              </a:rPr>
              <a:t>… includes the prevention of adverse health effects from occupational and environmental hazards.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altLang="ja-JP" sz="2400" dirty="0" smtClean="0">
                <a:ea typeface="ＭＳ Ｐゴシック" charset="-128"/>
              </a:rPr>
              <a:t>… provides for and delivers occupational and environmental health and safety programs and services to clients.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en-US" altLang="ja-JP" sz="2400" dirty="0" smtClean="0">
                <a:ea typeface="ＭＳ Ｐゴシック" charset="-128"/>
              </a:rPr>
              <a:t>… is an autonomous specialty, and nurses make independent nursing judgments in providing health care services.</a:t>
            </a:r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altLang="ja-JP" sz="1800" dirty="0" smtClean="0">
                <a:ea typeface="ＭＳ Ｐゴシック" charset="-128"/>
              </a:rPr>
              <a:t>– American Association of </a:t>
            </a:r>
          </a:p>
          <a:p>
            <a:pPr marL="0" indent="0" algn="r">
              <a:buFont typeface="Wingdings 2" pitchFamily="18" charset="2"/>
              <a:buNone/>
              <a:defRPr/>
            </a:pPr>
            <a:r>
              <a:rPr lang="en-US" altLang="ja-JP" sz="1800" dirty="0" smtClean="0">
                <a:ea typeface="ＭＳ Ｐゴシック" charset="-128"/>
              </a:rPr>
              <a:t>Occupational Health Nurses (2004)</a:t>
            </a:r>
            <a:endParaRPr lang="en-US" sz="2400" dirty="0" smtClean="0">
              <a:ea typeface="ＭＳ Ｐゴシック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7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751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Occupational Health Nursing … (Cont.)</a:t>
            </a:r>
            <a:endParaRPr lang="en-US" sz="2400" dirty="0" smtClean="0"/>
          </a:p>
        </p:txBody>
      </p:sp>
      <p:sp>
        <p:nvSpPr>
          <p:cNvPr id="1695752" name="Rectangle 8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  <a:ln w="9525"/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en-US" altLang="ja-JP" dirty="0" smtClean="0">
                <a:ea typeface="ＭＳ Ｐゴシック" charset="-128"/>
              </a:rPr>
              <a:t>… has a multidisciplinary base:</a:t>
            </a:r>
          </a:p>
          <a:p>
            <a:pPr marL="692150" lvl="1" indent="-346075">
              <a:defRPr/>
            </a:pPr>
            <a:r>
              <a:rPr lang="en-US" altLang="ja-JP" dirty="0" smtClean="0">
                <a:ea typeface="ＭＳ Ｐゴシック" charset="-128"/>
              </a:rPr>
              <a:t>Nursing science </a:t>
            </a:r>
          </a:p>
          <a:p>
            <a:pPr marL="692150" lvl="1" indent="-346075">
              <a:defRPr/>
            </a:pPr>
            <a:r>
              <a:rPr lang="en-US" altLang="ja-JP" dirty="0" smtClean="0">
                <a:ea typeface="ＭＳ Ｐゴシック" charset="-128"/>
              </a:rPr>
              <a:t>Medical science </a:t>
            </a:r>
          </a:p>
          <a:p>
            <a:pPr marL="692150" lvl="1" indent="-346075">
              <a:defRPr/>
            </a:pPr>
            <a:r>
              <a:rPr lang="en-US" altLang="ja-JP" dirty="0" smtClean="0">
                <a:ea typeface="ＭＳ Ｐゴシック" charset="-128"/>
              </a:rPr>
              <a:t>Occupational health sciences </a:t>
            </a:r>
          </a:p>
          <a:p>
            <a:pPr marL="692150" lvl="1" indent="-346075">
              <a:defRPr/>
            </a:pPr>
            <a:r>
              <a:rPr lang="en-US" altLang="ja-JP" dirty="0" smtClean="0">
                <a:ea typeface="ＭＳ Ｐゴシック" charset="-128"/>
              </a:rPr>
              <a:t>Epidemiology </a:t>
            </a:r>
          </a:p>
          <a:p>
            <a:pPr marL="692150" lvl="1" indent="-346075">
              <a:defRPr/>
            </a:pPr>
            <a:r>
              <a:rPr lang="en-US" altLang="ja-JP" dirty="0" smtClean="0">
                <a:ea typeface="ＭＳ Ｐゴシック" charset="-128"/>
              </a:rPr>
              <a:t>Business and economic theories, concepts, and principles </a:t>
            </a:r>
          </a:p>
          <a:p>
            <a:pPr marL="692150" lvl="1" indent="-346075">
              <a:defRPr/>
            </a:pPr>
            <a:r>
              <a:rPr lang="en-US" altLang="ja-JP" dirty="0" smtClean="0">
                <a:ea typeface="ＭＳ Ｐゴシック" charset="-128"/>
              </a:rPr>
              <a:t>Social and behavioral sciences </a:t>
            </a:r>
          </a:p>
          <a:p>
            <a:pPr marL="692150" lvl="1" indent="-346075">
              <a:defRPr/>
            </a:pPr>
            <a:r>
              <a:rPr lang="en-US" altLang="ja-JP" dirty="0" smtClean="0">
                <a:ea typeface="ＭＳ Ｐゴシック" charset="-128"/>
              </a:rPr>
              <a:t>Environmental health </a:t>
            </a:r>
          </a:p>
          <a:p>
            <a:pPr marL="692150" lvl="1" indent="-346075">
              <a:defRPr/>
            </a:pPr>
            <a:r>
              <a:rPr lang="en-US" altLang="ja-JP" dirty="0" smtClean="0">
                <a:ea typeface="ＭＳ Ｐゴシック" charset="-128"/>
              </a:rPr>
              <a:t>Legal and ethical issues 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174" name="Picture 4" descr="bd0662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447800"/>
            <a:ext cx="19653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01446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53168" y="5862935"/>
            <a:ext cx="5843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Figure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30-1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Rogers B: Occupational health nursing expertise, 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AAOHN J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46:477-483, 1998.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Copyright</a:t>
            </a:r>
            <a:r>
              <a:rPr lang="en-US" sz="1200" dirty="0">
                <a:latin typeface="Arial"/>
                <a:ea typeface="Calibri"/>
              </a:rPr>
              <a:t> ©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Bonnie Rogers, 1998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W:\OBrien\Community Home Health Promotion\Nies projects\Nies 6e\Manuscript\Processed\Art\Chapter 30 art\f30-01-9781437708608.ep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8910" y="1590608"/>
            <a:ext cx="5539974" cy="420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Occupational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ursing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nowledge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omains</a:t>
            </a:r>
            <a:endParaRPr lang="en-US"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9" name="Rectangle 7"/>
          <p:cNvSpPr txBox="1">
            <a:spLocks noChangeArrowheads="1"/>
          </p:cNvSpPr>
          <p:nvPr/>
        </p:nvSpPr>
        <p:spPr>
          <a:xfrm>
            <a:off x="0" y="228600"/>
            <a:ext cx="9144000" cy="9144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effectLst/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9pPr>
          </a:lstStyle>
          <a:p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50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Evolution of Occupational Health Nursing: Part 1</a:t>
            </a:r>
            <a:endParaRPr lang="en-US" sz="3600" dirty="0" smtClean="0">
              <a:cs typeface="Times New Roman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5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1888: Betty Moulder hired by a group of coal mining companies</a:t>
            </a:r>
          </a:p>
          <a:p>
            <a:pPr>
              <a:lnSpc>
                <a:spcPct val="95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1895: Ada Mayo Stewart was “first industrial nurse” </a:t>
            </a:r>
          </a:p>
          <a:p>
            <a:pPr>
              <a:lnSpc>
                <a:spcPct val="95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1897: Anna B. Duncan visited sick employees at home</a:t>
            </a:r>
          </a:p>
          <a:p>
            <a:pPr>
              <a:lnSpc>
                <a:spcPct val="95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1899: Nursing service established for employees at worksite</a:t>
            </a:r>
          </a:p>
          <a:p>
            <a:pPr>
              <a:lnSpc>
                <a:spcPct val="95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1912: Workers’ compensation legislation passed; cost-effectiveness of providing health care to employees was achieving increased recognition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4867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Evolution of Occupational Health Nursing: Part 2</a:t>
            </a:r>
            <a:endParaRPr lang="en-US" sz="3600" dirty="0" smtClean="0">
              <a:ea typeface="ＭＳ Ｐゴシック" charset="-12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MS Mincho" pitchFamily="49" charset="-128"/>
              </a:rPr>
              <a:t>1913: A registry of industrial nurses initiated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MS Mincho" pitchFamily="49" charset="-128"/>
              </a:rPr>
              <a:t>1915</a:t>
            </a:r>
            <a:r>
              <a:rPr lang="en-US" altLang="ja-JP" dirty="0">
                <a:ea typeface="MS Mincho" pitchFamily="49" charset="-128"/>
              </a:rPr>
              <a:t>: Basis for Industrial Nurses Organization formed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MS Mincho" pitchFamily="49" charset="-128"/>
              </a:rPr>
              <a:t>1916: Factory Nurses Conference organized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MS Mincho" pitchFamily="49" charset="-128"/>
              </a:rPr>
              <a:t>1917: First educational course for industrial nurses offered at Boston University’s College of Business Administration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dirty="0" smtClean="0">
                <a:ea typeface="MS Mincho" pitchFamily="49" charset="-128"/>
              </a:rPr>
              <a:t>Great Depression: Nurses </a:t>
            </a:r>
            <a:r>
              <a:rPr lang="en-US" altLang="ja-JP" dirty="0">
                <a:ea typeface="MS Mincho" pitchFamily="49" charset="-128"/>
              </a:rPr>
              <a:t>lost jobs </a:t>
            </a:r>
            <a:r>
              <a:rPr lang="en-US" altLang="ja-JP" dirty="0" smtClean="0">
                <a:ea typeface="MS Mincho" pitchFamily="49" charset="-128"/>
              </a:rPr>
              <a:t>because industrial nursing was considered nonessential</a:t>
            </a:r>
            <a:endParaRPr lang="en-US" altLang="ja-JP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30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Evolution of Occupational Health Nursing: Part 3</a:t>
            </a:r>
            <a:endParaRPr lang="en-US" sz="3600" dirty="0" smtClean="0">
              <a:ea typeface="ＭＳ Ｐゴシック" charset="-12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ja-JP" sz="2400" dirty="0">
                <a:ea typeface="MS Mincho" pitchFamily="49" charset="-128"/>
              </a:rPr>
              <a:t>World War I: Government demanded health services for workers at factories and </a:t>
            </a:r>
            <a:r>
              <a:rPr lang="en-US" altLang="ja-JP" sz="2400" dirty="0" smtClean="0">
                <a:ea typeface="MS Mincho" pitchFamily="49" charset="-128"/>
              </a:rPr>
              <a:t>shipyards </a:t>
            </a:r>
            <a:r>
              <a:rPr lang="en-US" altLang="ja-JP" sz="2400" dirty="0">
                <a:ea typeface="MS Mincho" pitchFamily="49" charset="-128"/>
              </a:rPr>
              <a:t>holding defense contracts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World </a:t>
            </a:r>
            <a:r>
              <a:rPr lang="en-US" altLang="ja-JP" sz="2400" dirty="0">
                <a:ea typeface="MS Mincho" pitchFamily="49" charset="-128"/>
              </a:rPr>
              <a:t>War II: Increased number of women in </a:t>
            </a:r>
            <a:r>
              <a:rPr lang="en-US" altLang="ja-JP" sz="2400" dirty="0" smtClean="0">
                <a:ea typeface="MS Mincho" pitchFamily="49" charset="-128"/>
              </a:rPr>
              <a:t>workforce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1942</a:t>
            </a:r>
            <a:r>
              <a:rPr lang="en-US" altLang="ja-JP" sz="2400" dirty="0">
                <a:ea typeface="MS Mincho" pitchFamily="49" charset="-128"/>
              </a:rPr>
              <a:t>: Health conservation of the “industrial army” was the most urgent civilian need during the war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1938-1943: Number of occupational health nurses increased by 10,000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2400" dirty="0">
                <a:ea typeface="MS Mincho" pitchFamily="49" charset="-128"/>
              </a:rPr>
              <a:t>1942: American Association of Industrial Nurses </a:t>
            </a:r>
            <a:r>
              <a:rPr lang="en-US" altLang="ja-JP" sz="2400" dirty="0" smtClean="0">
                <a:ea typeface="MS Mincho" pitchFamily="49" charset="-128"/>
              </a:rPr>
              <a:t>formed</a:t>
            </a:r>
            <a:endParaRPr lang="en-US" altLang="ja-JP" sz="2400" dirty="0">
              <a:ea typeface="MS Mincho" pitchFamily="49" charset="-128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6824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pPr>
              <a:defRPr/>
            </a:pPr>
            <a:r>
              <a:rPr lang="en-US" altLang="ja-JP" sz="3600" dirty="0" smtClean="0">
                <a:ea typeface="ＭＳ Ｐゴシック" charset="-128"/>
              </a:rPr>
              <a:t>Evolution of Occupational Health Nursing: Part 4</a:t>
            </a:r>
            <a:endParaRPr lang="en-US" sz="3600" dirty="0" smtClean="0">
              <a:ea typeface="ＭＳ Ｐゴシック" charset="-12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1951: AAIN voted to remain an independent, autonomous association, not merge with NLN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1953: Industrial Nurses Journal formed (now AAOHN Journal)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1977: AAIN became American Association of Occupational Health Nurses (AAOHN)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1989: AAOHN developed first research agenda</a:t>
            </a:r>
          </a:p>
          <a:p>
            <a:pPr>
              <a:lnSpc>
                <a:spcPct val="90000"/>
              </a:lnSpc>
              <a:defRPr/>
            </a:pPr>
            <a:r>
              <a:rPr lang="en-US" altLang="ja-JP" sz="2400" dirty="0" smtClean="0">
                <a:ea typeface="MS Mincho" pitchFamily="49" charset="-128"/>
              </a:rPr>
              <a:t>1993: Office of Occupational Health Nursing established by OSHA</a:t>
            </a:r>
          </a:p>
          <a:p>
            <a:pPr>
              <a:lnSpc>
                <a:spcPct val="90000"/>
              </a:lnSpc>
              <a:defRPr/>
            </a:pPr>
            <a:r>
              <a:rPr lang="en-US" sz="2400" dirty="0" smtClean="0">
                <a:ea typeface="MS Mincho" pitchFamily="49" charset="-128"/>
              </a:rPr>
              <a:t>1999: AAOHN Foundation established and competencies in the specialty were delineated.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000000"/>
                </a:solidFill>
                <a:latin typeface="Arial"/>
                <a:ea typeface="Calibri"/>
              </a:rPr>
              <a:t>Copyright © 2015, 2011, 2007, 2001, 1997, 1993 by Saunders, an imprint of Elsevier Inc.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B24FD1-C3CE-4B89-A780-9288FC41850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260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3443</TotalTime>
  <Words>2035</Words>
  <Application>Microsoft Office PowerPoint</Application>
  <PresentationFormat>Letter Paper (8.5x11 in)</PresentationFormat>
  <Paragraphs>218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2_Office Theme</vt:lpstr>
      <vt:lpstr>Chapter 30</vt:lpstr>
      <vt:lpstr>Occupational Health Nursing</vt:lpstr>
      <vt:lpstr>Occupational Health Nursing …</vt:lpstr>
      <vt:lpstr>Occupational Health Nursing … (Cont.)</vt:lpstr>
      <vt:lpstr>Occupational Health Nursing Knowledge Domains</vt:lpstr>
      <vt:lpstr>Evolution of Occupational Health Nursing: Part 1</vt:lpstr>
      <vt:lpstr>Evolution of Occupational Health Nursing: Part 2</vt:lpstr>
      <vt:lpstr>Evolution of Occupational Health Nursing: Part 3</vt:lpstr>
      <vt:lpstr>Evolution of Occupational Health Nursing: Part 4</vt:lpstr>
      <vt:lpstr>Evolution of Occupational Health Nursing: Part 5</vt:lpstr>
      <vt:lpstr>Demographic Trends and Access Related to Occupational Health Care</vt:lpstr>
      <vt:lpstr>Occupational Health Nursing Practice and Professionalism </vt:lpstr>
      <vt:lpstr>The Occupational Health Nurse </vt:lpstr>
      <vt:lpstr>Occupational Health and Prevention Strategies</vt:lpstr>
      <vt:lpstr>Primary Prevention Strategies</vt:lpstr>
      <vt:lpstr>Primary Prevention Strategies (Cont.)</vt:lpstr>
      <vt:lpstr>Primary Prevention Strategies (Cont.)</vt:lpstr>
      <vt:lpstr>Primary Prevention Strategies (Cont.)</vt:lpstr>
      <vt:lpstr>Secondary Prevention Strategies</vt:lpstr>
      <vt:lpstr>Secondary Prevention Strategies (Cont.)</vt:lpstr>
      <vt:lpstr>Tertiary Prevention Strategies</vt:lpstr>
      <vt:lpstr>Skills and Competences of Nurses</vt:lpstr>
      <vt:lpstr>Skills and Competencies of the Occupational Health Nurse </vt:lpstr>
      <vt:lpstr>Federal Legislation and Occupational Health </vt:lpstr>
      <vt:lpstr>Legal Issues in Occupational Health</vt:lpstr>
      <vt:lpstr>Multidisciplinary Teamwork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16     Cholinesterase Inhibitors</dc:title>
  <dc:creator>Janet Czermak</dc:creator>
  <cp:lastModifiedBy>MSSPL-15-ELS-2</cp:lastModifiedBy>
  <cp:revision>358</cp:revision>
  <cp:lastPrinted>2000-11-30T21:12:40Z</cp:lastPrinted>
  <dcterms:created xsi:type="dcterms:W3CDTF">2000-10-10T03:44:32Z</dcterms:created>
  <dcterms:modified xsi:type="dcterms:W3CDTF">2014-09-05T06:55:54Z</dcterms:modified>
</cp:coreProperties>
</file>