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letter"/>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 lastIdx="1" clrIdx="0"/>
  <p:cmAuthor id="1" name="one" initials="o" lastIdx="11" clrIdx="1"/>
  <p:cmAuthor id="2" name="Jenn Shropshire" initials="JS" lastIdx="16" clrIdx="2"/>
  <p:cmAuthor id="3" name="Author" initials="AU" lastIdx="5" clrIdx="3"/>
  <p:cmAuthor id="4" name="Editor" initials="EN" lastIdx="1" clrIdx="4"/>
  <p:cmAuthor id="5" name="Nisha Selvaraj" initials="NS" lastIdx="3"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00"/>
    <a:srgbClr val="FFFF81"/>
    <a:srgbClr val="FFFF9F"/>
    <a:srgbClr val="FFFF00"/>
    <a:srgbClr val="8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672" autoAdjust="0"/>
    <p:restoredTop sz="98305" autoAdjust="0"/>
  </p:normalViewPr>
  <p:slideViewPr>
    <p:cSldViewPr>
      <p:cViewPr varScale="1">
        <p:scale>
          <a:sx n="69" d="100"/>
          <a:sy n="69" d="100"/>
        </p:scale>
        <p:origin x="-1764" y="-108"/>
      </p:cViewPr>
      <p:guideLst>
        <p:guide orient="horz" pos="288"/>
        <p:guide orient="horz" pos="960"/>
        <p:guide orient="horz" pos="1056"/>
        <p:guide orient="horz" pos="4032"/>
        <p:guide pos="432"/>
        <p:guide pos="5328"/>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100" d="100"/>
        <a:sy n="100" d="100"/>
      </p:scale>
      <p:origin x="0" y="3906"/>
    </p:cViewPr>
  </p:sorterViewPr>
  <p:notesViewPr>
    <p:cSldViewPr>
      <p:cViewPr varScale="1">
        <p:scale>
          <a:sx n="28" d="100"/>
          <a:sy n="28" d="100"/>
        </p:scale>
        <p:origin x="-1190"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27.xml"/><Relationship Id="rId13" Type="http://schemas.openxmlformats.org/officeDocument/2006/relationships/slide" Target="slides/slide33.xml"/><Relationship Id="rId3" Type="http://schemas.openxmlformats.org/officeDocument/2006/relationships/slide" Target="slides/slide17.xml"/><Relationship Id="rId7" Type="http://schemas.openxmlformats.org/officeDocument/2006/relationships/slide" Target="slides/slide24.xml"/><Relationship Id="rId12" Type="http://schemas.openxmlformats.org/officeDocument/2006/relationships/slide" Target="slides/slide31.xml"/><Relationship Id="rId2" Type="http://schemas.openxmlformats.org/officeDocument/2006/relationships/slide" Target="slides/slide16.xml"/><Relationship Id="rId1" Type="http://schemas.openxmlformats.org/officeDocument/2006/relationships/slide" Target="slides/slide15.xml"/><Relationship Id="rId6" Type="http://schemas.openxmlformats.org/officeDocument/2006/relationships/slide" Target="slides/slide22.xml"/><Relationship Id="rId11" Type="http://schemas.openxmlformats.org/officeDocument/2006/relationships/slide" Target="slides/slide30.xml"/><Relationship Id="rId5" Type="http://schemas.openxmlformats.org/officeDocument/2006/relationships/slide" Target="slides/slide19.xml"/><Relationship Id="rId10" Type="http://schemas.openxmlformats.org/officeDocument/2006/relationships/slide" Target="slides/slide29.xml"/><Relationship Id="rId4" Type="http://schemas.openxmlformats.org/officeDocument/2006/relationships/slide" Target="slides/slide18.xml"/><Relationship Id="rId9" Type="http://schemas.openxmlformats.org/officeDocument/2006/relationships/slide" Target="slides/slide28.xml"/><Relationship Id="rId14"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a:latin typeface="Arial" charset="0"/>
              </a:defRPr>
            </a:lvl1pPr>
          </a:lstStyle>
          <a:p>
            <a:pPr>
              <a:defRPr/>
            </a:pPr>
            <a:endParaRPr lang="en-US"/>
          </a:p>
        </p:txBody>
      </p:sp>
      <p:sp>
        <p:nvSpPr>
          <p:cNvPr id="1116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1">
                <a:latin typeface="Arial" charset="0"/>
              </a:defRPr>
            </a:lvl1pPr>
          </a:lstStyle>
          <a:p>
            <a:pPr>
              <a:defRPr/>
            </a:pPr>
            <a:endParaRPr lang="en-US"/>
          </a:p>
        </p:txBody>
      </p:sp>
      <p:sp>
        <p:nvSpPr>
          <p:cNvPr id="1116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1">
                <a:latin typeface="Arial" charset="0"/>
              </a:defRPr>
            </a:lvl1pPr>
          </a:lstStyle>
          <a:p>
            <a:pPr>
              <a:defRPr/>
            </a:pPr>
            <a:endParaRPr lang="en-US"/>
          </a:p>
        </p:txBody>
      </p:sp>
      <p:sp>
        <p:nvSpPr>
          <p:cNvPr id="1116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1">
                <a:latin typeface="Arial" charset="0"/>
              </a:defRPr>
            </a:lvl1pPr>
          </a:lstStyle>
          <a:p>
            <a:pPr>
              <a:defRPr/>
            </a:pPr>
            <a:fld id="{FCC65371-3A6E-43F2-83E4-65E50C84BDD5}" type="slidenum">
              <a:rPr lang="en-US"/>
              <a:pPr>
                <a:defRPr/>
              </a:pPr>
              <a:t>‹#›</a:t>
            </a:fld>
            <a:endParaRPr lang="en-US"/>
          </a:p>
        </p:txBody>
      </p:sp>
    </p:spTree>
    <p:extLst>
      <p:ext uri="{BB962C8B-B14F-4D97-AF65-F5344CB8AC3E}">
        <p14:creationId xmlns="" xmlns:p14="http://schemas.microsoft.com/office/powerpoint/2010/main" val="3239983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i="1">
                <a:latin typeface="Arial" charset="0"/>
              </a:defRPr>
            </a:lvl1pPr>
          </a:lstStyle>
          <a:p>
            <a:pPr>
              <a:defRPr/>
            </a:pPr>
            <a:endParaRPr lang="en-US"/>
          </a:p>
        </p:txBody>
      </p:sp>
      <p:sp>
        <p:nvSpPr>
          <p:cNvPr id="1822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i="1">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22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22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i="1">
                <a:latin typeface="Arial" charset="0"/>
              </a:defRPr>
            </a:lvl1pPr>
          </a:lstStyle>
          <a:p>
            <a:pPr>
              <a:defRPr/>
            </a:pPr>
            <a:endParaRPr lang="en-US"/>
          </a:p>
        </p:txBody>
      </p:sp>
      <p:sp>
        <p:nvSpPr>
          <p:cNvPr id="1822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i="1">
                <a:latin typeface="Arial" charset="0"/>
              </a:defRPr>
            </a:lvl1pPr>
          </a:lstStyle>
          <a:p>
            <a:pPr>
              <a:defRPr/>
            </a:pPr>
            <a:fld id="{1A8EBE03-0393-49BA-A66E-44A2ACB84C3D}" type="slidenum">
              <a:rPr lang="en-US"/>
              <a:pPr>
                <a:defRPr/>
              </a:pPr>
              <a:t>‹#›</a:t>
            </a:fld>
            <a:endParaRPr lang="en-US"/>
          </a:p>
        </p:txBody>
      </p:sp>
    </p:spTree>
    <p:extLst>
      <p:ext uri="{BB962C8B-B14F-4D97-AF65-F5344CB8AC3E}">
        <p14:creationId xmlns="" xmlns:p14="http://schemas.microsoft.com/office/powerpoint/2010/main" val="35951529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3970" name="Rectangle 2"/>
          <p:cNvSpPr>
            <a:spLocks noGrp="1" noRot="1" noChangeAspect="1" noChangeArrowheads="1" noTextEdit="1"/>
          </p:cNvSpPr>
          <p:nvPr>
            <p:ph type="sldImg"/>
          </p:nvPr>
        </p:nvSpPr>
        <p:spPr>
          <a:ln/>
        </p:spPr>
      </p:sp>
      <p:sp>
        <p:nvSpPr>
          <p:cNvPr id="13639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p:cNvSpPr>
            <a:spLocks noGrp="1" noRot="1" noChangeAspect="1" noChangeArrowheads="1" noTextEdit="1"/>
          </p:cNvSpPr>
          <p:nvPr>
            <p:ph type="sldImg"/>
          </p:nvPr>
        </p:nvSpPr>
        <p:spPr>
          <a:ln/>
        </p:spPr>
      </p:sp>
      <p:sp>
        <p:nvSpPr>
          <p:cNvPr id="13783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p:cNvSpPr>
            <a:spLocks noGrp="1" noRot="1" noChangeAspect="1" noChangeArrowheads="1" noTextEdit="1"/>
          </p:cNvSpPr>
          <p:nvPr>
            <p:ph type="sldImg"/>
          </p:nvPr>
        </p:nvSpPr>
        <p:spPr>
          <a:ln/>
        </p:spPr>
      </p:sp>
      <p:sp>
        <p:nvSpPr>
          <p:cNvPr id="13783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p:cNvSpPr>
            <a:spLocks noGrp="1" noRot="1" noChangeAspect="1" noChangeArrowheads="1" noTextEdit="1"/>
          </p:cNvSpPr>
          <p:nvPr>
            <p:ph type="sldImg"/>
          </p:nvPr>
        </p:nvSpPr>
        <p:spPr>
          <a:ln/>
        </p:spPr>
      </p:sp>
      <p:sp>
        <p:nvSpPr>
          <p:cNvPr id="13783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0354" name="Rectangle 2"/>
          <p:cNvSpPr>
            <a:spLocks noGrp="1" noRot="1" noChangeAspect="1" noChangeArrowheads="1" noTextEdit="1"/>
          </p:cNvSpPr>
          <p:nvPr>
            <p:ph type="sldImg"/>
          </p:nvPr>
        </p:nvSpPr>
        <p:spPr>
          <a:ln/>
        </p:spPr>
      </p:sp>
      <p:sp>
        <p:nvSpPr>
          <p:cNvPr id="13803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02" name="Rectangle 2"/>
          <p:cNvSpPr>
            <a:spLocks noGrp="1" noRot="1" noChangeAspect="1" noChangeArrowheads="1" noTextEdit="1"/>
          </p:cNvSpPr>
          <p:nvPr>
            <p:ph type="sldImg"/>
          </p:nvPr>
        </p:nvSpPr>
        <p:spPr>
          <a:ln/>
        </p:spPr>
      </p:sp>
      <p:sp>
        <p:nvSpPr>
          <p:cNvPr id="13824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4450" name="Rectangle 2"/>
          <p:cNvSpPr>
            <a:spLocks noGrp="1" noRot="1" noChangeAspect="1" noChangeArrowheads="1" noTextEdit="1"/>
          </p:cNvSpPr>
          <p:nvPr>
            <p:ph type="sldImg"/>
          </p:nvPr>
        </p:nvSpPr>
        <p:spPr>
          <a:ln/>
        </p:spPr>
      </p:sp>
      <p:sp>
        <p:nvSpPr>
          <p:cNvPr id="13844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6498" name="Rectangle 2"/>
          <p:cNvSpPr>
            <a:spLocks noGrp="1" noRot="1" noChangeAspect="1" noChangeArrowheads="1" noTextEdit="1"/>
          </p:cNvSpPr>
          <p:nvPr>
            <p:ph type="sldImg"/>
          </p:nvPr>
        </p:nvSpPr>
        <p:spPr>
          <a:ln/>
        </p:spPr>
      </p:sp>
      <p:sp>
        <p:nvSpPr>
          <p:cNvPr id="13864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6" name="Rectangle 2"/>
          <p:cNvSpPr>
            <a:spLocks noGrp="1" noRot="1" noChangeAspect="1" noChangeArrowheads="1" noTextEdit="1"/>
          </p:cNvSpPr>
          <p:nvPr>
            <p:ph type="sldImg"/>
          </p:nvPr>
        </p:nvSpPr>
        <p:spPr>
          <a:ln/>
        </p:spPr>
      </p:sp>
      <p:sp>
        <p:nvSpPr>
          <p:cNvPr id="13885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Rot="1" noChangeAspect="1" noChangeArrowheads="1" noTextEdit="1"/>
          </p:cNvSpPr>
          <p:nvPr>
            <p:ph type="sldImg"/>
          </p:nvPr>
        </p:nvSpPr>
        <p:spPr>
          <a:ln/>
        </p:spPr>
      </p:sp>
      <p:sp>
        <p:nvSpPr>
          <p:cNvPr id="13905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42" name="Rectangle 2"/>
          <p:cNvSpPr>
            <a:spLocks noGrp="1" noRot="1" noChangeAspect="1" noChangeArrowheads="1" noTextEdit="1"/>
          </p:cNvSpPr>
          <p:nvPr>
            <p:ph type="sldImg"/>
          </p:nvPr>
        </p:nvSpPr>
        <p:spPr>
          <a:ln/>
        </p:spPr>
      </p:sp>
      <p:sp>
        <p:nvSpPr>
          <p:cNvPr id="13926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p:cNvSpPr>
            <a:spLocks noGrp="1" noRot="1" noChangeAspect="1" noChangeArrowheads="1" noTextEdit="1"/>
          </p:cNvSpPr>
          <p:nvPr>
            <p:ph type="sldImg"/>
          </p:nvPr>
        </p:nvSpPr>
        <p:spPr>
          <a:ln/>
        </p:spPr>
      </p:sp>
      <p:sp>
        <p:nvSpPr>
          <p:cNvPr id="13660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690" name="Rectangle 2"/>
          <p:cNvSpPr>
            <a:spLocks noGrp="1" noRot="1" noChangeAspect="1" noChangeArrowheads="1" noTextEdit="1"/>
          </p:cNvSpPr>
          <p:nvPr>
            <p:ph type="sldImg"/>
          </p:nvPr>
        </p:nvSpPr>
        <p:spPr>
          <a:ln/>
        </p:spPr>
      </p:sp>
      <p:sp>
        <p:nvSpPr>
          <p:cNvPr id="13946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6738" name="Rectangle 2"/>
          <p:cNvSpPr>
            <a:spLocks noGrp="1" noRot="1" noChangeAspect="1" noChangeArrowheads="1" noTextEdit="1"/>
          </p:cNvSpPr>
          <p:nvPr>
            <p:ph type="sldImg"/>
          </p:nvPr>
        </p:nvSpPr>
        <p:spPr>
          <a:ln/>
        </p:spPr>
      </p:sp>
      <p:sp>
        <p:nvSpPr>
          <p:cNvPr id="13967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690" name="Rectangle 2"/>
          <p:cNvSpPr>
            <a:spLocks noGrp="1" noRot="1" noChangeAspect="1" noChangeArrowheads="1" noTextEdit="1"/>
          </p:cNvSpPr>
          <p:nvPr>
            <p:ph type="sldImg"/>
          </p:nvPr>
        </p:nvSpPr>
        <p:spPr>
          <a:ln/>
        </p:spPr>
      </p:sp>
      <p:sp>
        <p:nvSpPr>
          <p:cNvPr id="13946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786" name="Rectangle 2"/>
          <p:cNvSpPr>
            <a:spLocks noGrp="1" noRot="1" noChangeAspect="1" noChangeArrowheads="1" noTextEdit="1"/>
          </p:cNvSpPr>
          <p:nvPr>
            <p:ph type="sldImg"/>
          </p:nvPr>
        </p:nvSpPr>
        <p:spPr>
          <a:ln/>
        </p:spPr>
      </p:sp>
      <p:sp>
        <p:nvSpPr>
          <p:cNvPr id="13987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0834" name="Rectangle 2"/>
          <p:cNvSpPr>
            <a:spLocks noGrp="1" noRot="1" noChangeAspect="1" noChangeArrowheads="1" noTextEdit="1"/>
          </p:cNvSpPr>
          <p:nvPr>
            <p:ph type="sldImg"/>
          </p:nvPr>
        </p:nvSpPr>
        <p:spPr>
          <a:ln/>
        </p:spPr>
      </p:sp>
      <p:sp>
        <p:nvSpPr>
          <p:cNvPr id="14008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82" name="Rectangle 2"/>
          <p:cNvSpPr>
            <a:spLocks noGrp="1" noRot="1" noChangeAspect="1" noChangeArrowheads="1" noTextEdit="1"/>
          </p:cNvSpPr>
          <p:nvPr>
            <p:ph type="sldImg"/>
          </p:nvPr>
        </p:nvSpPr>
        <p:spPr>
          <a:ln/>
        </p:spPr>
      </p:sp>
      <p:sp>
        <p:nvSpPr>
          <p:cNvPr id="14028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930" name="Rectangle 2"/>
          <p:cNvSpPr>
            <a:spLocks noGrp="1" noRot="1" noChangeAspect="1" noChangeArrowheads="1" noTextEdit="1"/>
          </p:cNvSpPr>
          <p:nvPr>
            <p:ph type="sldImg"/>
          </p:nvPr>
        </p:nvSpPr>
        <p:spPr>
          <a:ln/>
        </p:spPr>
      </p:sp>
      <p:sp>
        <p:nvSpPr>
          <p:cNvPr id="14049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930" name="Rectangle 2"/>
          <p:cNvSpPr>
            <a:spLocks noGrp="1" noRot="1" noChangeAspect="1" noChangeArrowheads="1" noTextEdit="1"/>
          </p:cNvSpPr>
          <p:nvPr>
            <p:ph type="sldImg"/>
          </p:nvPr>
        </p:nvSpPr>
        <p:spPr>
          <a:ln/>
        </p:spPr>
      </p:sp>
      <p:sp>
        <p:nvSpPr>
          <p:cNvPr id="14049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6978" name="Rectangle 2"/>
          <p:cNvSpPr>
            <a:spLocks noGrp="1" noRot="1" noChangeAspect="1" noChangeArrowheads="1" noTextEdit="1"/>
          </p:cNvSpPr>
          <p:nvPr>
            <p:ph type="sldImg"/>
          </p:nvPr>
        </p:nvSpPr>
        <p:spPr>
          <a:ln/>
        </p:spPr>
      </p:sp>
      <p:sp>
        <p:nvSpPr>
          <p:cNvPr id="14069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9026" name="Rectangle 2"/>
          <p:cNvSpPr>
            <a:spLocks noGrp="1" noRot="1" noChangeAspect="1" noChangeArrowheads="1" noTextEdit="1"/>
          </p:cNvSpPr>
          <p:nvPr>
            <p:ph type="sldImg"/>
          </p:nvPr>
        </p:nvSpPr>
        <p:spPr>
          <a:ln/>
        </p:spPr>
      </p:sp>
      <p:sp>
        <p:nvSpPr>
          <p:cNvPr id="14090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8066" name="Rectangle 2"/>
          <p:cNvSpPr>
            <a:spLocks noGrp="1" noRot="1" noChangeAspect="1" noChangeArrowheads="1" noTextEdit="1"/>
          </p:cNvSpPr>
          <p:nvPr>
            <p:ph type="sldImg"/>
          </p:nvPr>
        </p:nvSpPr>
        <p:spPr>
          <a:ln/>
        </p:spPr>
      </p:sp>
      <p:sp>
        <p:nvSpPr>
          <p:cNvPr id="13680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22" name="Rectangle 2"/>
          <p:cNvSpPr>
            <a:spLocks noGrp="1" noRot="1" noChangeAspect="1" noChangeArrowheads="1" noTextEdit="1"/>
          </p:cNvSpPr>
          <p:nvPr>
            <p:ph type="sldImg"/>
          </p:nvPr>
        </p:nvSpPr>
        <p:spPr>
          <a:ln/>
        </p:spPr>
      </p:sp>
      <p:sp>
        <p:nvSpPr>
          <p:cNvPr id="14131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1074" name="Rectangle 2"/>
          <p:cNvSpPr>
            <a:spLocks noGrp="1" noRot="1" noChangeAspect="1" noChangeArrowheads="1" noTextEdit="1"/>
          </p:cNvSpPr>
          <p:nvPr>
            <p:ph type="sldImg"/>
          </p:nvPr>
        </p:nvSpPr>
        <p:spPr>
          <a:ln/>
        </p:spPr>
      </p:sp>
      <p:sp>
        <p:nvSpPr>
          <p:cNvPr id="14110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5170" name="Rectangle 2"/>
          <p:cNvSpPr>
            <a:spLocks noGrp="1" noRot="1" noChangeAspect="1" noChangeArrowheads="1" noTextEdit="1"/>
          </p:cNvSpPr>
          <p:nvPr>
            <p:ph type="sldImg"/>
          </p:nvPr>
        </p:nvSpPr>
        <p:spPr>
          <a:ln/>
        </p:spPr>
      </p:sp>
      <p:sp>
        <p:nvSpPr>
          <p:cNvPr id="14151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Rectangle 2"/>
          <p:cNvSpPr>
            <a:spLocks noGrp="1" noRot="1" noChangeAspect="1" noChangeArrowheads="1" noTextEdit="1"/>
          </p:cNvSpPr>
          <p:nvPr>
            <p:ph type="sldImg"/>
          </p:nvPr>
        </p:nvSpPr>
        <p:spPr>
          <a:ln/>
        </p:spPr>
      </p:sp>
      <p:sp>
        <p:nvSpPr>
          <p:cNvPr id="14172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0114" name="Rectangle 2"/>
          <p:cNvSpPr>
            <a:spLocks noGrp="1" noRot="1" noChangeAspect="1" noChangeArrowheads="1" noTextEdit="1"/>
          </p:cNvSpPr>
          <p:nvPr>
            <p:ph type="sldImg"/>
          </p:nvPr>
        </p:nvSpPr>
        <p:spPr>
          <a:ln/>
        </p:spPr>
      </p:sp>
      <p:sp>
        <p:nvSpPr>
          <p:cNvPr id="13701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62" name="Rectangle 2"/>
          <p:cNvSpPr>
            <a:spLocks noGrp="1" noRot="1" noChangeAspect="1" noChangeArrowheads="1" noTextEdit="1"/>
          </p:cNvSpPr>
          <p:nvPr>
            <p:ph type="sldImg"/>
          </p:nvPr>
        </p:nvSpPr>
        <p:spPr>
          <a:ln/>
        </p:spPr>
      </p:sp>
      <p:sp>
        <p:nvSpPr>
          <p:cNvPr id="13721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62" name="Rectangle 2"/>
          <p:cNvSpPr>
            <a:spLocks noGrp="1" noRot="1" noChangeAspect="1" noChangeArrowheads="1" noTextEdit="1"/>
          </p:cNvSpPr>
          <p:nvPr>
            <p:ph type="sldImg"/>
          </p:nvPr>
        </p:nvSpPr>
        <p:spPr>
          <a:ln/>
        </p:spPr>
      </p:sp>
      <p:sp>
        <p:nvSpPr>
          <p:cNvPr id="13721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4210" name="Rectangle 2"/>
          <p:cNvSpPr>
            <a:spLocks noGrp="1" noRot="1" noChangeAspect="1" noChangeArrowheads="1" noTextEdit="1"/>
          </p:cNvSpPr>
          <p:nvPr>
            <p:ph type="sldImg"/>
          </p:nvPr>
        </p:nvSpPr>
        <p:spPr>
          <a:ln/>
        </p:spPr>
      </p:sp>
      <p:sp>
        <p:nvSpPr>
          <p:cNvPr id="13742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6258" name="Rectangle 2"/>
          <p:cNvSpPr>
            <a:spLocks noGrp="1" noRot="1" noChangeAspect="1" noChangeArrowheads="1" noTextEdit="1"/>
          </p:cNvSpPr>
          <p:nvPr>
            <p:ph type="sldImg"/>
          </p:nvPr>
        </p:nvSpPr>
        <p:spPr>
          <a:ln/>
        </p:spPr>
      </p:sp>
      <p:sp>
        <p:nvSpPr>
          <p:cNvPr id="13762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p:cNvSpPr>
            <a:spLocks noGrp="1" noRot="1" noChangeAspect="1" noChangeArrowheads="1" noTextEdit="1"/>
          </p:cNvSpPr>
          <p:nvPr>
            <p:ph type="sldImg"/>
          </p:nvPr>
        </p:nvSpPr>
        <p:spPr>
          <a:ln/>
        </p:spPr>
      </p:sp>
      <p:sp>
        <p:nvSpPr>
          <p:cNvPr id="13783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B4A946F8-05E4-4021-B22A-1BE6E2C6557F}" type="slidenum">
              <a:rPr lang="en-US"/>
              <a:pPr>
                <a:defRPr/>
              </a:pPr>
              <a:t>‹#›</a:t>
            </a:fld>
            <a:endParaRPr lang="en-US"/>
          </a:p>
        </p:txBody>
      </p:sp>
    </p:spTree>
    <p:extLst>
      <p:ext uri="{BB962C8B-B14F-4D97-AF65-F5344CB8AC3E}">
        <p14:creationId xmlns="" xmlns:p14="http://schemas.microsoft.com/office/powerpoint/2010/main" val="30579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F2AA6203-6391-4030-97FB-08F68053F266}" type="slidenum">
              <a:rPr lang="en-US"/>
              <a:pPr>
                <a:defRPr/>
              </a:pPr>
              <a:t>‹#›</a:t>
            </a:fld>
            <a:endParaRPr lang="en-US"/>
          </a:p>
        </p:txBody>
      </p:sp>
    </p:spTree>
    <p:extLst>
      <p:ext uri="{BB962C8B-B14F-4D97-AF65-F5344CB8AC3E}">
        <p14:creationId xmlns="" xmlns:p14="http://schemas.microsoft.com/office/powerpoint/2010/main" val="29581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C58026C0-03DC-40B4-976D-273F1522CAA1}" type="slidenum">
              <a:rPr lang="en-US"/>
              <a:pPr>
                <a:defRPr/>
              </a:pPr>
              <a:t>‹#›</a:t>
            </a:fld>
            <a:endParaRPr lang="en-US"/>
          </a:p>
        </p:txBody>
      </p:sp>
    </p:spTree>
    <p:extLst>
      <p:ext uri="{BB962C8B-B14F-4D97-AF65-F5344CB8AC3E}">
        <p14:creationId xmlns="" xmlns:p14="http://schemas.microsoft.com/office/powerpoint/2010/main" val="4067493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Content Placeholder 2"/>
          <p:cNvSpPr>
            <a:spLocks noGrp="1"/>
          </p:cNvSpPr>
          <p:nvPr>
            <p:ph sz="half" idx="1"/>
          </p:nvPr>
        </p:nvSpPr>
        <p:spPr>
          <a:xfrm>
            <a:off x="457200" y="1600200"/>
            <a:ext cx="8153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Title 2"/>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FF0BF3C-D800-4537-AB1C-57E118ADDCD3}" type="slidenum">
              <a:rPr lang="en-US"/>
              <a:pPr>
                <a:defRPr/>
              </a:pPr>
              <a:t>‹#›</a:t>
            </a:fld>
            <a:endParaRPr lang="en-US"/>
          </a:p>
        </p:txBody>
      </p:sp>
    </p:spTree>
    <p:extLst>
      <p:ext uri="{BB962C8B-B14F-4D97-AF65-F5344CB8AC3E}">
        <p14:creationId xmlns="" xmlns:p14="http://schemas.microsoft.com/office/powerpoint/2010/main" val="1557453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457200" y="1600200"/>
            <a:ext cx="8153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2"/>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71461530-AC63-4E85-8DCC-CDD00A5CAF09}" type="slidenum">
              <a:rPr lang="en-US"/>
              <a:pPr>
                <a:defRPr/>
              </a:pPr>
              <a:t>‹#›</a:t>
            </a:fld>
            <a:endParaRPr lang="en-US"/>
          </a:p>
        </p:txBody>
      </p:sp>
    </p:spTree>
    <p:extLst>
      <p:ext uri="{BB962C8B-B14F-4D97-AF65-F5344CB8AC3E}">
        <p14:creationId xmlns="" xmlns:p14="http://schemas.microsoft.com/office/powerpoint/2010/main" val="846537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Content Placeholder 2"/>
          <p:cNvSpPr>
            <a:spLocks noGrp="1"/>
          </p:cNvSpPr>
          <p:nvPr>
            <p:ph sz="half" idx="1"/>
          </p:nvPr>
        </p:nvSpPr>
        <p:spPr>
          <a:xfrm>
            <a:off x="457200" y="1600200"/>
            <a:ext cx="8153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Title 2"/>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A61285F-8103-4473-B397-C54727C577D7}" type="slidenum">
              <a:rPr lang="en-US"/>
              <a:pPr>
                <a:defRPr/>
              </a:pPr>
              <a:t>‹#›</a:t>
            </a:fld>
            <a:endParaRPr lang="en-US"/>
          </a:p>
        </p:txBody>
      </p:sp>
    </p:spTree>
    <p:extLst>
      <p:ext uri="{BB962C8B-B14F-4D97-AF65-F5344CB8AC3E}">
        <p14:creationId xmlns="" xmlns:p14="http://schemas.microsoft.com/office/powerpoint/2010/main" val="2752909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2" name="Content Placeholder 2"/>
          <p:cNvSpPr>
            <a:spLocks noGrp="1"/>
          </p:cNvSpPr>
          <p:nvPr>
            <p:ph sz="half" idx="1"/>
          </p:nvPr>
        </p:nvSpPr>
        <p:spPr>
          <a:xfrm>
            <a:off x="457200" y="1600200"/>
            <a:ext cx="8153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Title 2"/>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8C8F786F-A26B-4A42-8454-798EB84FDD15}" type="slidenum">
              <a:rPr lang="en-US"/>
              <a:pPr>
                <a:defRPr/>
              </a:pPr>
              <a:t>‹#›</a:t>
            </a:fld>
            <a:endParaRPr lang="en-US"/>
          </a:p>
        </p:txBody>
      </p:sp>
    </p:spTree>
    <p:extLst>
      <p:ext uri="{BB962C8B-B14F-4D97-AF65-F5344CB8AC3E}">
        <p14:creationId xmlns="" xmlns:p14="http://schemas.microsoft.com/office/powerpoint/2010/main" val="323894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dirty="0" smtClean="0"/>
              <a:t>Copyright © 2015, 2011, 2007, 2001, 1997, 1993 by Saunders, an imprint of Elsevier Inc.</a:t>
            </a:r>
            <a:endParaRPr lang="en-US" dirty="0"/>
          </a:p>
        </p:txBody>
      </p:sp>
      <p:sp>
        <p:nvSpPr>
          <p:cNvPr id="5" name="Slide Number Placeholder 4"/>
          <p:cNvSpPr>
            <a:spLocks noGrp="1"/>
          </p:cNvSpPr>
          <p:nvPr>
            <p:ph type="sldNum" sz="quarter" idx="11"/>
          </p:nvPr>
        </p:nvSpPr>
        <p:spPr/>
        <p:txBody>
          <a:bodyPr/>
          <a:lstStyle/>
          <a:p>
            <a:fld id="{72AA0E0B-AE0B-4761-B80B-CC23D48B738B}" type="slidenum">
              <a:rPr lang="en-US" smtClean="0"/>
              <a:pPr/>
              <a:t>‹#›</a:t>
            </a:fld>
            <a:endParaRPr lang="en-US" dirty="0"/>
          </a:p>
        </p:txBody>
      </p:sp>
    </p:spTree>
    <p:extLst>
      <p:ext uri="{BB962C8B-B14F-4D97-AF65-F5344CB8AC3E}">
        <p14:creationId xmlns="" xmlns:p14="http://schemas.microsoft.com/office/powerpoint/2010/main" val="2568895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Footer Placeholder 6"/>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8" name="Slide Number Placeholder 7"/>
          <p:cNvSpPr>
            <a:spLocks noGrp="1"/>
          </p:cNvSpPr>
          <p:nvPr>
            <p:ph type="sldNum" sz="quarter" idx="11"/>
          </p:nvPr>
        </p:nvSpPr>
        <p:spPr/>
        <p:txBody>
          <a:bodyPr/>
          <a:lstStyle/>
          <a:p>
            <a:fld id="{11B24FD1-C3CE-4B89-A780-9288FC41850D}" type="slidenum">
              <a:rPr lang="en-US" smtClean="0"/>
              <a:pPr/>
              <a:t>‹#›</a:t>
            </a:fld>
            <a:endParaRPr lang="en-US" dirty="0"/>
          </a:p>
        </p:txBody>
      </p:sp>
    </p:spTree>
    <p:extLst>
      <p:ext uri="{BB962C8B-B14F-4D97-AF65-F5344CB8AC3E}">
        <p14:creationId xmlns="" xmlns:p14="http://schemas.microsoft.com/office/powerpoint/2010/main" val="75531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D3E532A8-81E9-49B8-9479-FA543EABD38F}" type="slidenum">
              <a:rPr lang="en-US"/>
              <a:pPr>
                <a:defRPr/>
              </a:pPr>
              <a:t>‹#›</a:t>
            </a:fld>
            <a:endParaRPr lang="en-US"/>
          </a:p>
        </p:txBody>
      </p:sp>
    </p:spTree>
    <p:extLst>
      <p:ext uri="{BB962C8B-B14F-4D97-AF65-F5344CB8AC3E}">
        <p14:creationId xmlns="" xmlns:p14="http://schemas.microsoft.com/office/powerpoint/2010/main" val="105606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852FA1C9-0771-4BF7-8157-C4956F3DCBBF}" type="slidenum">
              <a:rPr lang="en-US"/>
              <a:pPr>
                <a:defRPr/>
              </a:pPr>
              <a:t>‹#›</a:t>
            </a:fld>
            <a:endParaRPr lang="en-US"/>
          </a:p>
        </p:txBody>
      </p:sp>
    </p:spTree>
    <p:extLst>
      <p:ext uri="{BB962C8B-B14F-4D97-AF65-F5344CB8AC3E}">
        <p14:creationId xmlns="" xmlns:p14="http://schemas.microsoft.com/office/powerpoint/2010/main" val="942656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108FF7F6-2EBA-4C8F-8194-1ACF666BF1EB}" type="slidenum">
              <a:rPr lang="en-US"/>
              <a:pPr>
                <a:defRPr/>
              </a:pPr>
              <a:t>‹#›</a:t>
            </a:fld>
            <a:endParaRPr lang="en-US"/>
          </a:p>
        </p:txBody>
      </p:sp>
    </p:spTree>
    <p:extLst>
      <p:ext uri="{BB962C8B-B14F-4D97-AF65-F5344CB8AC3E}">
        <p14:creationId xmlns="" xmlns:p14="http://schemas.microsoft.com/office/powerpoint/2010/main" val="90752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336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FD60A469-C20A-4949-B894-4E6D40B6B83C}" type="slidenum">
              <a:rPr lang="en-US"/>
              <a:pPr>
                <a:defRPr/>
              </a:pPr>
              <a:t>‹#›</a:t>
            </a:fld>
            <a:endParaRPr lang="en-US"/>
          </a:p>
        </p:txBody>
      </p:sp>
    </p:spTree>
    <p:extLst>
      <p:ext uri="{BB962C8B-B14F-4D97-AF65-F5344CB8AC3E}">
        <p14:creationId xmlns="" xmlns:p14="http://schemas.microsoft.com/office/powerpoint/2010/main" val="295720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3"/>
          <p:cNvSpPr>
            <a:spLocks noGrp="1"/>
          </p:cNvSpPr>
          <p:nvPr>
            <p:ph sz="half" idx="2"/>
          </p:nvPr>
        </p:nvSpPr>
        <p:spPr>
          <a:xfrm>
            <a:off x="457200" y="1752600"/>
            <a:ext cx="8229600"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3A42BB2E-49E5-4931-950C-3BB061DC5A76}" type="slidenum">
              <a:rPr lang="en-US"/>
              <a:pPr>
                <a:defRPr/>
              </a:pPr>
              <a:t>‹#›</a:t>
            </a:fld>
            <a:endParaRPr lang="en-US"/>
          </a:p>
        </p:txBody>
      </p:sp>
    </p:spTree>
    <p:extLst>
      <p:ext uri="{BB962C8B-B14F-4D97-AF65-F5344CB8AC3E}">
        <p14:creationId xmlns="" xmlns:p14="http://schemas.microsoft.com/office/powerpoint/2010/main" val="426743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752600"/>
            <a:ext cx="8229600"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
        <p:nvSpPr>
          <p:cNvPr id="6" name="Rectangle 5"/>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821F8EDE-CDDD-4EAC-AF22-6E1ABC367B27}" type="slidenum">
              <a:rPr lang="en-US"/>
              <a:pPr>
                <a:defRPr/>
              </a:pPr>
              <a:t>‹#›</a:t>
            </a:fld>
            <a:endParaRPr lang="en-US"/>
          </a:p>
        </p:txBody>
      </p:sp>
    </p:spTree>
    <p:extLst>
      <p:ext uri="{BB962C8B-B14F-4D97-AF65-F5344CB8AC3E}">
        <p14:creationId xmlns="" xmlns:p14="http://schemas.microsoft.com/office/powerpoint/2010/main" val="3004880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A8B78A2B-CAEB-4C55-B344-38C18EF57803}" type="slidenum">
              <a:rPr lang="en-US"/>
              <a:pPr>
                <a:defRPr/>
              </a:pPr>
              <a:t>‹#›</a:t>
            </a:fld>
            <a:endParaRPr lang="en-US"/>
          </a:p>
        </p:txBody>
      </p:sp>
    </p:spTree>
    <p:extLst>
      <p:ext uri="{BB962C8B-B14F-4D97-AF65-F5344CB8AC3E}">
        <p14:creationId xmlns="" xmlns:p14="http://schemas.microsoft.com/office/powerpoint/2010/main" val="432958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ltLang="en-US" dirty="0" smtClean="0"/>
              <a:t>Copyright © 2015, 2011, 2007, 2001, 1997, 1993 by Saunders, an imprint of Elsevier Inc.</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681246AB-781B-45DF-8237-0ED13E7CC75F}" type="slidenum">
              <a:rPr lang="en-US"/>
              <a:pPr>
                <a:defRPr/>
              </a:pPr>
              <a:t>‹#›</a:t>
            </a:fld>
            <a:endParaRPr lang="en-US"/>
          </a:p>
        </p:txBody>
      </p:sp>
    </p:spTree>
    <p:extLst>
      <p:ext uri="{BB962C8B-B14F-4D97-AF65-F5344CB8AC3E}">
        <p14:creationId xmlns="" xmlns:p14="http://schemas.microsoft.com/office/powerpoint/2010/main" val="2535570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Footer Placeholder 6"/>
          <p:cNvSpPr>
            <a:spLocks noGrp="1" noChangeArrowheads="1"/>
          </p:cNvSpPr>
          <p:nvPr>
            <p:ph type="ftr" sz="quarter" idx="3"/>
          </p:nvPr>
        </p:nvSpPr>
        <p:spPr bwMode="auto">
          <a:xfrm>
            <a:off x="1143000" y="6477000"/>
            <a:ext cx="6858000" cy="381000"/>
          </a:xfrm>
          <a:prstGeom prst="rect">
            <a:avLst/>
          </a:prstGeom>
          <a:noFill/>
          <a:ln>
            <a:noFill/>
          </a:ln>
          <a:effectLst/>
          <a:extLst/>
        </p:spPr>
        <p:txBody>
          <a:bodyPr vert="horz" wrap="square" lIns="91440" tIns="45720" rIns="91440" bIns="45720" numCol="1" anchor="ctr" anchorCtr="1" compatLnSpc="1">
            <a:prstTxWarp prst="textNoShape">
              <a:avLst/>
            </a:prstTxWarp>
          </a:bodyPr>
          <a:lstStyle>
            <a:lvl1pPr algn="ctr" eaLnBrk="1" hangingPunct="1">
              <a:defRPr lang="en-US" sz="1000">
                <a:latin typeface="+mn-lt"/>
              </a:defRPr>
            </a:lvl1pPr>
          </a:lstStyle>
          <a:p>
            <a:r>
              <a:rPr lang="en-US" altLang="en-US" dirty="0" smtClean="0"/>
              <a:t>Copyright © 2015, 2011, 2007, 2001, 1997, 1993 by Saunders, an imprint of Elsevier Inc.</a:t>
            </a:r>
            <a:endParaRPr lang="en-US" dirty="0"/>
          </a:p>
        </p:txBody>
      </p:sp>
      <p:sp>
        <p:nvSpPr>
          <p:cNvPr id="9" name="Slide Number Placeholder 5"/>
          <p:cNvSpPr>
            <a:spLocks noGrp="1"/>
          </p:cNvSpPr>
          <p:nvPr>
            <p:ph type="sldNum" sz="quarter" idx="4"/>
          </p:nvPr>
        </p:nvSpPr>
        <p:spPr>
          <a:xfrm>
            <a:off x="8305800" y="6492875"/>
            <a:ext cx="609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1"/>
                </a:solidFill>
                <a:latin typeface="+mn-lt"/>
              </a:defRPr>
            </a:lvl1pPr>
          </a:lstStyle>
          <a:p>
            <a:pPr>
              <a:defRPr/>
            </a:pPr>
            <a:fld id="{790EFD39-03C0-4EA9-9B9D-41EA46A35825}" type="slidenum">
              <a:rPr lang="en-US"/>
              <a:pPr>
                <a:defRPr/>
              </a:pPr>
              <a:t>‹#›</a:t>
            </a:fld>
            <a:endParaRPr lang="en-US"/>
          </a:p>
        </p:txBody>
      </p:sp>
    </p:spTree>
    <p:extLst>
      <p:ext uri="{BB962C8B-B14F-4D97-AF65-F5344CB8AC3E}">
        <p14:creationId xmlns="" xmlns:p14="http://schemas.microsoft.com/office/powerpoint/2010/main" val="414175560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hd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Arial" charset="0"/>
        </a:defRPr>
      </a:lvl2pPr>
      <a:lvl3pPr algn="ctr" rtl="0" eaLnBrk="0" fontAlgn="base" hangingPunct="0">
        <a:spcBef>
          <a:spcPct val="0"/>
        </a:spcBef>
        <a:spcAft>
          <a:spcPct val="0"/>
        </a:spcAft>
        <a:defRPr sz="4000">
          <a:solidFill>
            <a:schemeClr val="tx1"/>
          </a:solidFill>
          <a:latin typeface="Arial" charset="0"/>
        </a:defRPr>
      </a:lvl3pPr>
      <a:lvl4pPr algn="ctr" rtl="0" eaLnBrk="0" fontAlgn="base" hangingPunct="0">
        <a:spcBef>
          <a:spcPct val="0"/>
        </a:spcBef>
        <a:spcAft>
          <a:spcPct val="0"/>
        </a:spcAft>
        <a:defRPr sz="4000">
          <a:solidFill>
            <a:schemeClr val="tx1"/>
          </a:solidFill>
          <a:latin typeface="Arial" charset="0"/>
        </a:defRPr>
      </a:lvl4pPr>
      <a:lvl5pPr algn="ctr" rtl="0" eaLnBrk="0" fontAlgn="base" hangingPunct="0">
        <a:spcBef>
          <a:spcPct val="0"/>
        </a:spcBef>
        <a:spcAft>
          <a:spcPct val="0"/>
        </a:spcAft>
        <a:defRPr sz="40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rgbClr val="0000FF"/>
        </a:buClr>
        <a:buSzPct val="60000"/>
        <a:buFont typeface="Wingdings 2" pitchFamily="18"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FF"/>
        </a:buClr>
        <a:buSzPct val="80000"/>
        <a:buFont typeface="Wingdings" pitchFamily="2" charset="2"/>
        <a:buChar char="Ø"/>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00FF"/>
        </a:buClr>
        <a:buSzPct val="115000"/>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FF"/>
        </a:buClr>
        <a:buSzPct val="75000"/>
        <a:buFont typeface="Wingdings 3" pitchFamily="18" charset="2"/>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FF"/>
        </a:buClr>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image" Target="../media/image27.wmf"/></Relationships>
</file>

<file path=ppt/slides/_rels/slide36.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530475"/>
            <a:ext cx="7772400" cy="786573"/>
          </a:xfrm>
        </p:spPr>
        <p:txBody>
          <a:bodyPr/>
          <a:lstStyle/>
          <a:p>
            <a:r>
              <a:rPr lang="en-US" altLang="en-US" sz="4000" dirty="0"/>
              <a:t>Chapter 29</a:t>
            </a:r>
            <a:endParaRPr lang="en-US" altLang="en-US" sz="4000" dirty="0">
              <a:ea typeface="MS Mincho" pitchFamily="49" charset="-128"/>
            </a:endParaRPr>
          </a:p>
        </p:txBody>
      </p:sp>
      <p:sp>
        <p:nvSpPr>
          <p:cNvPr id="4099" name="Rectangle 3"/>
          <p:cNvSpPr>
            <a:spLocks noGrp="1" noChangeArrowheads="1"/>
          </p:cNvSpPr>
          <p:nvPr>
            <p:ph type="subTitle" idx="1"/>
          </p:nvPr>
        </p:nvSpPr>
        <p:spPr>
          <a:xfrm>
            <a:off x="685800" y="3505200"/>
            <a:ext cx="7772400" cy="609600"/>
          </a:xfrm>
        </p:spPr>
        <p:txBody>
          <a:bodyPr/>
          <a:lstStyle/>
          <a:p>
            <a:r>
              <a:rPr lang="en-US" altLang="ja-JP" sz="3000" dirty="0">
                <a:ea typeface="MS Mincho" pitchFamily="49" charset="-128"/>
              </a:rPr>
              <a:t>School </a:t>
            </a:r>
            <a:r>
              <a:rPr lang="en-US" altLang="ja-JP" sz="3000" dirty="0" smtClean="0">
                <a:ea typeface="MS Mincho" pitchFamily="49" charset="-128"/>
              </a:rPr>
              <a:t>Health</a:t>
            </a:r>
            <a:endParaRPr lang="en-US" altLang="ja-JP" sz="3000" dirty="0">
              <a:ea typeface="MS Mincho" pitchFamily="49" charset="-128"/>
            </a:endParaRPr>
          </a:p>
        </p:txBody>
      </p:sp>
      <p:sp>
        <p:nvSpPr>
          <p:cNvPr id="4" name="Footer Placeholder 1"/>
          <p:cNvSpPr>
            <a:spLocks noGrp="1"/>
          </p:cNvSpPr>
          <p:nvPr>
            <p:ph type="ftr" sz="quarter" idx="10"/>
          </p:nvPr>
        </p:nvSpPr>
        <p:spPr>
          <a:xfrm>
            <a:off x="1143000" y="6400800"/>
            <a:ext cx="6858000" cy="381000"/>
          </a:xfrm>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Tree>
    <p:extLst>
      <p:ext uri="{BB962C8B-B14F-4D97-AF65-F5344CB8AC3E}">
        <p14:creationId xmlns="" xmlns:p14="http://schemas.microsoft.com/office/powerpoint/2010/main" val="2979989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6" name="Rectangle 6"/>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t>Health Education</a:t>
            </a:r>
          </a:p>
        </p:txBody>
      </p:sp>
      <p:sp>
        <p:nvSpPr>
          <p:cNvPr id="1377287" name="Rectangle 7"/>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en-US" dirty="0"/>
              <a:t>CDC guidelines and priority areas:</a:t>
            </a:r>
          </a:p>
          <a:p>
            <a:pPr marL="623888" lvl="1" indent="-290513">
              <a:lnSpc>
                <a:spcPct val="90000"/>
              </a:lnSpc>
            </a:pPr>
            <a:r>
              <a:rPr lang="en-US" altLang="ja-JP" dirty="0">
                <a:ea typeface="ＭＳ Ｐゴシック" pitchFamily="34" charset="-128"/>
              </a:rPr>
              <a:t>Alcohol and drug use</a:t>
            </a:r>
          </a:p>
          <a:p>
            <a:pPr marL="623888" lvl="1" indent="-290513">
              <a:lnSpc>
                <a:spcPct val="90000"/>
              </a:lnSpc>
            </a:pPr>
            <a:r>
              <a:rPr lang="en-US" altLang="ja-JP" dirty="0">
                <a:ea typeface="ＭＳ Ｐゴシック" pitchFamily="34" charset="-128"/>
              </a:rPr>
              <a:t>Injury and violence (including suicide)</a:t>
            </a:r>
          </a:p>
          <a:p>
            <a:pPr marL="623888" lvl="1" indent="-290513">
              <a:lnSpc>
                <a:spcPct val="90000"/>
              </a:lnSpc>
            </a:pPr>
            <a:r>
              <a:rPr lang="en-US" altLang="ja-JP" dirty="0">
                <a:ea typeface="ＭＳ Ｐゴシック" pitchFamily="34" charset="-128"/>
              </a:rPr>
              <a:t>Tobacco use</a:t>
            </a:r>
          </a:p>
          <a:p>
            <a:pPr marL="623888" lvl="1" indent="-290513">
              <a:lnSpc>
                <a:spcPct val="90000"/>
              </a:lnSpc>
            </a:pPr>
            <a:r>
              <a:rPr lang="en-US" altLang="ja-JP" dirty="0">
                <a:ea typeface="ＭＳ Ｐゴシック" pitchFamily="34" charset="-128"/>
              </a:rPr>
              <a:t>Poor nutrition</a:t>
            </a:r>
          </a:p>
          <a:p>
            <a:pPr marL="623888" lvl="1" indent="-290513">
              <a:lnSpc>
                <a:spcPct val="90000"/>
              </a:lnSpc>
            </a:pPr>
            <a:r>
              <a:rPr lang="en-US" altLang="ja-JP" dirty="0">
                <a:ea typeface="ＭＳ Ｐゴシック" pitchFamily="34" charset="-128"/>
              </a:rPr>
              <a:t>Lack of physical activity</a:t>
            </a:r>
          </a:p>
          <a:p>
            <a:pPr marL="623888" lvl="1" indent="-290513">
              <a:lnSpc>
                <a:spcPct val="90000"/>
              </a:lnSpc>
            </a:pPr>
            <a:r>
              <a:rPr lang="en-US" altLang="ja-JP" dirty="0">
                <a:ea typeface="ＭＳ Ｐゴシック" pitchFamily="34" charset="-128"/>
              </a:rPr>
              <a:t>Sexual behavior that results in STDs or </a:t>
            </a:r>
            <a:r>
              <a:rPr lang="en-US" altLang="ja-JP" dirty="0" smtClean="0">
                <a:ea typeface="ＭＳ Ｐゴシック" pitchFamily="34" charset="-128"/>
              </a:rPr>
              <a:t>unwanted pregnancies</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10</a:t>
            </a:fld>
            <a:endParaRPr lang="en-US" dirty="0"/>
          </a:p>
        </p:txBody>
      </p:sp>
      <p:pic>
        <p:nvPicPr>
          <p:cNvPr id="1377288" name="Picture 8" descr="C:\Program Files\Microsoft Office\MEDIA\CAGCAT10\j0217698.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177382" y="4572000"/>
            <a:ext cx="1747418" cy="169346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92876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6" name="Rectangle 6"/>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sz="3600" dirty="0" smtClean="0"/>
              <a:t>National Health Education Standards</a:t>
            </a:r>
            <a:endParaRPr lang="en-US" altLang="en-US" sz="3600" dirty="0"/>
          </a:p>
        </p:txBody>
      </p:sp>
      <p:sp>
        <p:nvSpPr>
          <p:cNvPr id="1377287" name="Rectangle 7"/>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dirty="0" smtClean="0">
                <a:ea typeface="ＭＳ Ｐゴシック" pitchFamily="34" charset="-128"/>
              </a:rPr>
              <a:t>Established to promote positive health behaviors for students in all grades.</a:t>
            </a:r>
          </a:p>
          <a:p>
            <a:pPr>
              <a:lnSpc>
                <a:spcPct val="90000"/>
              </a:lnSpc>
            </a:pPr>
            <a:r>
              <a:rPr lang="en-US" altLang="ja-JP" dirty="0" smtClean="0">
                <a:ea typeface="ＭＳ Ｐゴシック" pitchFamily="34" charset="-128"/>
              </a:rPr>
              <a:t>Gives students, families, and communities a framework for development of health education programs in schools.</a:t>
            </a:r>
          </a:p>
          <a:p>
            <a:pPr>
              <a:lnSpc>
                <a:spcPct val="90000"/>
              </a:lnSpc>
            </a:pPr>
            <a:r>
              <a:rPr lang="en-US" altLang="ja-JP" dirty="0" smtClean="0">
                <a:ea typeface="ＭＳ Ｐゴシック" pitchFamily="34" charset="-128"/>
              </a:rPr>
              <a:t>The students will…</a:t>
            </a:r>
          </a:p>
          <a:p>
            <a:pPr marL="623888" lvl="1" indent="-277813">
              <a:lnSpc>
                <a:spcPct val="90000"/>
              </a:lnSpc>
              <a:buSzPct val="100000"/>
              <a:buFont typeface="+mj-lt"/>
              <a:buAutoNum type="arabicPeriod"/>
            </a:pPr>
            <a:r>
              <a:rPr lang="en-US" altLang="ja-JP" dirty="0" smtClean="0">
                <a:ea typeface="ＭＳ Ｐゴシック" pitchFamily="34" charset="-128"/>
              </a:rPr>
              <a:t>…comprehend concepts related to health promotion and disease prevention to enhance health.</a:t>
            </a:r>
          </a:p>
          <a:p>
            <a:pPr marL="623888" lvl="1" indent="-277813">
              <a:lnSpc>
                <a:spcPct val="90000"/>
              </a:lnSpc>
              <a:buSzPct val="100000"/>
              <a:buFont typeface="+mj-lt"/>
              <a:buAutoNum type="arabicPeriod"/>
            </a:pPr>
            <a:r>
              <a:rPr lang="en-US" altLang="ja-JP" dirty="0" smtClean="0">
                <a:ea typeface="ＭＳ Ｐゴシック" pitchFamily="34" charset="-128"/>
              </a:rPr>
              <a:t>…analyze the influence of family, peers, culture, media, technology, and other factors on health behaviors.</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11</a:t>
            </a:fld>
            <a:endParaRPr lang="en-US" dirty="0"/>
          </a:p>
        </p:txBody>
      </p:sp>
    </p:spTree>
    <p:extLst>
      <p:ext uri="{BB962C8B-B14F-4D97-AF65-F5344CB8AC3E}">
        <p14:creationId xmlns="" xmlns:p14="http://schemas.microsoft.com/office/powerpoint/2010/main" val="2151049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6" name="Rectangle 6"/>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sz="3600" dirty="0" smtClean="0"/>
              <a:t>National Health Education Standards </a:t>
            </a:r>
            <a:r>
              <a:rPr lang="en-US" sz="3600" dirty="0"/>
              <a:t>(Cont.)</a:t>
            </a:r>
            <a:endParaRPr lang="en-US" altLang="en-US" sz="3600" dirty="0"/>
          </a:p>
        </p:txBody>
      </p:sp>
      <p:sp>
        <p:nvSpPr>
          <p:cNvPr id="1377287" name="Rectangle 7"/>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dirty="0" smtClean="0">
                <a:ea typeface="ＭＳ Ｐゴシック" pitchFamily="34" charset="-128"/>
              </a:rPr>
              <a:t>The student will demonstrate the ability to…</a:t>
            </a:r>
          </a:p>
          <a:p>
            <a:pPr marL="623888" lvl="1" indent="-277813">
              <a:lnSpc>
                <a:spcPct val="90000"/>
              </a:lnSpc>
              <a:buSzPct val="100000"/>
              <a:buFont typeface="+mj-lt"/>
              <a:buAutoNum type="arabicPeriod" startAt="3"/>
            </a:pPr>
            <a:r>
              <a:rPr lang="en-US" altLang="ja-JP" dirty="0" smtClean="0">
                <a:ea typeface="ＭＳ Ｐゴシック" pitchFamily="34" charset="-128"/>
              </a:rPr>
              <a:t>…access valid information, products, and services to enhance health.</a:t>
            </a:r>
          </a:p>
          <a:p>
            <a:pPr marL="623888" lvl="1" indent="-277813">
              <a:lnSpc>
                <a:spcPct val="90000"/>
              </a:lnSpc>
              <a:buSzPct val="100000"/>
              <a:buFont typeface="+mj-lt"/>
              <a:buAutoNum type="arabicPeriod" startAt="3"/>
            </a:pPr>
            <a:r>
              <a:rPr lang="en-US" altLang="ja-JP" dirty="0" smtClean="0">
                <a:ea typeface="ＭＳ Ｐゴシック" pitchFamily="34" charset="-128"/>
              </a:rPr>
              <a:t>…use interpersonal communication skills to enhance health and avoid or reduce health risks.</a:t>
            </a:r>
          </a:p>
          <a:p>
            <a:pPr marL="623888" lvl="1" indent="-277813">
              <a:lnSpc>
                <a:spcPct val="90000"/>
              </a:lnSpc>
              <a:buSzPct val="100000"/>
              <a:buFont typeface="+mj-lt"/>
              <a:buAutoNum type="arabicPeriod" startAt="3"/>
            </a:pPr>
            <a:r>
              <a:rPr lang="en-US" altLang="ja-JP" dirty="0" smtClean="0">
                <a:ea typeface="ＭＳ Ｐゴシック" pitchFamily="34" charset="-128"/>
              </a:rPr>
              <a:t>…use decision-making skills to enhance health.</a:t>
            </a:r>
          </a:p>
          <a:p>
            <a:pPr marL="623888" lvl="1" indent="-277813">
              <a:lnSpc>
                <a:spcPct val="90000"/>
              </a:lnSpc>
              <a:buSzPct val="100000"/>
              <a:buFont typeface="+mj-lt"/>
              <a:buAutoNum type="arabicPeriod" startAt="3"/>
            </a:pPr>
            <a:r>
              <a:rPr lang="en-US" altLang="ja-JP" dirty="0" smtClean="0">
                <a:ea typeface="ＭＳ Ｐゴシック" pitchFamily="34" charset="-128"/>
              </a:rPr>
              <a:t>…use goal-setting skills to enhance health.</a:t>
            </a:r>
          </a:p>
          <a:p>
            <a:pPr marL="623888" lvl="1" indent="-277813">
              <a:lnSpc>
                <a:spcPct val="90000"/>
              </a:lnSpc>
              <a:buSzPct val="100000"/>
              <a:buFont typeface="+mj-lt"/>
              <a:buAutoNum type="arabicPeriod" startAt="3"/>
            </a:pPr>
            <a:r>
              <a:rPr lang="en-US" altLang="ja-JP" dirty="0" smtClean="0">
                <a:ea typeface="ＭＳ Ｐゴシック" pitchFamily="34" charset="-128"/>
              </a:rPr>
              <a:t>…practice health-enhancing behaviors and avoid or reduce health risks.</a:t>
            </a:r>
          </a:p>
          <a:p>
            <a:pPr marL="623888" lvl="1" indent="-277813">
              <a:lnSpc>
                <a:spcPct val="90000"/>
              </a:lnSpc>
              <a:buSzPct val="100000"/>
              <a:buFont typeface="+mj-lt"/>
              <a:buAutoNum type="arabicPeriod" startAt="3"/>
            </a:pPr>
            <a:r>
              <a:rPr lang="en-US" altLang="ja-JP" dirty="0" smtClean="0">
                <a:ea typeface="ＭＳ Ｐゴシック" pitchFamily="34" charset="-128"/>
              </a:rPr>
              <a:t>…advocate for personal, family, and community health.</a:t>
            </a:r>
          </a:p>
          <a:p>
            <a:pPr marL="1588" lvl="1" indent="-1588" algn="r">
              <a:lnSpc>
                <a:spcPct val="90000"/>
              </a:lnSpc>
              <a:buNone/>
            </a:pPr>
            <a:r>
              <a:rPr lang="en-US" altLang="ja-JP" sz="1800" dirty="0" smtClean="0">
                <a:ea typeface="ＭＳ Ｐゴシック" pitchFamily="34" charset="-128"/>
              </a:rPr>
              <a:t>– CDC (2011)</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12</a:t>
            </a:fld>
            <a:endParaRPr lang="en-US" dirty="0"/>
          </a:p>
        </p:txBody>
      </p:sp>
    </p:spTree>
    <p:extLst>
      <p:ext uri="{BB962C8B-B14F-4D97-AF65-F5344CB8AC3E}">
        <p14:creationId xmlns="" xmlns:p14="http://schemas.microsoft.com/office/powerpoint/2010/main" val="1929806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6" name="Rectangle 6"/>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smtClean="0">
                <a:ea typeface="ＭＳ Ｐゴシック" pitchFamily="34" charset="-128"/>
              </a:rPr>
              <a:t>Youth Risk Behavior Survey</a:t>
            </a:r>
            <a:endParaRPr lang="en-US" altLang="en-US" dirty="0"/>
          </a:p>
        </p:txBody>
      </p:sp>
      <p:sp>
        <p:nvSpPr>
          <p:cNvPr id="1377287" name="Rectangle 7"/>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en-US" dirty="0" smtClean="0"/>
              <a:t>Conducted </a:t>
            </a:r>
            <a:r>
              <a:rPr lang="en-US" altLang="en-US" dirty="0"/>
              <a:t>by the CDC every </a:t>
            </a:r>
            <a:r>
              <a:rPr lang="en-US" altLang="en-US" dirty="0" smtClean="0"/>
              <a:t>2 years </a:t>
            </a:r>
            <a:r>
              <a:rPr lang="en-US" altLang="en-US" dirty="0"/>
              <a:t>among selected high school students in the U.S.</a:t>
            </a:r>
          </a:p>
          <a:p>
            <a:pPr marL="619125" lvl="1">
              <a:lnSpc>
                <a:spcPct val="90000"/>
              </a:lnSpc>
            </a:pPr>
            <a:r>
              <a:rPr lang="en-US" altLang="en-US" dirty="0"/>
              <a:t>h</a:t>
            </a:r>
            <a:r>
              <a:rPr lang="en-US" altLang="en-US" dirty="0" smtClean="0"/>
              <a:t>ttp</a:t>
            </a:r>
            <a:r>
              <a:rPr lang="en-US" altLang="en-US" dirty="0"/>
              <a:t>://</a:t>
            </a:r>
            <a:r>
              <a:rPr lang="en-US" altLang="en-US" dirty="0" smtClean="0"/>
              <a:t>www.cdc.gov/HealthyYouth/yrbs/index.htm</a:t>
            </a:r>
            <a:endParaRPr lang="en-US" altLang="en-US" dirty="0"/>
          </a:p>
          <a:p>
            <a:pPr>
              <a:lnSpc>
                <a:spcPct val="90000"/>
              </a:lnSpc>
            </a:pPr>
            <a:r>
              <a:rPr lang="en-US" altLang="en-US" dirty="0" smtClean="0"/>
              <a:t>Reports provide valuable information that can help improve health education programs in schools.</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13</a:t>
            </a:fld>
            <a:endParaRPr lang="en-US" dirty="0"/>
          </a:p>
        </p:txBody>
      </p:sp>
      <p:pic>
        <p:nvPicPr>
          <p:cNvPr id="1453058" name="Picture 2" descr="C:\Documents and Settings\Penny\Local Settings\Temporary Internet Files\Content.IE5\2ONKDI23\MC900432663[1].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00800" y="4255770"/>
            <a:ext cx="1714500" cy="17145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1296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9334" name="Rectangle 6"/>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3600" dirty="0">
                <a:ea typeface="ＭＳ Ｐゴシック" pitchFamily="34" charset="-128"/>
              </a:rPr>
              <a:t>Youth Risk Behavior </a:t>
            </a:r>
            <a:r>
              <a:rPr lang="en-US" altLang="ja-JP" sz="3600" dirty="0" smtClean="0">
                <a:ea typeface="ＭＳ Ｐゴシック" pitchFamily="34" charset="-128"/>
              </a:rPr>
              <a:t>Survey (Cont.)</a:t>
            </a:r>
            <a:endParaRPr lang="en-US" altLang="en-US" sz="3600" dirty="0"/>
          </a:p>
        </p:txBody>
      </p:sp>
      <p:sp>
        <p:nvSpPr>
          <p:cNvPr id="1379335" name="Rectangle 7"/>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sz="2400" dirty="0" smtClean="0">
                <a:ea typeface="ＭＳ Ｐゴシック" pitchFamily="34" charset="-128"/>
              </a:rPr>
              <a:t>Purposes of YRBS (CDC, 2007):</a:t>
            </a:r>
            <a:endParaRPr lang="en-US" altLang="en-US" sz="2400" dirty="0" smtClean="0"/>
          </a:p>
          <a:p>
            <a:pPr lvl="1"/>
            <a:r>
              <a:rPr lang="en-US" altLang="ja-JP" sz="2000" dirty="0" smtClean="0">
                <a:ea typeface="ＭＳ Ｐゴシック" pitchFamily="34" charset="-128"/>
              </a:rPr>
              <a:t>Determine </a:t>
            </a:r>
            <a:r>
              <a:rPr lang="en-US" altLang="ja-JP" sz="2000" dirty="0">
                <a:ea typeface="ＭＳ Ｐゴシック" pitchFamily="34" charset="-128"/>
              </a:rPr>
              <a:t>the prevalence and age of initiation of </a:t>
            </a:r>
            <a:r>
              <a:rPr lang="en-US" altLang="ja-JP" sz="2000" dirty="0" smtClean="0">
                <a:ea typeface="ＭＳ Ｐゴシック" pitchFamily="34" charset="-128"/>
              </a:rPr>
              <a:t>health risk </a:t>
            </a:r>
            <a:r>
              <a:rPr lang="en-US" altLang="ja-JP" sz="2000" dirty="0">
                <a:ea typeface="ＭＳ Ｐゴシック" pitchFamily="34" charset="-128"/>
              </a:rPr>
              <a:t>behaviors</a:t>
            </a:r>
            <a:r>
              <a:rPr lang="en-US" altLang="ja-JP" sz="2000" dirty="0" smtClean="0">
                <a:ea typeface="ＭＳ Ｐゴシック" pitchFamily="34" charset="-128"/>
              </a:rPr>
              <a:t>.</a:t>
            </a:r>
          </a:p>
          <a:p>
            <a:pPr lvl="1"/>
            <a:r>
              <a:rPr lang="en-US" altLang="ja-JP" sz="2000" dirty="0" smtClean="0">
                <a:ea typeface="ＭＳ Ｐゴシック" pitchFamily="34" charset="-128"/>
              </a:rPr>
              <a:t>Asses whether health risk behaviors increase, decrease, or remain the same over time.</a:t>
            </a:r>
          </a:p>
          <a:p>
            <a:pPr lvl="1"/>
            <a:r>
              <a:rPr lang="en-US" altLang="ja-JP" sz="2000" dirty="0" smtClean="0">
                <a:ea typeface="ＭＳ Ｐゴシック" pitchFamily="34" charset="-128"/>
              </a:rPr>
              <a:t>Examine the co-occurrence of health risk behaviors.</a:t>
            </a:r>
          </a:p>
          <a:p>
            <a:pPr lvl="1"/>
            <a:r>
              <a:rPr lang="en-US" altLang="ja-JP" sz="2000" dirty="0" smtClean="0">
                <a:ea typeface="ＭＳ Ｐゴシック" pitchFamily="34" charset="-128"/>
              </a:rPr>
              <a:t>Provide comparable data among subpopulations of youth.</a:t>
            </a:r>
            <a:endParaRPr lang="en-US" altLang="ja-JP" sz="2000" dirty="0">
              <a:ea typeface="ＭＳ Ｐゴシック" pitchFamily="34" charset="-128"/>
            </a:endParaRPr>
          </a:p>
          <a:p>
            <a:pPr lvl="1"/>
            <a:r>
              <a:rPr lang="en-US" altLang="ja-JP" sz="2000" dirty="0" smtClean="0">
                <a:ea typeface="ＭＳ Ｐゴシック" pitchFamily="34" charset="-128"/>
              </a:rPr>
              <a:t>Provide </a:t>
            </a:r>
            <a:r>
              <a:rPr lang="en-US" altLang="ja-JP" sz="2000" dirty="0">
                <a:ea typeface="ＭＳ Ｐゴシック" pitchFamily="34" charset="-128"/>
              </a:rPr>
              <a:t>comparable national, state, </a:t>
            </a:r>
            <a:r>
              <a:rPr lang="en-US" altLang="ja-JP" sz="2000" dirty="0" smtClean="0">
                <a:ea typeface="ＭＳ Ｐゴシック" pitchFamily="34" charset="-128"/>
              </a:rPr>
              <a:t>territorial, tribal, and </a:t>
            </a:r>
            <a:r>
              <a:rPr lang="en-US" altLang="ja-JP" sz="2000" dirty="0">
                <a:ea typeface="ＭＳ Ｐゴシック" pitchFamily="34" charset="-128"/>
              </a:rPr>
              <a:t>local data.</a:t>
            </a:r>
          </a:p>
          <a:p>
            <a:pPr lvl="1"/>
            <a:r>
              <a:rPr lang="en-US" altLang="ja-JP" sz="2000" dirty="0">
                <a:ea typeface="ＭＳ Ｐゴシック" pitchFamily="34" charset="-128"/>
              </a:rPr>
              <a:t>Monitor progress toward achieving the </a:t>
            </a:r>
            <a:r>
              <a:rPr lang="en-US" altLang="ja-JP" sz="2000" i="1" dirty="0">
                <a:ea typeface="ＭＳ Ｐゴシック" pitchFamily="34" charset="-128"/>
              </a:rPr>
              <a:t>Healthy People </a:t>
            </a:r>
            <a:r>
              <a:rPr lang="en-US" altLang="ja-JP" sz="2000" i="1" dirty="0" smtClean="0">
                <a:ea typeface="ＭＳ Ｐゴシック" pitchFamily="34" charset="-128"/>
              </a:rPr>
              <a:t>2020 </a:t>
            </a:r>
            <a:r>
              <a:rPr lang="en-US" altLang="ja-JP" sz="2000" dirty="0" smtClean="0">
                <a:ea typeface="ＭＳ Ｐゴシック" pitchFamily="34" charset="-128"/>
              </a:rPr>
              <a:t>objectives and other program indicators.</a:t>
            </a:r>
            <a:endParaRPr lang="en-US" altLang="ja-JP" sz="2000" dirty="0">
              <a:ea typeface="ＭＳ Ｐゴシック" pitchFamily="34" charset="-128"/>
            </a:endParaRPr>
          </a:p>
          <a:p>
            <a:pPr algn="r">
              <a:buFont typeface="Wingdings 2" pitchFamily="18" charset="2"/>
              <a:buNone/>
            </a:pPr>
            <a:endParaRPr lang="en-US" altLang="en-US" sz="2000"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14</a:t>
            </a:fld>
            <a:endParaRPr lang="en-US" dirty="0"/>
          </a:p>
        </p:txBody>
      </p:sp>
    </p:spTree>
    <p:extLst>
      <p:ext uri="{BB962C8B-B14F-4D97-AF65-F5344CB8AC3E}">
        <p14:creationId xmlns="" xmlns:p14="http://schemas.microsoft.com/office/powerpoint/2010/main" val="3616804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1385"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t>Injury Prevention</a:t>
            </a:r>
          </a:p>
        </p:txBody>
      </p:sp>
      <p:sp>
        <p:nvSpPr>
          <p:cNvPr id="1381386"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sz="2400" dirty="0" smtClean="0">
                <a:ea typeface="ＭＳ Ｐゴシック" pitchFamily="34" charset="-128"/>
              </a:rPr>
              <a:t>Should be taught early and be age appropriate</a:t>
            </a:r>
          </a:p>
          <a:p>
            <a:pPr lvl="1">
              <a:lnSpc>
                <a:spcPct val="90000"/>
              </a:lnSpc>
            </a:pPr>
            <a:r>
              <a:rPr lang="en-US" altLang="ja-JP" sz="2000" dirty="0" smtClean="0">
                <a:ea typeface="ＭＳ Ｐゴシック" pitchFamily="34" charset="-128"/>
              </a:rPr>
              <a:t>Bicycle </a:t>
            </a:r>
            <a:r>
              <a:rPr lang="en-US" altLang="ja-JP" sz="2000" dirty="0">
                <a:ea typeface="ＭＳ Ｐゴシック" pitchFamily="34" charset="-128"/>
              </a:rPr>
              <a:t>safety and helmets</a:t>
            </a:r>
          </a:p>
          <a:p>
            <a:pPr lvl="1">
              <a:lnSpc>
                <a:spcPct val="90000"/>
              </a:lnSpc>
            </a:pPr>
            <a:r>
              <a:rPr lang="en-US" altLang="ja-JP" sz="2000" dirty="0">
                <a:ea typeface="ＭＳ Ｐゴシック" pitchFamily="34" charset="-128"/>
              </a:rPr>
              <a:t>Proper use of backpacks</a:t>
            </a:r>
          </a:p>
          <a:p>
            <a:pPr lvl="1">
              <a:lnSpc>
                <a:spcPct val="90000"/>
              </a:lnSpc>
            </a:pPr>
            <a:r>
              <a:rPr lang="en-US" altLang="ja-JP" sz="2000" dirty="0">
                <a:ea typeface="ＭＳ Ｐゴシック" pitchFamily="34" charset="-128"/>
              </a:rPr>
              <a:t>Schoolyard and playground </a:t>
            </a:r>
            <a:r>
              <a:rPr lang="en-US" altLang="ja-JP" sz="2000" dirty="0" smtClean="0">
                <a:ea typeface="ＭＳ Ｐゴシック" pitchFamily="34" charset="-128"/>
              </a:rPr>
              <a:t>safety</a:t>
            </a:r>
          </a:p>
          <a:p>
            <a:pPr lvl="1">
              <a:lnSpc>
                <a:spcPct val="90000"/>
              </a:lnSpc>
            </a:pPr>
            <a:r>
              <a:rPr lang="en-US" altLang="ja-JP" sz="2000" dirty="0" smtClean="0">
                <a:ea typeface="ＭＳ Ｐゴシック" pitchFamily="34" charset="-128"/>
              </a:rPr>
              <a:t>Motor vehicle safety for adolescents</a:t>
            </a:r>
            <a:endParaRPr lang="en-US" altLang="ja-JP" sz="2000" dirty="0">
              <a:ea typeface="ＭＳ Ｐゴシック" pitchFamily="34" charset="-128"/>
            </a:endParaRPr>
          </a:p>
          <a:p>
            <a:pPr lvl="1">
              <a:lnSpc>
                <a:spcPct val="90000"/>
              </a:lnSpc>
            </a:pPr>
            <a:r>
              <a:rPr lang="en-US" altLang="ja-JP" sz="2000" dirty="0">
                <a:ea typeface="ＭＳ Ｐゴシック" pitchFamily="34" charset="-128"/>
              </a:rPr>
              <a:t>Sports safety </a:t>
            </a:r>
          </a:p>
          <a:p>
            <a:pPr lvl="2">
              <a:lnSpc>
                <a:spcPct val="90000"/>
              </a:lnSpc>
            </a:pPr>
            <a:r>
              <a:rPr lang="en-US" altLang="ja-JP" sz="1800" dirty="0">
                <a:ea typeface="ＭＳ Ｐゴシック" pitchFamily="34" charset="-128"/>
              </a:rPr>
              <a:t>Equipment</a:t>
            </a:r>
          </a:p>
          <a:p>
            <a:pPr lvl="2">
              <a:lnSpc>
                <a:spcPct val="90000"/>
              </a:lnSpc>
            </a:pPr>
            <a:r>
              <a:rPr lang="en-US" altLang="ja-JP" sz="1800" dirty="0" smtClean="0">
                <a:ea typeface="ＭＳ Ｐゴシック" pitchFamily="34" charset="-128"/>
              </a:rPr>
              <a:t>Hydration and frequent rest periods</a:t>
            </a:r>
            <a:endParaRPr lang="en-US" altLang="ja-JP" sz="1800" dirty="0">
              <a:ea typeface="ＭＳ Ｐゴシック" pitchFamily="34" charset="-128"/>
            </a:endParaRPr>
          </a:p>
          <a:p>
            <a:pPr lvl="2">
              <a:lnSpc>
                <a:spcPct val="90000"/>
              </a:lnSpc>
            </a:pPr>
            <a:r>
              <a:rPr lang="en-US" altLang="ja-JP" sz="1800" dirty="0" smtClean="0">
                <a:ea typeface="ＭＳ Ｐゴシック" pitchFamily="34" charset="-128"/>
              </a:rPr>
              <a:t>Stretching, warm-up, and cool-down activities</a:t>
            </a:r>
            <a:endParaRPr lang="en-US" altLang="ja-JP" sz="1800" dirty="0">
              <a:ea typeface="ＭＳ Ｐゴシック" pitchFamily="34" charset="-128"/>
            </a:endParaRPr>
          </a:p>
          <a:p>
            <a:pPr lvl="2">
              <a:lnSpc>
                <a:spcPct val="90000"/>
              </a:lnSpc>
            </a:pPr>
            <a:r>
              <a:rPr lang="en-US" altLang="ja-JP" sz="1800" dirty="0" smtClean="0">
                <a:ea typeface="ＭＳ Ｐゴシック" pitchFamily="34" charset="-128"/>
              </a:rPr>
              <a:t>Pool safety</a:t>
            </a:r>
            <a:endParaRPr lang="en-US" altLang="ja-JP" sz="1800" dirty="0">
              <a:ea typeface="ＭＳ Ｐゴシック" pitchFamily="34" charset="-128"/>
            </a:endParaRPr>
          </a:p>
          <a:p>
            <a:pPr>
              <a:lnSpc>
                <a:spcPct val="90000"/>
              </a:lnSpc>
            </a:pPr>
            <a:r>
              <a:rPr lang="en-US" altLang="ja-JP" sz="2400" dirty="0">
                <a:ea typeface="ＭＳ Ｐゴシック" pitchFamily="34" charset="-128"/>
              </a:rPr>
              <a:t>Related school </a:t>
            </a:r>
            <a:r>
              <a:rPr lang="en-US" altLang="ja-JP" sz="2400" dirty="0" smtClean="0">
                <a:ea typeface="ＭＳ Ｐゴシック" pitchFamily="34" charset="-128"/>
              </a:rPr>
              <a:t>policies, recommendations, data collection on injuries, and staff training</a:t>
            </a:r>
            <a:endParaRPr lang="en-US" altLang="en-US" sz="2400"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15</a:t>
            </a:fld>
            <a:endParaRPr lang="en-US" dirty="0"/>
          </a:p>
        </p:txBody>
      </p:sp>
      <p:pic>
        <p:nvPicPr>
          <p:cNvPr id="7" name="Picture 5" descr="sl00712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553200" y="2346325"/>
            <a:ext cx="2286000" cy="2149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711642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431"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Tobacco Use </a:t>
            </a:r>
            <a:endParaRPr lang="en-US" altLang="en-US" dirty="0"/>
          </a:p>
        </p:txBody>
      </p:sp>
      <p:sp>
        <p:nvSpPr>
          <p:cNvPr id="1383432"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Tobacco</a:t>
            </a:r>
          </a:p>
          <a:p>
            <a:pPr lvl="1"/>
            <a:r>
              <a:rPr lang="en-US" altLang="ja-JP" dirty="0">
                <a:ea typeface="ＭＳ Ｐゴシック" pitchFamily="34" charset="-128"/>
              </a:rPr>
              <a:t>Smoking is the single leading preventable cause of death in the United States.</a:t>
            </a:r>
          </a:p>
          <a:p>
            <a:pPr lvl="1"/>
            <a:r>
              <a:rPr lang="en-GB" altLang="en-US" dirty="0"/>
              <a:t>An estimated </a:t>
            </a:r>
            <a:r>
              <a:rPr lang="en-GB" altLang="en-US" dirty="0" smtClean="0"/>
              <a:t>80% </a:t>
            </a:r>
            <a:r>
              <a:rPr lang="en-GB" altLang="en-US" dirty="0"/>
              <a:t>of adults who use tobacco began before the age of </a:t>
            </a:r>
            <a:r>
              <a:rPr lang="en-GB" altLang="en-US" dirty="0" smtClean="0"/>
              <a:t>18 </a:t>
            </a:r>
            <a:r>
              <a:rPr lang="en-GB" altLang="en-US" dirty="0"/>
              <a:t>years.</a:t>
            </a:r>
          </a:p>
          <a:p>
            <a:pPr lvl="1"/>
            <a:r>
              <a:rPr lang="en-GB" altLang="en-US" dirty="0"/>
              <a:t>Adolescents who use smokeless tobacco are </a:t>
            </a:r>
            <a:r>
              <a:rPr lang="en-GB" altLang="en-US" dirty="0" smtClean="0"/>
              <a:t>more likely </a:t>
            </a:r>
            <a:r>
              <a:rPr lang="en-GB" altLang="en-US" dirty="0"/>
              <a:t>to become cigarette smokers.</a:t>
            </a:r>
          </a:p>
          <a:p>
            <a:pPr lvl="1"/>
            <a:r>
              <a:rPr lang="en-GB" altLang="en-US" dirty="0"/>
              <a:t>Adolescents targeted by tobacco advertising. </a:t>
            </a:r>
          </a:p>
          <a:p>
            <a:pPr lvl="1"/>
            <a:r>
              <a:rPr lang="en-GB" altLang="en-US" dirty="0"/>
              <a:t>Teach adolescents the negative consequences associated with tobacco.</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16</a:t>
            </a:fld>
            <a:endParaRPr lang="en-US" dirty="0"/>
          </a:p>
        </p:txBody>
      </p:sp>
      <p:pic>
        <p:nvPicPr>
          <p:cNvPr id="7" name="Picture 5" descr="bd00023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15200" y="457200"/>
            <a:ext cx="1314450"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6431713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481"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Substance Abuse </a:t>
            </a:r>
            <a:endParaRPr lang="en-US" altLang="en-US" dirty="0"/>
          </a:p>
        </p:txBody>
      </p:sp>
      <p:sp>
        <p:nvSpPr>
          <p:cNvPr id="1385482"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Alcohol</a:t>
            </a:r>
          </a:p>
          <a:p>
            <a:pPr lvl="1"/>
            <a:r>
              <a:rPr lang="en-GB" altLang="en-US" dirty="0"/>
              <a:t>Use of alcohol and other drugs is associated with problems in school, injuries, violence, and motor vehicle deaths.</a:t>
            </a:r>
          </a:p>
          <a:p>
            <a:pPr lvl="1"/>
            <a:r>
              <a:rPr lang="en-GB" altLang="en-US" dirty="0"/>
              <a:t>The most commonly </a:t>
            </a:r>
            <a:r>
              <a:rPr lang="en-GB" altLang="en-US" dirty="0" smtClean="0"/>
              <a:t>used and abused drug </a:t>
            </a:r>
            <a:r>
              <a:rPr lang="en-GB" altLang="en-US" dirty="0"/>
              <a:t>among children and adolescents is alcohol.</a:t>
            </a:r>
            <a:endParaRPr lang="en-US" altLang="ja-JP" dirty="0">
              <a:ea typeface="ＭＳ Ｐゴシック" pitchFamily="34" charset="-128"/>
            </a:endParaRPr>
          </a:p>
          <a:p>
            <a:r>
              <a:rPr lang="en-US" altLang="ja-JP" dirty="0">
                <a:ea typeface="ＭＳ Ｐゴシック" pitchFamily="34" charset="-128"/>
              </a:rPr>
              <a:t>Illicit drugs</a:t>
            </a:r>
          </a:p>
          <a:p>
            <a:pPr lvl="1"/>
            <a:r>
              <a:rPr lang="en-GB" altLang="en-US" dirty="0" smtClean="0"/>
              <a:t>The </a:t>
            </a:r>
            <a:r>
              <a:rPr lang="en-GB" altLang="en-US" dirty="0"/>
              <a:t>most commonly used illicit drug among youth in the United States is marijuana</a:t>
            </a:r>
            <a:r>
              <a:rPr lang="en-GB" altLang="en-US" dirty="0" smtClean="0"/>
              <a:t>.</a:t>
            </a:r>
          </a:p>
          <a:p>
            <a:pPr lvl="1"/>
            <a:r>
              <a:rPr lang="en-US" altLang="ja-JP" dirty="0" smtClean="0">
                <a:ea typeface="ＭＳ Ｐゴシック" pitchFamily="34" charset="-128"/>
              </a:rPr>
              <a:t>Use of illegal anabolic steroids has decreased, but remains a concern.</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17</a:t>
            </a:fld>
            <a:endParaRPr lang="en-US" dirty="0"/>
          </a:p>
        </p:txBody>
      </p:sp>
      <p:pic>
        <p:nvPicPr>
          <p:cNvPr id="1385478" name="Picture 6" descr="bd0002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15200" y="609600"/>
            <a:ext cx="11430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817241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7527"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Sex Education</a:t>
            </a:r>
            <a:endParaRPr lang="en-US" altLang="en-US" dirty="0"/>
          </a:p>
        </p:txBody>
      </p:sp>
      <p:sp>
        <p:nvSpPr>
          <p:cNvPr id="1387528"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dirty="0"/>
              <a:t>Teens are becoming sexually active at earlier ages, and, despite recent declines, pregnancy rates continue to be </a:t>
            </a:r>
            <a:r>
              <a:rPr lang="en-US" dirty="0" smtClean="0"/>
              <a:t>high.</a:t>
            </a:r>
            <a:endParaRPr lang="en-US" altLang="ja-JP" dirty="0" smtClean="0">
              <a:ea typeface="ＭＳ Ｐゴシック" pitchFamily="34" charset="-128"/>
            </a:endParaRPr>
          </a:p>
          <a:p>
            <a:r>
              <a:rPr lang="en-US" altLang="ja-JP" dirty="0" smtClean="0">
                <a:ea typeface="ＭＳ Ｐゴシック" pitchFamily="34" charset="-128"/>
              </a:rPr>
              <a:t>Sex education in the school setting is a </a:t>
            </a:r>
            <a:r>
              <a:rPr lang="en-US" altLang="ja-JP" dirty="0"/>
              <a:t>c</a:t>
            </a:r>
            <a:r>
              <a:rPr lang="en-US" altLang="en-US" dirty="0" smtClean="0"/>
              <a:t>ontroversial topic.</a:t>
            </a:r>
          </a:p>
          <a:p>
            <a:pPr lvl="1"/>
            <a:r>
              <a:rPr lang="en-US" altLang="en-US" dirty="0" smtClean="0"/>
              <a:t>21 states mandate sex education be taught</a:t>
            </a:r>
          </a:p>
          <a:p>
            <a:pPr lvl="1"/>
            <a:r>
              <a:rPr lang="en-US" altLang="en-US" dirty="0" smtClean="0"/>
              <a:t>No research concludes that sex education in the schools increases sexual activity</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18</a:t>
            </a:fld>
            <a:endParaRPr lang="en-US" dirty="0"/>
          </a:p>
        </p:txBody>
      </p:sp>
      <p:pic>
        <p:nvPicPr>
          <p:cNvPr id="7" name="Picture 5" descr="bd00031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56947" y="4876800"/>
            <a:ext cx="1380332" cy="144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555940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8" name="Rectangle 10"/>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t>Other Educational Topics</a:t>
            </a:r>
          </a:p>
        </p:txBody>
      </p:sp>
      <p:sp>
        <p:nvSpPr>
          <p:cNvPr id="1389579" name="Rectangle 11"/>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Tattoos and body piercing</a:t>
            </a:r>
          </a:p>
          <a:p>
            <a:pPr lvl="1"/>
            <a:r>
              <a:rPr lang="en-US" altLang="ja-JP" dirty="0">
                <a:ea typeface="ＭＳ Ｐゴシック" pitchFamily="34" charset="-128"/>
              </a:rPr>
              <a:t>Making healthy decisions about body and sanitary conditions where procedures are performed</a:t>
            </a:r>
          </a:p>
          <a:p>
            <a:r>
              <a:rPr lang="en-US" altLang="ja-JP" dirty="0">
                <a:ea typeface="ＭＳ Ｐゴシック" pitchFamily="34" charset="-128"/>
              </a:rPr>
              <a:t>Dental health </a:t>
            </a:r>
          </a:p>
          <a:p>
            <a:pPr lvl="1"/>
            <a:r>
              <a:rPr lang="en-US" altLang="ja-JP" dirty="0">
                <a:ea typeface="ＭＳ Ｐゴシック" pitchFamily="34" charset="-128"/>
              </a:rPr>
              <a:t>Proper oral hygiene and regular dental check-ups </a:t>
            </a:r>
          </a:p>
          <a:p>
            <a:pPr lvl="1"/>
            <a:r>
              <a:rPr lang="en-US" altLang="ja-JP" dirty="0">
                <a:ea typeface="ＭＳ Ｐゴシック" pitchFamily="34" charset="-128"/>
              </a:rPr>
              <a:t>Relationship between high-sugar foods and dental caries </a:t>
            </a:r>
          </a:p>
          <a:p>
            <a:r>
              <a:rPr lang="en-US" altLang="ja-JP" dirty="0">
                <a:ea typeface="ＭＳ Ｐゴシック" pitchFamily="34" charset="-128"/>
              </a:rPr>
              <a:t>Physical education</a:t>
            </a:r>
          </a:p>
          <a:p>
            <a:pPr lvl="1"/>
            <a:r>
              <a:rPr lang="en-US" altLang="ja-JP" dirty="0">
                <a:ea typeface="ＭＳ Ｐゴシック" pitchFamily="34" charset="-128"/>
              </a:rPr>
              <a:t>Promotion of lifelong physical </a:t>
            </a:r>
            <a:r>
              <a:rPr lang="en-US" altLang="ja-JP" dirty="0" smtClean="0">
                <a:ea typeface="ＭＳ Ｐゴシック" pitchFamily="34" charset="-128"/>
              </a:rPr>
              <a:t>activity </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19</a:t>
            </a:fld>
            <a:endParaRPr lang="en-US" dirty="0"/>
          </a:p>
        </p:txBody>
      </p:sp>
      <p:pic>
        <p:nvPicPr>
          <p:cNvPr id="1389575" name="Picture 6" descr="pe0108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15200" y="4648200"/>
            <a:ext cx="1095375" cy="137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254520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5000" name="Rectangle 8"/>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t>School Health</a:t>
            </a:r>
          </a:p>
        </p:txBody>
      </p:sp>
      <p:sp>
        <p:nvSpPr>
          <p:cNvPr id="1365001" name="Rectangle 9"/>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marL="0" indent="0">
              <a:buNone/>
            </a:pPr>
            <a:r>
              <a:rPr lang="en-GB" altLang="en-US" dirty="0" smtClean="0"/>
              <a:t>The healthy development of children and adolescents is influenced by many societal institutions. After the family, the school is the primary institution responsible for the development of young people in the United States.</a:t>
            </a:r>
            <a:endParaRPr lang="en-GB" altLang="en-US" dirty="0">
              <a:cs typeface="Arial" charset="0"/>
            </a:endParaRPr>
          </a:p>
          <a:p>
            <a:pPr marL="0" indent="0" algn="r">
              <a:buFont typeface="Wingdings 2" pitchFamily="18" charset="2"/>
              <a:buNone/>
            </a:pPr>
            <a:r>
              <a:rPr lang="en-GB" altLang="en-US" sz="1800" dirty="0">
                <a:cs typeface="Arial" charset="0"/>
              </a:rPr>
              <a:t>– </a:t>
            </a:r>
            <a:r>
              <a:rPr lang="en-GB" altLang="en-US" sz="1800" dirty="0" smtClean="0"/>
              <a:t>Centers for Disease Control and Prevention </a:t>
            </a:r>
            <a:r>
              <a:rPr lang="en-GB" altLang="en-US" sz="1800" dirty="0"/>
              <a:t/>
            </a:r>
            <a:br>
              <a:rPr lang="en-GB" altLang="en-US" sz="1800" dirty="0"/>
            </a:br>
            <a:r>
              <a:rPr lang="en-GB" altLang="en-US" sz="1800" dirty="0" smtClean="0"/>
              <a:t>(CDC, 2011)</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a:t>
            </a:fld>
            <a:endParaRPr lang="en-US" dirty="0"/>
          </a:p>
        </p:txBody>
      </p:sp>
    </p:spTree>
    <p:extLst>
      <p:ext uri="{BB962C8B-B14F-4D97-AF65-F5344CB8AC3E}">
        <p14:creationId xmlns="" xmlns:p14="http://schemas.microsoft.com/office/powerpoint/2010/main" val="727914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26" name="Rectangle 10"/>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smtClean="0">
                <a:ea typeface="ＭＳ Ｐゴシック" pitchFamily="34" charset="-128"/>
              </a:rPr>
              <a:t>Health </a:t>
            </a:r>
            <a:r>
              <a:rPr lang="en-US" altLang="ja-JP" dirty="0">
                <a:ea typeface="ＭＳ Ｐゴシック" pitchFamily="34" charset="-128"/>
              </a:rPr>
              <a:t>Services</a:t>
            </a:r>
            <a:endParaRPr lang="en-US" altLang="en-US" dirty="0"/>
          </a:p>
        </p:txBody>
      </p:sp>
      <p:sp>
        <p:nvSpPr>
          <p:cNvPr id="1391627" name="Rectangle 11"/>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sz="2400" dirty="0">
                <a:ea typeface="ＭＳ Ｐゴシック" pitchFamily="34" charset="-128"/>
              </a:rPr>
              <a:t>Immunizations</a:t>
            </a:r>
          </a:p>
          <a:p>
            <a:pPr lvl="1"/>
            <a:r>
              <a:rPr lang="en-US" altLang="ja-JP" sz="2000" dirty="0">
                <a:ea typeface="ＭＳ Ｐゴシック" pitchFamily="34" charset="-128"/>
              </a:rPr>
              <a:t>All states now require proof of current immunization status or evidence of immunity before school entrance.</a:t>
            </a:r>
          </a:p>
          <a:p>
            <a:r>
              <a:rPr lang="en-US" altLang="ja-JP" sz="2400" dirty="0">
                <a:ea typeface="ＭＳ Ｐゴシック" pitchFamily="34" charset="-128"/>
              </a:rPr>
              <a:t>Health screenings</a:t>
            </a:r>
          </a:p>
          <a:p>
            <a:pPr lvl="1"/>
            <a:r>
              <a:rPr lang="en-GB" altLang="en-US" sz="2000" dirty="0" smtClean="0"/>
              <a:t>Vision is required in most states</a:t>
            </a:r>
          </a:p>
          <a:p>
            <a:pPr lvl="1"/>
            <a:r>
              <a:rPr lang="en-GB" altLang="en-US" sz="2000" dirty="0" smtClean="0"/>
              <a:t>Hearing screenings </a:t>
            </a:r>
          </a:p>
          <a:p>
            <a:pPr lvl="1"/>
            <a:r>
              <a:rPr lang="en-US" altLang="ja-JP" sz="2000" dirty="0" smtClean="0">
                <a:ea typeface="ＭＳ Ｐゴシック" pitchFamily="34" charset="-128"/>
              </a:rPr>
              <a:t>Scoliosis </a:t>
            </a:r>
            <a:r>
              <a:rPr lang="en-US" altLang="ja-JP" sz="2000" dirty="0">
                <a:ea typeface="ＭＳ Ｐゴシック" pitchFamily="34" charset="-128"/>
              </a:rPr>
              <a:t>or postural screening </a:t>
            </a:r>
          </a:p>
          <a:p>
            <a:pPr lvl="1"/>
            <a:r>
              <a:rPr lang="en-US" altLang="ja-JP" sz="2000" dirty="0">
                <a:ea typeface="ＭＳ Ｐゴシック" pitchFamily="34" charset="-128"/>
              </a:rPr>
              <a:t>High blood pressure screening</a:t>
            </a:r>
          </a:p>
          <a:p>
            <a:r>
              <a:rPr lang="en-US" altLang="ja-JP" sz="2400" dirty="0">
                <a:ea typeface="ＭＳ Ｐゴシック" pitchFamily="34" charset="-128"/>
              </a:rPr>
              <a:t>EPSDT: </a:t>
            </a:r>
            <a:r>
              <a:rPr lang="en-US" altLang="ja-JP" sz="2400" dirty="0" smtClean="0">
                <a:ea typeface="ＭＳ Ｐゴシック" pitchFamily="34" charset="-128"/>
              </a:rPr>
              <a:t>Early </a:t>
            </a:r>
            <a:r>
              <a:rPr lang="en-US" altLang="ja-JP" sz="2400" dirty="0">
                <a:ea typeface="ＭＳ Ｐゴシック" pitchFamily="34" charset="-128"/>
              </a:rPr>
              <a:t>and </a:t>
            </a:r>
            <a:r>
              <a:rPr lang="en-US" altLang="ja-JP" sz="2400" dirty="0" smtClean="0">
                <a:ea typeface="ＭＳ Ｐゴシック" pitchFamily="34" charset="-128"/>
              </a:rPr>
              <a:t>Periodic Screening</a:t>
            </a:r>
            <a:r>
              <a:rPr lang="en-US" altLang="ja-JP" sz="2400" dirty="0">
                <a:ea typeface="ＭＳ Ｐゴシック" pitchFamily="34" charset="-128"/>
              </a:rPr>
              <a:t>, </a:t>
            </a:r>
            <a:r>
              <a:rPr lang="en-US" altLang="ja-JP" sz="2400" dirty="0" smtClean="0">
                <a:ea typeface="ＭＳ Ｐゴシック" pitchFamily="34" charset="-128"/>
              </a:rPr>
              <a:t>Diagnosis</a:t>
            </a:r>
            <a:r>
              <a:rPr lang="en-US" altLang="ja-JP" sz="2400" dirty="0">
                <a:ea typeface="ＭＳ Ｐゴシック" pitchFamily="34" charset="-128"/>
              </a:rPr>
              <a:t>, and </a:t>
            </a:r>
            <a:r>
              <a:rPr lang="en-US" altLang="ja-JP" sz="2400" dirty="0" smtClean="0">
                <a:ea typeface="ＭＳ Ｐゴシック" pitchFamily="34" charset="-128"/>
              </a:rPr>
              <a:t>Treatment created by Medicaid</a:t>
            </a:r>
            <a:endParaRPr lang="en-US" altLang="ja-JP" sz="2400"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20</a:t>
            </a:fld>
            <a:endParaRPr lang="en-US" dirty="0"/>
          </a:p>
        </p:txBody>
      </p:sp>
      <p:pic>
        <p:nvPicPr>
          <p:cNvPr id="1391628" name="Picture 12" descr="C:\Documents and Settings\Penny\Local Settings\Temporary Internet Files\Content.IE5\2ONKDI23\MC900088888[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62351" y="2664707"/>
            <a:ext cx="1395850" cy="198578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253006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672" name="Rectangle 8"/>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Health </a:t>
            </a:r>
            <a:r>
              <a:rPr lang="en-US" altLang="ja-JP" dirty="0" smtClean="0">
                <a:ea typeface="ＭＳ Ｐゴシック" pitchFamily="34" charset="-128"/>
              </a:rPr>
              <a:t>Services (Cont.)</a:t>
            </a:r>
            <a:endParaRPr lang="en-US" altLang="en-US" dirty="0"/>
          </a:p>
        </p:txBody>
      </p:sp>
      <p:sp>
        <p:nvSpPr>
          <p:cNvPr id="1393673" name="Rectangle 9"/>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sz="2400" dirty="0">
                <a:ea typeface="ＭＳ Ｐゴシック" pitchFamily="34" charset="-128"/>
              </a:rPr>
              <a:t>Emergency care</a:t>
            </a:r>
          </a:p>
          <a:p>
            <a:pPr lvl="1">
              <a:lnSpc>
                <a:spcPct val="90000"/>
              </a:lnSpc>
            </a:pPr>
            <a:r>
              <a:rPr lang="en-US" altLang="ja-JP" sz="2000" dirty="0">
                <a:ea typeface="ＭＳ Ｐゴシック" pitchFamily="34" charset="-128"/>
              </a:rPr>
              <a:t>First aid, CPR, </a:t>
            </a:r>
            <a:r>
              <a:rPr lang="en-US" altLang="ja-JP" sz="2000" dirty="0" smtClean="0">
                <a:ea typeface="ＭＳ Ｐゴシック" pitchFamily="34" charset="-128"/>
              </a:rPr>
              <a:t>Emergency Care Plans (ECP)</a:t>
            </a:r>
            <a:endParaRPr lang="en-US" altLang="ja-JP" sz="2000" dirty="0">
              <a:ea typeface="ＭＳ Ｐゴシック" pitchFamily="34" charset="-128"/>
            </a:endParaRPr>
          </a:p>
          <a:p>
            <a:pPr>
              <a:lnSpc>
                <a:spcPct val="90000"/>
              </a:lnSpc>
            </a:pPr>
            <a:r>
              <a:rPr lang="en-US" altLang="ja-JP" sz="2400" dirty="0">
                <a:ea typeface="ＭＳ Ｐゴシック" pitchFamily="34" charset="-128"/>
              </a:rPr>
              <a:t>Care of ill children</a:t>
            </a:r>
          </a:p>
          <a:p>
            <a:pPr lvl="1">
              <a:lnSpc>
                <a:spcPct val="90000"/>
              </a:lnSpc>
            </a:pPr>
            <a:r>
              <a:rPr lang="en-US" altLang="ja-JP" sz="2000" dirty="0">
                <a:ea typeface="ＭＳ Ｐゴシック" pitchFamily="34" charset="-128"/>
              </a:rPr>
              <a:t>Management of acute and chronic health </a:t>
            </a:r>
            <a:endParaRPr lang="en-US" altLang="ja-JP" sz="2000" dirty="0" smtClean="0">
              <a:ea typeface="ＭＳ Ｐゴシック" pitchFamily="34" charset="-128"/>
            </a:endParaRPr>
          </a:p>
          <a:p>
            <a:pPr marL="457200" lvl="1" indent="0">
              <a:lnSpc>
                <a:spcPct val="90000"/>
              </a:lnSpc>
              <a:buNone/>
            </a:pPr>
            <a:r>
              <a:rPr lang="en-US" altLang="ja-JP" sz="2000" dirty="0">
                <a:ea typeface="ＭＳ Ｐゴシック" pitchFamily="34" charset="-128"/>
              </a:rPr>
              <a:t> </a:t>
            </a:r>
            <a:r>
              <a:rPr lang="en-US" altLang="ja-JP" sz="2000" dirty="0" smtClean="0">
                <a:ea typeface="ＭＳ Ｐゴシック" pitchFamily="34" charset="-128"/>
              </a:rPr>
              <a:t>  conditions</a:t>
            </a:r>
            <a:endParaRPr lang="en-US" altLang="ja-JP" sz="2000" dirty="0">
              <a:ea typeface="ＭＳ Ｐゴシック" pitchFamily="34" charset="-128"/>
            </a:endParaRPr>
          </a:p>
          <a:p>
            <a:pPr>
              <a:lnSpc>
                <a:spcPct val="90000"/>
              </a:lnSpc>
            </a:pPr>
            <a:r>
              <a:rPr lang="en-US" altLang="ja-JP" sz="2400" dirty="0">
                <a:ea typeface="ＭＳ Ｐゴシック" pitchFamily="34" charset="-128"/>
              </a:rPr>
              <a:t>Medication administration</a:t>
            </a:r>
          </a:p>
          <a:p>
            <a:pPr>
              <a:lnSpc>
                <a:spcPct val="90000"/>
              </a:lnSpc>
            </a:pPr>
            <a:r>
              <a:rPr lang="en-US" altLang="ja-JP" sz="2400" dirty="0">
                <a:ea typeface="ＭＳ Ｐゴシック" pitchFamily="34" charset="-128"/>
              </a:rPr>
              <a:t>Children with special health </a:t>
            </a:r>
            <a:r>
              <a:rPr lang="en-US" altLang="ja-JP" sz="2400" dirty="0" smtClean="0">
                <a:ea typeface="ＭＳ Ｐゴシック" pitchFamily="34" charset="-128"/>
              </a:rPr>
              <a:t>needs </a:t>
            </a:r>
            <a:endParaRPr lang="en-US" altLang="ja-JP" sz="2400" dirty="0">
              <a:ea typeface="ＭＳ Ｐゴシック" pitchFamily="34" charset="-128"/>
            </a:endParaRPr>
          </a:p>
          <a:p>
            <a:pPr lvl="1">
              <a:lnSpc>
                <a:spcPct val="90000"/>
              </a:lnSpc>
            </a:pPr>
            <a:r>
              <a:rPr lang="en-US" altLang="ja-JP" sz="2000" dirty="0" smtClean="0">
                <a:ea typeface="ＭＳ Ｐゴシック" pitchFamily="34" charset="-128"/>
              </a:rPr>
              <a:t>Public Law 99-142 (1976) gave all children the right to public education in the least restrictive environment possible regardless of mental or physical disabilities</a:t>
            </a:r>
          </a:p>
          <a:p>
            <a:pPr lvl="1">
              <a:lnSpc>
                <a:spcPct val="90000"/>
              </a:lnSpc>
            </a:pPr>
            <a:r>
              <a:rPr lang="en-US" altLang="ja-JP" sz="2000" dirty="0" smtClean="0">
                <a:ea typeface="ＭＳ Ｐゴシック" pitchFamily="34" charset="-128"/>
              </a:rPr>
              <a:t>Individuals </a:t>
            </a:r>
            <a:r>
              <a:rPr lang="en-US" altLang="ja-JP" sz="2000" dirty="0">
                <a:ea typeface="ＭＳ Ｐゴシック" pitchFamily="34" charset="-128"/>
              </a:rPr>
              <a:t>with Disabilities Education Act of 1990 </a:t>
            </a:r>
            <a:endParaRPr lang="en-US" altLang="en-US" sz="2000"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21</a:t>
            </a:fld>
            <a:endParaRPr lang="en-US" dirty="0"/>
          </a:p>
        </p:txBody>
      </p:sp>
      <p:pic>
        <p:nvPicPr>
          <p:cNvPr id="1454082" name="Picture 2" descr="C:\Documents and Settings\Penny\Local Settings\Temporary Internet Files\Content.IE5\FHTVFPEI\dglxasset[1].aspx"/>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62800" y="2590800"/>
            <a:ext cx="1557629" cy="151958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6630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9"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smtClean="0">
                <a:ea typeface="ＭＳ Ｐゴシック" pitchFamily="34" charset="-128"/>
              </a:rPr>
              <a:t>Health Services (Cont.)</a:t>
            </a:r>
            <a:endParaRPr lang="en-US" altLang="en-US" sz="5400" dirty="0"/>
          </a:p>
        </p:txBody>
      </p:sp>
      <p:sp>
        <p:nvSpPr>
          <p:cNvPr id="1395720"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sz="2400" dirty="0" smtClean="0">
                <a:ea typeface="ＭＳ Ｐゴシック" pitchFamily="34" charset="-128"/>
              </a:rPr>
              <a:t>Student Health Records </a:t>
            </a:r>
            <a:r>
              <a:rPr lang="en-US" altLang="ja-JP" sz="2400" dirty="0">
                <a:ea typeface="ＭＳ Ｐゴシック" pitchFamily="34" charset="-128"/>
              </a:rPr>
              <a:t>should </a:t>
            </a:r>
            <a:r>
              <a:rPr lang="en-US" altLang="ja-JP" sz="2400" dirty="0" smtClean="0">
                <a:ea typeface="ＭＳ Ｐゴシック" pitchFamily="34" charset="-128"/>
              </a:rPr>
              <a:t>include:</a:t>
            </a:r>
            <a:endParaRPr lang="en-US" altLang="ja-JP" sz="2400" dirty="0">
              <a:ea typeface="ＭＳ Ｐゴシック" pitchFamily="34" charset="-128"/>
            </a:endParaRPr>
          </a:p>
          <a:p>
            <a:pPr lvl="1"/>
            <a:r>
              <a:rPr lang="en-US" altLang="ja-JP" sz="2000" dirty="0">
                <a:ea typeface="ＭＳ Ｐゴシック" pitchFamily="34" charset="-128"/>
              </a:rPr>
              <a:t>Immunization status</a:t>
            </a:r>
          </a:p>
          <a:p>
            <a:pPr lvl="1"/>
            <a:r>
              <a:rPr lang="en-US" altLang="ja-JP" sz="2000" dirty="0">
                <a:ea typeface="ＭＳ Ｐゴシック" pitchFamily="34" charset="-128"/>
              </a:rPr>
              <a:t>Pertinent </a:t>
            </a:r>
            <a:r>
              <a:rPr lang="en-US" altLang="ja-JP" sz="2000" dirty="0" smtClean="0">
                <a:ea typeface="ＭＳ Ｐゴシック" pitchFamily="34" charset="-128"/>
              </a:rPr>
              <a:t>history</a:t>
            </a:r>
            <a:endParaRPr lang="en-US" altLang="ja-JP" sz="2000" dirty="0">
              <a:ea typeface="ＭＳ Ｐゴシック" pitchFamily="34" charset="-128"/>
            </a:endParaRPr>
          </a:p>
          <a:p>
            <a:pPr lvl="1"/>
            <a:r>
              <a:rPr lang="en-US" altLang="ja-JP" sz="2000" dirty="0">
                <a:ea typeface="ＭＳ Ｐゴシック" pitchFamily="34" charset="-128"/>
              </a:rPr>
              <a:t>Results of screenings and examinations</a:t>
            </a:r>
          </a:p>
          <a:p>
            <a:pPr lvl="1"/>
            <a:r>
              <a:rPr lang="en-US" altLang="ja-JP" sz="2000" dirty="0" smtClean="0">
                <a:ea typeface="ＭＳ Ｐゴシック" pitchFamily="34" charset="-128"/>
              </a:rPr>
              <a:t>IHPs (Individualized Health Care Plan)</a:t>
            </a:r>
            <a:endParaRPr lang="en-US" altLang="ja-JP" sz="2000" dirty="0">
              <a:ea typeface="ＭＳ Ｐゴシック" pitchFamily="34" charset="-128"/>
            </a:endParaRPr>
          </a:p>
          <a:p>
            <a:r>
              <a:rPr lang="en-US" altLang="ja-JP" sz="2400" dirty="0">
                <a:ea typeface="ＭＳ Ｐゴシック" pitchFamily="34" charset="-128"/>
              </a:rPr>
              <a:t>Family Educational Rights and Privacy Act (FERPA</a:t>
            </a:r>
            <a:r>
              <a:rPr lang="en-US" altLang="ja-JP" sz="2400" dirty="0" smtClean="0">
                <a:ea typeface="ＭＳ Ｐゴシック" pitchFamily="34" charset="-128"/>
              </a:rPr>
              <a:t>)</a:t>
            </a:r>
            <a:r>
              <a:rPr lang="en-US" altLang="en-US" sz="2400" dirty="0" smtClean="0"/>
              <a:t>—</a:t>
            </a:r>
            <a:r>
              <a:rPr lang="en-US" altLang="ja-JP" sz="2400" dirty="0" smtClean="0">
                <a:ea typeface="ＭＳ Ｐゴシック" pitchFamily="34" charset="-128"/>
              </a:rPr>
              <a:t>strong privacy protection act of education and health records</a:t>
            </a:r>
            <a:endParaRPr lang="en-US" altLang="ja-JP" sz="2400" dirty="0">
              <a:ea typeface="ＭＳ Ｐゴシック" pitchFamily="34" charset="-128"/>
            </a:endParaRPr>
          </a:p>
          <a:p>
            <a:r>
              <a:rPr lang="en-US" altLang="ja-JP" sz="2400" dirty="0">
                <a:ea typeface="ＭＳ Ｐゴシック" pitchFamily="34" charset="-128"/>
              </a:rPr>
              <a:t>Health Insurance Portability and Accountability Act of 1996 (</a:t>
            </a:r>
            <a:r>
              <a:rPr lang="en-US" altLang="ja-JP" sz="2400" dirty="0" smtClean="0">
                <a:ea typeface="ＭＳ Ｐゴシック" pitchFamily="34" charset="-128"/>
              </a:rPr>
              <a:t>HIPAA)</a:t>
            </a:r>
            <a:r>
              <a:rPr lang="en-US" altLang="en-US" sz="2400" dirty="0" smtClean="0"/>
              <a:t>—</a:t>
            </a:r>
            <a:r>
              <a:rPr lang="en-US" altLang="ja-JP" sz="2400" dirty="0" smtClean="0">
                <a:ea typeface="ＭＳ Ｐゴシック" pitchFamily="34" charset="-128"/>
              </a:rPr>
              <a:t>confidentiality of personal health information</a:t>
            </a:r>
            <a:endParaRPr lang="en-US" altLang="ja-JP" sz="2400"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22</a:t>
            </a:fld>
            <a:endParaRPr lang="en-US" dirty="0"/>
          </a:p>
        </p:txBody>
      </p:sp>
      <p:pic>
        <p:nvPicPr>
          <p:cNvPr id="7" name="Picture 5" descr="bd05024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10400" y="1690687"/>
            <a:ext cx="1381125" cy="1814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371735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672" name="Rectangle 8"/>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Health </a:t>
            </a:r>
            <a:r>
              <a:rPr lang="en-US" altLang="ja-JP" dirty="0" smtClean="0">
                <a:ea typeface="ＭＳ Ｐゴシック" pitchFamily="34" charset="-128"/>
              </a:rPr>
              <a:t>Services (Cont.)</a:t>
            </a:r>
            <a:endParaRPr lang="en-US" altLang="en-US" dirty="0"/>
          </a:p>
        </p:txBody>
      </p:sp>
      <p:sp>
        <p:nvSpPr>
          <p:cNvPr id="1393673" name="Rectangle 9"/>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dirty="0" smtClean="0">
                <a:ea typeface="ＭＳ Ｐゴシック" pitchFamily="34" charset="-128"/>
              </a:rPr>
              <a:t>Delegation </a:t>
            </a:r>
            <a:r>
              <a:rPr lang="en-US" altLang="ja-JP" dirty="0">
                <a:ea typeface="ＭＳ Ｐゴシック" pitchFamily="34" charset="-128"/>
              </a:rPr>
              <a:t>of </a:t>
            </a:r>
            <a:r>
              <a:rPr lang="en-US" altLang="ja-JP" dirty="0" smtClean="0">
                <a:ea typeface="ＭＳ Ｐゴシック" pitchFamily="34" charset="-128"/>
              </a:rPr>
              <a:t>tasks by the school nurse</a:t>
            </a:r>
            <a:endParaRPr lang="en-US" altLang="ja-JP" dirty="0">
              <a:ea typeface="ＭＳ Ｐゴシック" pitchFamily="34" charset="-128"/>
            </a:endParaRPr>
          </a:p>
          <a:p>
            <a:pPr lvl="1">
              <a:lnSpc>
                <a:spcPct val="90000"/>
              </a:lnSpc>
            </a:pPr>
            <a:r>
              <a:rPr lang="en-US" altLang="ja-JP" dirty="0" smtClean="0">
                <a:ea typeface="ＭＳ Ｐゴシック" pitchFamily="34" charset="-128"/>
              </a:rPr>
              <a:t>Not all schools have a nurse; a nurse may be assigned to multiple schools.</a:t>
            </a:r>
          </a:p>
          <a:p>
            <a:pPr lvl="1">
              <a:lnSpc>
                <a:spcPct val="90000"/>
              </a:lnSpc>
            </a:pPr>
            <a:r>
              <a:rPr lang="en-US" altLang="ja-JP" dirty="0" smtClean="0">
                <a:ea typeface="ＭＳ Ｐゴシック" pitchFamily="34" charset="-128"/>
              </a:rPr>
              <a:t>Nurse </a:t>
            </a:r>
            <a:r>
              <a:rPr lang="en-US" altLang="ja-JP" dirty="0">
                <a:ea typeface="ＭＳ Ｐゴシック" pitchFamily="34" charset="-128"/>
              </a:rPr>
              <a:t>is </a:t>
            </a:r>
            <a:r>
              <a:rPr lang="en-US" altLang="ja-JP" dirty="0" smtClean="0">
                <a:ea typeface="ＭＳ Ｐゴシック" pitchFamily="34" charset="-128"/>
              </a:rPr>
              <a:t>responsible, </a:t>
            </a:r>
            <a:r>
              <a:rPr lang="en-US" altLang="ja-JP" dirty="0">
                <a:ea typeface="ＭＳ Ｐゴシック" pitchFamily="34" charset="-128"/>
              </a:rPr>
              <a:t>but each state’s nurse practice act stipulates what can be </a:t>
            </a:r>
            <a:r>
              <a:rPr lang="en-US" altLang="ja-JP" dirty="0" smtClean="0">
                <a:ea typeface="ＭＳ Ｐゴシック" pitchFamily="34" charset="-128"/>
              </a:rPr>
              <a:t>delegated.</a:t>
            </a:r>
          </a:p>
          <a:p>
            <a:pPr lvl="2">
              <a:lnSpc>
                <a:spcPct val="90000"/>
              </a:lnSpc>
            </a:pPr>
            <a:r>
              <a:rPr lang="en-US" altLang="ja-JP" dirty="0" smtClean="0">
                <a:ea typeface="ＭＳ Ｐゴシック" pitchFamily="34" charset="-128"/>
              </a:rPr>
              <a:t>Nurse must provide appropriate education, written procedures, and ongoing supervision and evaluation of the caregivers for tasks delegated to others.</a:t>
            </a:r>
          </a:p>
          <a:p>
            <a:pPr lvl="1">
              <a:lnSpc>
                <a:spcPct val="90000"/>
              </a:lnSpc>
            </a:pPr>
            <a:r>
              <a:rPr lang="en-US" altLang="ja-JP" dirty="0" smtClean="0">
                <a:ea typeface="ＭＳ Ｐゴシック" pitchFamily="34" charset="-128"/>
              </a:rPr>
              <a:t>Responsibility for assessment, diagnosis, goal setting, and evaluation may never be delegated.</a:t>
            </a:r>
            <a:endParaRPr lang="en-US" altLang="ja-JP"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23</a:t>
            </a:fld>
            <a:endParaRPr lang="en-US" dirty="0"/>
          </a:p>
        </p:txBody>
      </p:sp>
    </p:spTree>
    <p:extLst>
      <p:ext uri="{BB962C8B-B14F-4D97-AF65-F5344CB8AC3E}">
        <p14:creationId xmlns="" xmlns:p14="http://schemas.microsoft.com/office/powerpoint/2010/main" val="9400942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7767"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smtClean="0">
                <a:ea typeface="ＭＳ Ｐゴシック" pitchFamily="34" charset="-128"/>
              </a:rPr>
              <a:t>Health Services (Cont.)</a:t>
            </a:r>
            <a:endParaRPr lang="en-US" altLang="en-US" sz="5400" dirty="0"/>
          </a:p>
        </p:txBody>
      </p:sp>
      <p:sp>
        <p:nvSpPr>
          <p:cNvPr id="1397768"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Nutritional concerns</a:t>
            </a:r>
            <a:endParaRPr lang="en-US" altLang="ja-JP" dirty="0">
              <a:ea typeface="ＭＳ Ｐゴシック" pitchFamily="34" charset="-128"/>
            </a:endParaRPr>
          </a:p>
          <a:p>
            <a:pPr lvl="1"/>
            <a:r>
              <a:rPr lang="en-US" altLang="ja-JP" dirty="0">
                <a:ea typeface="ＭＳ Ｐゴシック" pitchFamily="34" charset="-128"/>
              </a:rPr>
              <a:t>Junk food and school vending machines</a:t>
            </a:r>
          </a:p>
          <a:p>
            <a:pPr lvl="1"/>
            <a:r>
              <a:rPr lang="en-US" altLang="ja-JP" dirty="0">
                <a:ea typeface="ＭＳ Ｐゴシック" pitchFamily="34" charset="-128"/>
              </a:rPr>
              <a:t>Skipping meals, especially breakfast</a:t>
            </a:r>
          </a:p>
          <a:p>
            <a:pPr lvl="1"/>
            <a:r>
              <a:rPr lang="en-US" altLang="ja-JP" dirty="0">
                <a:ea typeface="ＭＳ Ｐゴシック" pitchFamily="34" charset="-128"/>
              </a:rPr>
              <a:t>Unhealthy snacks</a:t>
            </a:r>
          </a:p>
          <a:p>
            <a:r>
              <a:rPr lang="en-US" altLang="ja-JP" dirty="0">
                <a:ea typeface="ＭＳ Ｐゴシック" pitchFamily="34" charset="-128"/>
              </a:rPr>
              <a:t>Identifying nutritional problems, counseling and making appropriate referrals</a:t>
            </a:r>
          </a:p>
          <a:p>
            <a:r>
              <a:rPr lang="en-US" altLang="ja-JP" dirty="0">
                <a:ea typeface="ＭＳ Ｐゴシック" pitchFamily="34" charset="-128"/>
              </a:rPr>
              <a:t>Eating disorders</a:t>
            </a:r>
          </a:p>
          <a:p>
            <a:pPr lvl="1"/>
            <a:r>
              <a:rPr lang="en-US" altLang="ja-JP" dirty="0" smtClean="0">
                <a:ea typeface="ＭＳ Ｐゴシック" pitchFamily="34" charset="-128"/>
              </a:rPr>
              <a:t>Anorexia, bulimia, and binge eating</a:t>
            </a:r>
          </a:p>
          <a:p>
            <a:r>
              <a:rPr lang="en-US" altLang="ja-JP" dirty="0" smtClean="0">
                <a:ea typeface="ＭＳ Ｐゴシック" pitchFamily="34" charset="-128"/>
              </a:rPr>
              <a:t>Obesity</a:t>
            </a:r>
            <a:r>
              <a:rPr lang="en-US" altLang="en-US" dirty="0" smtClean="0"/>
              <a:t>—</a:t>
            </a:r>
            <a:r>
              <a:rPr lang="en-US" altLang="ja-JP" dirty="0" smtClean="0">
                <a:ea typeface="ＭＳ Ｐゴシック" pitchFamily="34" charset="-128"/>
              </a:rPr>
              <a:t>fastest rising public health concern</a:t>
            </a:r>
            <a:endParaRPr lang="en-US" altLang="ja-JP" dirty="0">
              <a:ea typeface="ＭＳ Ｐゴシック" pitchFamily="34" charset="-128"/>
            </a:endParaRPr>
          </a:p>
          <a:p>
            <a:r>
              <a:rPr lang="en-US" altLang="ja-JP" dirty="0">
                <a:ea typeface="ＭＳ Ｐゴシック" pitchFamily="34" charset="-128"/>
              </a:rPr>
              <a:t>Nutrition education programs</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24</a:t>
            </a:fld>
            <a:endParaRPr lang="en-US" dirty="0"/>
          </a:p>
        </p:txBody>
      </p:sp>
      <p:pic>
        <p:nvPicPr>
          <p:cNvPr id="1397769"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67016" y="1295400"/>
            <a:ext cx="1924584" cy="17526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44240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457200"/>
            <a:ext cx="7772400" cy="1066800"/>
          </a:xfrm>
        </p:spPr>
        <p:txBody>
          <a:bodyPr/>
          <a:lstStyle/>
          <a:p>
            <a:r>
              <a:rPr lang="en-US" dirty="0" smtClean="0"/>
              <a:t>Female Athlete Triad</a:t>
            </a:r>
            <a:endParaRPr lang="en-US" dirty="0"/>
          </a:p>
        </p:txBody>
      </p:sp>
      <p:sp>
        <p:nvSpPr>
          <p:cNvPr id="5" name="Content Placeholder 4"/>
          <p:cNvSpPr>
            <a:spLocks noGrp="1"/>
          </p:cNvSpPr>
          <p:nvPr>
            <p:ph idx="1"/>
          </p:nvPr>
        </p:nvSpPr>
        <p:spPr>
          <a:xfrm>
            <a:off x="685800" y="1676400"/>
            <a:ext cx="7772400" cy="4724400"/>
          </a:xfrm>
        </p:spPr>
        <p:txBody>
          <a:bodyPr/>
          <a:lstStyle/>
          <a:p>
            <a:r>
              <a:rPr lang="en-US" sz="2400" dirty="0" smtClean="0">
                <a:latin typeface="+mn-lt"/>
                <a:ea typeface="+mn-ea"/>
                <a:cs typeface="+mn-cs"/>
              </a:rPr>
              <a:t>A </a:t>
            </a:r>
            <a:r>
              <a:rPr lang="en-US" sz="2400" dirty="0">
                <a:latin typeface="+mn-lt"/>
                <a:ea typeface="+mn-ea"/>
                <a:cs typeface="+mn-cs"/>
              </a:rPr>
              <a:t>syndrome consisting </a:t>
            </a:r>
            <a:r>
              <a:rPr lang="en-US" sz="2400" dirty="0" smtClean="0">
                <a:latin typeface="+mn-lt"/>
                <a:ea typeface="+mn-ea"/>
                <a:cs typeface="+mn-cs"/>
              </a:rPr>
              <a:t>of…</a:t>
            </a:r>
          </a:p>
          <a:p>
            <a:pPr lvl="1"/>
            <a:r>
              <a:rPr lang="en-US" sz="2000" dirty="0" smtClean="0">
                <a:latin typeface="+mn-lt"/>
                <a:ea typeface="+mn-ea"/>
                <a:cs typeface="+mn-cs"/>
              </a:rPr>
              <a:t>eating </a:t>
            </a:r>
            <a:r>
              <a:rPr lang="en-US" sz="2000" dirty="0">
                <a:latin typeface="+mn-lt"/>
                <a:ea typeface="+mn-ea"/>
                <a:cs typeface="+mn-cs"/>
              </a:rPr>
              <a:t>disorders, </a:t>
            </a:r>
            <a:endParaRPr lang="en-US" sz="2000" dirty="0" smtClean="0">
              <a:latin typeface="+mn-lt"/>
              <a:ea typeface="+mn-ea"/>
              <a:cs typeface="+mn-cs"/>
            </a:endParaRPr>
          </a:p>
          <a:p>
            <a:pPr lvl="1"/>
            <a:r>
              <a:rPr lang="en-US" sz="2000" dirty="0" smtClean="0">
                <a:latin typeface="+mn-lt"/>
                <a:ea typeface="+mn-ea"/>
                <a:cs typeface="+mn-cs"/>
              </a:rPr>
              <a:t>amenorrhea</a:t>
            </a:r>
            <a:r>
              <a:rPr lang="en-US" sz="2000" dirty="0">
                <a:latin typeface="+mn-lt"/>
                <a:ea typeface="+mn-ea"/>
                <a:cs typeface="+mn-cs"/>
              </a:rPr>
              <a:t>, and </a:t>
            </a:r>
            <a:endParaRPr lang="en-US" sz="2000" dirty="0" smtClean="0">
              <a:latin typeface="+mn-lt"/>
              <a:ea typeface="+mn-ea"/>
              <a:cs typeface="+mn-cs"/>
            </a:endParaRPr>
          </a:p>
          <a:p>
            <a:pPr lvl="1"/>
            <a:r>
              <a:rPr lang="en-US" sz="2000" dirty="0" smtClean="0">
                <a:latin typeface="+mn-lt"/>
                <a:ea typeface="+mn-ea"/>
                <a:cs typeface="+mn-cs"/>
              </a:rPr>
              <a:t>osteoporosis.</a:t>
            </a:r>
          </a:p>
          <a:p>
            <a:r>
              <a:rPr lang="en-US" sz="2400" dirty="0" smtClean="0">
                <a:latin typeface="+mn-lt"/>
                <a:ea typeface="+mn-ea"/>
                <a:cs typeface="+mn-cs"/>
              </a:rPr>
              <a:t>A </a:t>
            </a:r>
            <a:r>
              <a:rPr lang="en-US" sz="2400" dirty="0">
                <a:latin typeface="+mn-lt"/>
                <a:ea typeface="+mn-ea"/>
                <a:cs typeface="+mn-cs"/>
              </a:rPr>
              <a:t>complex problem with psychological and physiological factors. </a:t>
            </a:r>
            <a:endParaRPr lang="en-US" sz="2400" dirty="0" smtClean="0">
              <a:latin typeface="+mn-lt"/>
              <a:ea typeface="+mn-ea"/>
              <a:cs typeface="+mn-cs"/>
            </a:endParaRPr>
          </a:p>
          <a:p>
            <a:r>
              <a:rPr lang="en-US" sz="2400" dirty="0" smtClean="0">
                <a:latin typeface="+mn-lt"/>
                <a:ea typeface="+mn-ea"/>
                <a:cs typeface="+mn-cs"/>
              </a:rPr>
              <a:t>Can </a:t>
            </a:r>
            <a:r>
              <a:rPr lang="en-US" sz="2400" dirty="0">
                <a:latin typeface="+mn-lt"/>
                <a:ea typeface="+mn-ea"/>
                <a:cs typeface="+mn-cs"/>
              </a:rPr>
              <a:t>result in menstrual irregularities, premature osteoporosis, and decreased bone mineral density; if taken to the extreme, it can </a:t>
            </a:r>
            <a:r>
              <a:rPr lang="en-US" sz="2400" dirty="0" smtClean="0">
                <a:latin typeface="+mn-lt"/>
                <a:ea typeface="+mn-ea"/>
                <a:cs typeface="+mn-cs"/>
              </a:rPr>
              <a:t>become </a:t>
            </a:r>
            <a:r>
              <a:rPr lang="en-US" sz="2400" dirty="0">
                <a:latin typeface="+mn-lt"/>
                <a:ea typeface="+mn-ea"/>
                <a:cs typeface="+mn-cs"/>
              </a:rPr>
              <a:t>life </a:t>
            </a:r>
            <a:r>
              <a:rPr lang="en-US" sz="2400" dirty="0" smtClean="0">
                <a:latin typeface="+mn-lt"/>
                <a:ea typeface="+mn-ea"/>
                <a:cs typeface="+mn-cs"/>
              </a:rPr>
              <a:t>threatening</a:t>
            </a:r>
          </a:p>
          <a:p>
            <a:pPr marL="0" indent="0" algn="r">
              <a:buNone/>
            </a:pPr>
            <a:r>
              <a:rPr lang="en-US" sz="1800" dirty="0" smtClean="0">
                <a:latin typeface="+mn-lt"/>
                <a:ea typeface="+mn-ea"/>
                <a:cs typeface="+mn-cs"/>
              </a:rPr>
              <a:t>– Data from Nemours Foundation: </a:t>
            </a:r>
            <a:r>
              <a:rPr lang="en-US" sz="1800" i="1" dirty="0" smtClean="0">
                <a:latin typeface="+mn-lt"/>
                <a:ea typeface="+mn-ea"/>
                <a:cs typeface="+mn-cs"/>
              </a:rPr>
              <a:t>Female Athlete Triad</a:t>
            </a:r>
            <a:r>
              <a:rPr lang="en-US" sz="1800" dirty="0"/>
              <a:t> </a:t>
            </a:r>
            <a:r>
              <a:rPr lang="en-US" sz="1800" dirty="0" smtClean="0"/>
              <a:t>(</a:t>
            </a:r>
            <a:r>
              <a:rPr lang="en-US" sz="1800" dirty="0" smtClean="0">
                <a:latin typeface="+mn-lt"/>
                <a:ea typeface="+mn-ea"/>
                <a:cs typeface="+mn-cs"/>
              </a:rPr>
              <a:t>2010</a:t>
            </a:r>
            <a:r>
              <a:rPr lang="en-US" sz="1800" dirty="0"/>
              <a:t>)</a:t>
            </a:r>
            <a:r>
              <a:rPr lang="en-US" sz="1800" dirty="0" smtClean="0">
                <a:latin typeface="+mn-lt"/>
                <a:ea typeface="+mn-ea"/>
                <a:cs typeface="+mn-cs"/>
              </a:rPr>
              <a:t> www.KidsHealth.org/teen/food_fitness/sports/triad.html</a:t>
            </a:r>
            <a:endParaRPr lang="en-US" sz="1800" dirty="0">
              <a:latin typeface="+mn-lt"/>
              <a:ea typeface="+mn-ea"/>
              <a:cs typeface="+mn-cs"/>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25</a:t>
            </a:fld>
            <a:endParaRPr lang="en-US" dirty="0"/>
          </a:p>
        </p:txBody>
      </p:sp>
      <p:pic>
        <p:nvPicPr>
          <p:cNvPr id="1455106" name="Picture 2" descr="C:\Documents and Settings\Penny\Local Settings\Temporary Internet Files\Content.IE5\2ONKDI23\MC900332876[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943600" y="1752600"/>
            <a:ext cx="2454859"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95655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815"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3600" dirty="0">
                <a:ea typeface="ＭＳ Ｐゴシック" pitchFamily="34" charset="-128"/>
              </a:rPr>
              <a:t>Counseling, </a:t>
            </a:r>
            <a:r>
              <a:rPr lang="en-US" altLang="ja-JP" sz="3600" dirty="0" smtClean="0">
                <a:ea typeface="ＭＳ Ｐゴシック" pitchFamily="34" charset="-128"/>
              </a:rPr>
              <a:t>Psychological, and </a:t>
            </a:r>
            <a:r>
              <a:rPr lang="en-US" altLang="ja-JP" sz="3600" dirty="0">
                <a:ea typeface="ＭＳ Ｐゴシック" pitchFamily="34" charset="-128"/>
              </a:rPr>
              <a:t>Social Services </a:t>
            </a:r>
            <a:endParaRPr lang="en-US" altLang="en-US" sz="3600" dirty="0"/>
          </a:p>
        </p:txBody>
      </p:sp>
      <p:sp>
        <p:nvSpPr>
          <p:cNvPr id="1399816"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dirty="0">
                <a:ea typeface="ＭＳ Ｐゴシック" pitchFamily="34" charset="-128"/>
              </a:rPr>
              <a:t>Promotion of mental health </a:t>
            </a:r>
          </a:p>
          <a:p>
            <a:pPr>
              <a:lnSpc>
                <a:spcPct val="90000"/>
              </a:lnSpc>
            </a:pPr>
            <a:r>
              <a:rPr lang="en-US" altLang="ja-JP" dirty="0">
                <a:ea typeface="ＭＳ Ｐゴシック" pitchFamily="34" charset="-128"/>
              </a:rPr>
              <a:t>Reduction or removal of threats to mental health</a:t>
            </a:r>
          </a:p>
          <a:p>
            <a:pPr lvl="1">
              <a:lnSpc>
                <a:spcPct val="90000"/>
              </a:lnSpc>
            </a:pPr>
            <a:r>
              <a:rPr lang="en-US" altLang="ja-JP" dirty="0">
                <a:ea typeface="ＭＳ Ｐゴシック" pitchFamily="34" charset="-128"/>
              </a:rPr>
              <a:t>Depression</a:t>
            </a:r>
          </a:p>
          <a:p>
            <a:pPr lvl="1">
              <a:lnSpc>
                <a:spcPct val="90000"/>
              </a:lnSpc>
            </a:pPr>
            <a:r>
              <a:rPr lang="en-US" altLang="ja-JP" dirty="0">
                <a:ea typeface="ＭＳ Ｐゴシック" pitchFamily="34" charset="-128"/>
              </a:rPr>
              <a:t>Substance abuse</a:t>
            </a:r>
          </a:p>
          <a:p>
            <a:pPr lvl="1">
              <a:lnSpc>
                <a:spcPct val="90000"/>
              </a:lnSpc>
            </a:pPr>
            <a:r>
              <a:rPr lang="en-US" altLang="ja-JP" dirty="0">
                <a:ea typeface="ＭＳ Ｐゴシック" pitchFamily="34" charset="-128"/>
              </a:rPr>
              <a:t>Conduct disorders</a:t>
            </a:r>
          </a:p>
          <a:p>
            <a:pPr lvl="1">
              <a:lnSpc>
                <a:spcPct val="90000"/>
              </a:lnSpc>
            </a:pPr>
            <a:r>
              <a:rPr lang="en-US" altLang="ja-JP" dirty="0">
                <a:ea typeface="ＭＳ Ｐゴシック" pitchFamily="34" charset="-128"/>
              </a:rPr>
              <a:t>Self-esteem issues</a:t>
            </a:r>
          </a:p>
          <a:p>
            <a:pPr lvl="1">
              <a:lnSpc>
                <a:spcPct val="90000"/>
              </a:lnSpc>
            </a:pPr>
            <a:r>
              <a:rPr lang="en-US" altLang="ja-JP" dirty="0" smtClean="0">
                <a:ea typeface="ＭＳ Ｐゴシック" pitchFamily="34" charset="-128"/>
              </a:rPr>
              <a:t>Suicidal </a:t>
            </a:r>
            <a:r>
              <a:rPr lang="en-US" altLang="ja-JP" dirty="0">
                <a:ea typeface="ＭＳ Ｐゴシック" pitchFamily="34" charset="-128"/>
              </a:rPr>
              <a:t>ideation</a:t>
            </a:r>
          </a:p>
          <a:p>
            <a:pPr lvl="1">
              <a:lnSpc>
                <a:spcPct val="90000"/>
              </a:lnSpc>
            </a:pPr>
            <a:r>
              <a:rPr lang="en-US" altLang="ja-JP" dirty="0">
                <a:ea typeface="ＭＳ Ｐゴシック" pitchFamily="34" charset="-128"/>
              </a:rPr>
              <a:t>Eating disorders</a:t>
            </a:r>
          </a:p>
          <a:p>
            <a:pPr lvl="1">
              <a:lnSpc>
                <a:spcPct val="90000"/>
              </a:lnSpc>
            </a:pPr>
            <a:r>
              <a:rPr lang="en-US" altLang="ja-JP" dirty="0" smtClean="0">
                <a:ea typeface="ＭＳ Ｐゴシック" pitchFamily="34" charset="-128"/>
              </a:rPr>
              <a:t>Under- or over-achievement</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26</a:t>
            </a:fld>
            <a:endParaRPr lang="en-US" dirty="0"/>
          </a:p>
        </p:txBody>
      </p:sp>
      <p:pic>
        <p:nvPicPr>
          <p:cNvPr id="7" name="Picture 6" descr="bd07224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553200" y="2971800"/>
            <a:ext cx="1905000" cy="2227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298920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1863" name="Rectangle 7"/>
          <p:cNvSpPr>
            <a:spLocks noGrp="1" noChangeArrowheads="1"/>
          </p:cNvSpPr>
          <p:nvPr>
            <p:ph type="title"/>
          </p:nvPr>
        </p:nvSpPr>
        <p:spPr>
          <a:xfrm>
            <a:off x="685800" y="457200"/>
            <a:ext cx="7772400" cy="1066800"/>
          </a:xfrm>
        </p:spPr>
        <p:txBody>
          <a:bodyPr/>
          <a:lstStyle/>
          <a:p>
            <a:r>
              <a:rPr lang="en-US" altLang="en-US" dirty="0" smtClean="0"/>
              <a:t>Healthy School Environment</a:t>
            </a:r>
            <a:endParaRPr lang="en-US" altLang="en-US" dirty="0"/>
          </a:p>
        </p:txBody>
      </p:sp>
      <p:sp>
        <p:nvSpPr>
          <p:cNvPr id="1401864" name="Rectangle 8"/>
          <p:cNvSpPr>
            <a:spLocks noGrp="1" noChangeArrowheads="1"/>
          </p:cNvSpPr>
          <p:nvPr>
            <p:ph idx="1"/>
          </p:nvPr>
        </p:nvSpPr>
        <p:spPr>
          <a:xfrm>
            <a:off x="685800" y="1676400"/>
            <a:ext cx="7772400" cy="4724400"/>
          </a:xfrm>
        </p:spPr>
        <p:txBody>
          <a:bodyPr/>
          <a:lstStyle/>
          <a:p>
            <a:pPr marL="0" indent="0">
              <a:buNone/>
            </a:pPr>
            <a:r>
              <a:rPr lang="en-US" altLang="ja-JP" sz="2400" dirty="0" smtClean="0"/>
              <a:t>“All students and staff have an inherent right to learn and work in a healthy school environment, and that the school nurse can assess the school environment for risk factors, advocate for the school community, to address environmental pollution issues, and educate the community to the impacts of environmental issues and exposures.”</a:t>
            </a:r>
          </a:p>
          <a:p>
            <a:pPr marL="0" indent="0" algn="r">
              <a:buNone/>
            </a:pPr>
            <a:r>
              <a:rPr lang="en-US" altLang="ja-JP" sz="1800" dirty="0" smtClean="0"/>
              <a:t>– NASN (2012)</a:t>
            </a:r>
            <a:endParaRPr lang="en-US" altLang="ja-JP" sz="1800" dirty="0"/>
          </a:p>
        </p:txBody>
      </p:sp>
      <p:sp>
        <p:nvSpPr>
          <p:cNvPr id="2" name="Footer Placeholder 1"/>
          <p:cNvSpPr>
            <a:spLocks noGrp="1"/>
          </p:cNvSpPr>
          <p:nvPr>
            <p:ph type="ftr" sz="quarter" idx="10"/>
          </p:nvPr>
        </p:nvSpPr>
        <p:spPr/>
        <p:txBody>
          <a:bodyPr/>
          <a:lstStyle/>
          <a:p>
            <a:r>
              <a:rPr lang="en-US" smtClean="0"/>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27</a:t>
            </a:fld>
            <a:endParaRPr lang="en-US" dirty="0"/>
          </a:p>
        </p:txBody>
      </p:sp>
      <p:pic>
        <p:nvPicPr>
          <p:cNvPr id="1401862" name="Picture 8" descr="bd0509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85800" y="4555697"/>
            <a:ext cx="2057400" cy="17689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95319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3913"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sz="3600" dirty="0"/>
              <a:t>Healthy School Environment </a:t>
            </a:r>
            <a:r>
              <a:rPr lang="en-US" altLang="en-US" sz="3600" dirty="0" smtClean="0"/>
              <a:t>(Cont.)</a:t>
            </a:r>
            <a:endParaRPr lang="en-US" altLang="en-US" sz="3600" dirty="0"/>
          </a:p>
        </p:txBody>
      </p:sp>
      <p:sp>
        <p:nvSpPr>
          <p:cNvPr id="1403914"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Violence is a major public health problem because it threatens the health and well-being, both physical and psychological, of many children and adolescents.</a:t>
            </a:r>
          </a:p>
          <a:p>
            <a:pPr lvl="1"/>
            <a:r>
              <a:rPr lang="en-US" altLang="ja-JP" dirty="0" smtClean="0">
                <a:ea typeface="ＭＳ Ｐゴシック" pitchFamily="34" charset="-128"/>
              </a:rPr>
              <a:t>Be aware of risk </a:t>
            </a:r>
            <a:r>
              <a:rPr lang="en-US" altLang="ja-JP" dirty="0">
                <a:ea typeface="ＭＳ Ｐゴシック" pitchFamily="34" charset="-128"/>
              </a:rPr>
              <a:t>factors and signs that could indicate a tendency toward </a:t>
            </a:r>
            <a:r>
              <a:rPr lang="en-US" altLang="ja-JP" dirty="0" smtClean="0">
                <a:ea typeface="ＭＳ Ｐゴシック" pitchFamily="34" charset="-128"/>
              </a:rPr>
              <a:t>violence. </a:t>
            </a:r>
            <a:endParaRPr lang="en-US" altLang="ja-JP" dirty="0">
              <a:ea typeface="ＭＳ Ｐゴシック" pitchFamily="34" charset="-128"/>
            </a:endParaRPr>
          </a:p>
          <a:p>
            <a:pPr lvl="1"/>
            <a:r>
              <a:rPr lang="en-US" altLang="ja-JP" dirty="0">
                <a:ea typeface="ＭＳ Ｐゴシック" pitchFamily="34" charset="-128"/>
              </a:rPr>
              <a:t>Violence prevention programs </a:t>
            </a:r>
          </a:p>
          <a:p>
            <a:pPr lvl="2"/>
            <a:r>
              <a:rPr lang="en-US" altLang="ja-JP" dirty="0">
                <a:ea typeface="ＭＳ Ｐゴシック" pitchFamily="34" charset="-128"/>
              </a:rPr>
              <a:t>Stress management</a:t>
            </a:r>
          </a:p>
          <a:p>
            <a:pPr lvl="2"/>
            <a:r>
              <a:rPr lang="en-US" altLang="ja-JP" dirty="0">
                <a:ea typeface="ＭＳ Ｐゴシック" pitchFamily="34" charset="-128"/>
              </a:rPr>
              <a:t>Conflict and anger resolution</a:t>
            </a:r>
          </a:p>
          <a:p>
            <a:pPr lvl="2"/>
            <a:r>
              <a:rPr lang="en-US" altLang="ja-JP" dirty="0">
                <a:ea typeface="ＭＳ Ｐゴシック" pitchFamily="34" charset="-128"/>
              </a:rPr>
              <a:t>Personal and self-esteem </a:t>
            </a:r>
            <a:r>
              <a:rPr lang="en-US" altLang="ja-JP" dirty="0" smtClean="0">
                <a:ea typeface="ＭＳ Ｐゴシック" pitchFamily="34" charset="-128"/>
              </a:rPr>
              <a:t>development</a:t>
            </a:r>
            <a:endParaRPr lang="en-US" altLang="ja-JP"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28</a:t>
            </a:fld>
            <a:endParaRPr lang="en-US" dirty="0"/>
          </a:p>
        </p:txBody>
      </p:sp>
      <p:pic>
        <p:nvPicPr>
          <p:cNvPr id="7" name="Picture 9" descr="BD06990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629400" y="4114800"/>
            <a:ext cx="198792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6557328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3913"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sz="3600" dirty="0"/>
              <a:t>Healthy School Environment </a:t>
            </a:r>
            <a:r>
              <a:rPr lang="en-US" altLang="en-US" sz="3600" dirty="0" smtClean="0"/>
              <a:t>(Cont.)</a:t>
            </a:r>
            <a:endParaRPr lang="en-US" altLang="en-US" sz="3600" dirty="0"/>
          </a:p>
        </p:txBody>
      </p:sp>
      <p:sp>
        <p:nvSpPr>
          <p:cNvPr id="1403914"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Terrorism </a:t>
            </a:r>
            <a:endParaRPr lang="en-US" altLang="ja-JP" dirty="0">
              <a:ea typeface="ＭＳ Ｐゴシック" pitchFamily="34" charset="-128"/>
            </a:endParaRPr>
          </a:p>
          <a:p>
            <a:pPr lvl="1"/>
            <a:r>
              <a:rPr lang="en-US" altLang="ja-JP" dirty="0" smtClean="0">
                <a:ea typeface="ＭＳ Ｐゴシック" pitchFamily="34" charset="-128"/>
              </a:rPr>
              <a:t>Every school is expected to have an emergency </a:t>
            </a:r>
            <a:r>
              <a:rPr lang="en-US" altLang="ja-JP" dirty="0">
                <a:ea typeface="ＭＳ Ｐゴシック" pitchFamily="34" charset="-128"/>
              </a:rPr>
              <a:t>management </a:t>
            </a:r>
            <a:r>
              <a:rPr lang="en-US" altLang="ja-JP" dirty="0" smtClean="0">
                <a:ea typeface="ＭＳ Ｐゴシック" pitchFamily="34" charset="-128"/>
              </a:rPr>
              <a:t>plan.</a:t>
            </a:r>
          </a:p>
          <a:p>
            <a:pPr lvl="1"/>
            <a:r>
              <a:rPr lang="en-US" altLang="ja-JP" dirty="0" smtClean="0">
                <a:ea typeface="ＭＳ Ｐゴシック" pitchFamily="34" charset="-128"/>
              </a:rPr>
              <a:t>Many states mandate plans for potential threat of terrorist attack or natural or man-made disaster.</a:t>
            </a:r>
          </a:p>
          <a:p>
            <a:pPr lvl="1"/>
            <a:r>
              <a:rPr lang="en-US" altLang="ja-JP" dirty="0" smtClean="0">
                <a:ea typeface="ＭＳ Ｐゴシック" pitchFamily="34" charset="-128"/>
              </a:rPr>
              <a:t> Nurse is a potential first responder and should be an active participant in planning and policy development.</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29</a:t>
            </a:fld>
            <a:endParaRPr lang="en-US" dirty="0"/>
          </a:p>
        </p:txBody>
      </p:sp>
      <p:pic>
        <p:nvPicPr>
          <p:cNvPr id="1456131" name="Picture 3" descr="C:\Documents and Settings\Penny\Local Settings\Temporary Internet Files\Content.IE5\FHTVFPEI\MC900335182[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00800" y="4655820"/>
            <a:ext cx="1807769" cy="16687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64168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Academic Success</a:t>
            </a:r>
            <a:endParaRPr lang="en-US" dirty="0"/>
          </a:p>
        </p:txBody>
      </p:sp>
      <p:sp>
        <p:nvSpPr>
          <p:cNvPr id="3" name="Content Placeholder 2"/>
          <p:cNvSpPr>
            <a:spLocks noGrp="1"/>
          </p:cNvSpPr>
          <p:nvPr>
            <p:ph idx="1"/>
          </p:nvPr>
        </p:nvSpPr>
        <p:spPr>
          <a:xfrm>
            <a:off x="685800" y="1676400"/>
            <a:ext cx="7772400" cy="4724400"/>
          </a:xfrm>
        </p:spPr>
        <p:txBody>
          <a:bodyPr/>
          <a:lstStyle/>
          <a:p>
            <a:r>
              <a:rPr lang="en-US" dirty="0" smtClean="0"/>
              <a:t>It is impossible to achieve success in school without maximizing the health of the students.</a:t>
            </a:r>
          </a:p>
          <a:p>
            <a:r>
              <a:rPr lang="en-US" dirty="0" smtClean="0"/>
              <a:t>Poor academic performance is strongly correlated with uninsured status of youth; acquisition of health insurance leads to an increase in school performance. </a:t>
            </a:r>
          </a:p>
          <a:p>
            <a:r>
              <a:rPr lang="en-US" dirty="0" smtClean="0"/>
              <a:t>Health problems lead to increase in absenteeism.</a:t>
            </a:r>
          </a:p>
          <a:p>
            <a:r>
              <a:rPr lang="en-US" dirty="0" smtClean="0"/>
              <a:t>The school nurse has a unique opportunity to make a positive impact on the nation’s youth.</a:t>
            </a:r>
          </a:p>
        </p:txBody>
      </p:sp>
      <p:sp>
        <p:nvSpPr>
          <p:cNvPr id="4" name="Footer Placeholder 3"/>
          <p:cNvSpPr>
            <a:spLocks noGrp="1"/>
          </p:cNvSpPr>
          <p:nvPr>
            <p:ph type="ftr" sz="quarter" idx="10"/>
          </p:nvPr>
        </p:nvSpPr>
        <p:spPr/>
        <p:txBody>
          <a:bodyPr/>
          <a:lstStyle/>
          <a:p>
            <a:r>
              <a:rPr lang="en-US" dirty="0" smtClean="0">
                <a:solidFill>
                  <a:srgbClr val="000000"/>
                </a:solidFill>
                <a:latin typeface="Arial"/>
                <a:ea typeface="Calibri"/>
              </a:rPr>
              <a:t>Copyright © 2015, 2011, 2007, 2001, 1997, 1993 by Saunders, an imprint of Elsevier Inc.</a:t>
            </a:r>
            <a:endParaRPr lang="en-US" dirty="0"/>
          </a:p>
        </p:txBody>
      </p:sp>
      <p:sp>
        <p:nvSpPr>
          <p:cNvPr id="5" name="Slide Number Placeholder 4"/>
          <p:cNvSpPr>
            <a:spLocks noGrp="1"/>
          </p:cNvSpPr>
          <p:nvPr>
            <p:ph type="sldNum" sz="quarter" idx="11"/>
          </p:nvPr>
        </p:nvSpPr>
        <p:spPr/>
        <p:txBody>
          <a:bodyPr/>
          <a:lstStyle/>
          <a:p>
            <a:fld id="{11B24FD1-C3CE-4B89-A780-9288FC41850D}" type="slidenum">
              <a:rPr lang="en-US" smtClean="0"/>
              <a:pPr/>
              <a:t>3</a:t>
            </a:fld>
            <a:endParaRPr lang="en-US" dirty="0"/>
          </a:p>
        </p:txBody>
      </p:sp>
    </p:spTree>
    <p:extLst>
      <p:ext uri="{BB962C8B-B14F-4D97-AF65-F5344CB8AC3E}">
        <p14:creationId xmlns="" xmlns:p14="http://schemas.microsoft.com/office/powerpoint/2010/main" val="3451675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5961"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Health Promotion for School Staff </a:t>
            </a:r>
            <a:endParaRPr lang="en-US" altLang="en-US" dirty="0"/>
          </a:p>
        </p:txBody>
      </p:sp>
      <p:sp>
        <p:nvSpPr>
          <p:cNvPr id="1405962"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Health promotion programs at the work site produce beneficial </a:t>
            </a:r>
            <a:r>
              <a:rPr lang="en-US" altLang="ja-JP" dirty="0" smtClean="0">
                <a:ea typeface="ＭＳ Ｐゴシック" pitchFamily="34" charset="-128"/>
              </a:rPr>
              <a:t>results.</a:t>
            </a:r>
            <a:endParaRPr lang="en-US" altLang="ja-JP" dirty="0">
              <a:ea typeface="ＭＳ Ｐゴシック" pitchFamily="34" charset="-128"/>
            </a:endParaRPr>
          </a:p>
          <a:p>
            <a:pPr lvl="1"/>
            <a:r>
              <a:rPr lang="en-US" altLang="ja-JP" dirty="0">
                <a:ea typeface="ＭＳ Ｐゴシック" pitchFamily="34" charset="-128"/>
              </a:rPr>
              <a:t>Positive effects on blood pressure control</a:t>
            </a:r>
          </a:p>
          <a:p>
            <a:pPr lvl="1"/>
            <a:r>
              <a:rPr lang="en-US" altLang="ja-JP" dirty="0">
                <a:ea typeface="ＭＳ Ｐゴシック" pitchFamily="34" charset="-128"/>
              </a:rPr>
              <a:t>Daily physical activity</a:t>
            </a:r>
          </a:p>
          <a:p>
            <a:pPr lvl="1"/>
            <a:r>
              <a:rPr lang="en-US" altLang="ja-JP" dirty="0">
                <a:ea typeface="ＭＳ Ｐゴシック" pitchFamily="34" charset="-128"/>
              </a:rPr>
              <a:t>Smoking cessation</a:t>
            </a:r>
          </a:p>
          <a:p>
            <a:pPr lvl="1"/>
            <a:r>
              <a:rPr lang="en-US" altLang="ja-JP" dirty="0">
                <a:ea typeface="ＭＳ Ｐゴシック" pitchFamily="34" charset="-128"/>
              </a:rPr>
              <a:t>Weight control </a:t>
            </a:r>
            <a:endParaRPr lang="en-US" altLang="ja-JP" dirty="0" smtClean="0">
              <a:ea typeface="ＭＳ Ｐゴシック" pitchFamily="34" charset="-128"/>
            </a:endParaRPr>
          </a:p>
          <a:p>
            <a:pPr lvl="1"/>
            <a:r>
              <a:rPr lang="en-US" altLang="ja-JP" dirty="0" smtClean="0">
                <a:ea typeface="ＭＳ Ｐゴシック" pitchFamily="34" charset="-128"/>
              </a:rPr>
              <a:t>Improve morale</a:t>
            </a:r>
          </a:p>
          <a:p>
            <a:pPr lvl="1"/>
            <a:r>
              <a:rPr lang="en-US" altLang="ja-JP" dirty="0" smtClean="0">
                <a:ea typeface="ＭＳ Ｐゴシック" pitchFamily="34" charset="-128"/>
              </a:rPr>
              <a:t>Reduce job stress and absenteeism </a:t>
            </a:r>
          </a:p>
          <a:p>
            <a:pPr lvl="1"/>
            <a:r>
              <a:rPr lang="en-US" altLang="ja-JP" dirty="0" smtClean="0">
                <a:ea typeface="ＭＳ Ｐゴシック" pitchFamily="34" charset="-128"/>
              </a:rPr>
              <a:t>Heighten interest in teaching health-related topics to students</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30</a:t>
            </a:fld>
            <a:endParaRPr lang="en-US" dirty="0"/>
          </a:p>
        </p:txBody>
      </p:sp>
      <p:pic>
        <p:nvPicPr>
          <p:cNvPr id="7" name="Picture 8" descr="bd06630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77000" y="3048000"/>
            <a:ext cx="2286000" cy="197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7272604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7"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3600" dirty="0">
                <a:ea typeface="ＭＳ Ｐゴシック" pitchFamily="34" charset="-128"/>
              </a:rPr>
              <a:t>Family and Community Involvement</a:t>
            </a:r>
            <a:endParaRPr lang="en-US" altLang="en-US" sz="3600" dirty="0"/>
          </a:p>
        </p:txBody>
      </p:sp>
      <p:sp>
        <p:nvSpPr>
          <p:cNvPr id="1408008"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The school nurse is a resource to the community; performs many roles:</a:t>
            </a:r>
          </a:p>
          <a:p>
            <a:pPr lvl="1"/>
            <a:r>
              <a:rPr lang="en-US" altLang="en-US" dirty="0"/>
              <a:t>Educator</a:t>
            </a:r>
          </a:p>
          <a:p>
            <a:pPr lvl="1"/>
            <a:r>
              <a:rPr lang="en-US" altLang="en-US" dirty="0" smtClean="0"/>
              <a:t>Resource/leadership role</a:t>
            </a:r>
            <a:endParaRPr lang="en-US" altLang="en-US" dirty="0"/>
          </a:p>
          <a:p>
            <a:pPr lvl="1"/>
            <a:r>
              <a:rPr lang="en-US" altLang="en-US" dirty="0"/>
              <a:t>Consultant</a:t>
            </a:r>
          </a:p>
          <a:p>
            <a:pPr lvl="1"/>
            <a:r>
              <a:rPr lang="en-US" altLang="en-US" dirty="0"/>
              <a:t>Advocate</a:t>
            </a:r>
          </a:p>
          <a:p>
            <a:r>
              <a:rPr lang="en-US" altLang="ja-JP" dirty="0" smtClean="0">
                <a:ea typeface="ＭＳ Ｐゴシック" pitchFamily="34" charset="-128"/>
              </a:rPr>
              <a:t>Students who have parental support are more successful, experience less emotional distress, eat healthier, and are more actively engaged in learning (see Family Risk Index)</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31</a:t>
            </a:fld>
            <a:endParaRPr lang="en-US" dirty="0"/>
          </a:p>
        </p:txBody>
      </p:sp>
      <p:pic>
        <p:nvPicPr>
          <p:cNvPr id="7" name="Picture 5" descr="bd06924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77000" y="2400300"/>
            <a:ext cx="2395268" cy="186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5058476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Family Risk Index </a:t>
            </a:r>
            <a:br>
              <a:rPr lang="en-US" dirty="0" smtClean="0"/>
            </a:br>
            <a:r>
              <a:rPr lang="en-US" sz="2800" dirty="0" smtClean="0"/>
              <a:t>(Annie E. Casey Foundation, 2002)</a:t>
            </a:r>
            <a:endParaRPr lang="en-US"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676400"/>
            <a:ext cx="7772400" cy="4724400"/>
          </a:xfrm>
        </p:spPr>
        <p:txBody>
          <a:bodyPr/>
          <a:lstStyle/>
          <a:p>
            <a:pPr marL="0" indent="0">
              <a:buNone/>
            </a:pPr>
            <a:r>
              <a:rPr lang="en-US" sz="2400" dirty="0" smtClean="0">
                <a:latin typeface="+mn-lt"/>
                <a:ea typeface="+mn-ea"/>
                <a:cs typeface="+mn-cs"/>
              </a:rPr>
              <a:t>Children </a:t>
            </a:r>
            <a:r>
              <a:rPr lang="en-US" sz="2400" dirty="0">
                <a:latin typeface="+mn-lt"/>
                <a:ea typeface="+mn-ea"/>
                <a:cs typeface="+mn-cs"/>
              </a:rPr>
              <a:t>living in families with four or more of the following characteristics are considered </a:t>
            </a:r>
            <a:r>
              <a:rPr lang="en-US" sz="2400" dirty="0" smtClean="0">
                <a:latin typeface="+mn-lt"/>
                <a:ea typeface="+mn-ea"/>
                <a:cs typeface="+mn-cs"/>
              </a:rPr>
              <a:t>“high risk” … </a:t>
            </a:r>
          </a:p>
          <a:p>
            <a:pPr lvl="1"/>
            <a:r>
              <a:rPr lang="en-US" sz="2000" dirty="0" smtClean="0">
                <a:latin typeface="+mn-lt"/>
                <a:ea typeface="+mn-ea"/>
                <a:cs typeface="+mn-cs"/>
              </a:rPr>
              <a:t>Child </a:t>
            </a:r>
            <a:r>
              <a:rPr lang="en-US" sz="2000" dirty="0">
                <a:latin typeface="+mn-lt"/>
                <a:ea typeface="+mn-ea"/>
                <a:cs typeface="+mn-cs"/>
              </a:rPr>
              <a:t>is not living with two </a:t>
            </a:r>
            <a:r>
              <a:rPr lang="en-US" sz="2000" dirty="0" smtClean="0">
                <a:latin typeface="+mn-lt"/>
                <a:ea typeface="+mn-ea"/>
                <a:cs typeface="+mn-cs"/>
              </a:rPr>
              <a:t>parents</a:t>
            </a:r>
            <a:endParaRPr lang="en-US" sz="2000" dirty="0">
              <a:latin typeface="+mn-lt"/>
              <a:ea typeface="+mn-ea"/>
              <a:cs typeface="+mn-cs"/>
            </a:endParaRPr>
          </a:p>
          <a:p>
            <a:pPr lvl="1"/>
            <a:r>
              <a:rPr lang="en-US" sz="2000" dirty="0" smtClean="0">
                <a:latin typeface="+mn-lt"/>
                <a:ea typeface="+mn-ea"/>
                <a:cs typeface="+mn-cs"/>
              </a:rPr>
              <a:t>Household </a:t>
            </a:r>
            <a:r>
              <a:rPr lang="en-US" sz="2000" dirty="0">
                <a:latin typeface="+mn-lt"/>
                <a:ea typeface="+mn-ea"/>
                <a:cs typeface="+mn-cs"/>
              </a:rPr>
              <a:t>head is a high school </a:t>
            </a:r>
            <a:r>
              <a:rPr lang="en-US" sz="2000" dirty="0" smtClean="0">
                <a:latin typeface="+mn-lt"/>
                <a:ea typeface="+mn-ea"/>
                <a:cs typeface="+mn-cs"/>
              </a:rPr>
              <a:t>dropout</a:t>
            </a:r>
            <a:endParaRPr lang="en-US" sz="2000" dirty="0">
              <a:latin typeface="+mn-lt"/>
              <a:ea typeface="+mn-ea"/>
              <a:cs typeface="+mn-cs"/>
            </a:endParaRPr>
          </a:p>
          <a:p>
            <a:pPr lvl="1"/>
            <a:r>
              <a:rPr lang="en-US" sz="2000" dirty="0" smtClean="0">
                <a:latin typeface="+mn-lt"/>
                <a:ea typeface="+mn-ea"/>
                <a:cs typeface="+mn-cs"/>
              </a:rPr>
              <a:t>Family </a:t>
            </a:r>
            <a:r>
              <a:rPr lang="en-US" sz="2000" dirty="0">
                <a:latin typeface="+mn-lt"/>
                <a:ea typeface="+mn-ea"/>
                <a:cs typeface="+mn-cs"/>
              </a:rPr>
              <a:t>income is below the poverty </a:t>
            </a:r>
            <a:r>
              <a:rPr lang="en-US" sz="2000" dirty="0" smtClean="0">
                <a:latin typeface="+mn-lt"/>
                <a:ea typeface="+mn-ea"/>
                <a:cs typeface="+mn-cs"/>
              </a:rPr>
              <a:t>line</a:t>
            </a:r>
            <a:endParaRPr lang="en-US" sz="2000" dirty="0">
              <a:latin typeface="+mn-lt"/>
              <a:ea typeface="+mn-ea"/>
              <a:cs typeface="+mn-cs"/>
            </a:endParaRPr>
          </a:p>
          <a:p>
            <a:pPr lvl="1"/>
            <a:r>
              <a:rPr lang="en-US" sz="2000" dirty="0" smtClean="0">
                <a:latin typeface="+mn-lt"/>
                <a:ea typeface="+mn-ea"/>
                <a:cs typeface="+mn-cs"/>
              </a:rPr>
              <a:t>Child </a:t>
            </a:r>
            <a:r>
              <a:rPr lang="en-US" sz="2000" dirty="0">
                <a:latin typeface="+mn-lt"/>
                <a:ea typeface="+mn-ea"/>
                <a:cs typeface="+mn-cs"/>
              </a:rPr>
              <a:t>is living with parent(s) who does not have steady, full-time </a:t>
            </a:r>
            <a:r>
              <a:rPr lang="en-US" sz="2000" dirty="0" smtClean="0">
                <a:latin typeface="+mn-lt"/>
                <a:ea typeface="+mn-ea"/>
                <a:cs typeface="+mn-cs"/>
              </a:rPr>
              <a:t>employment</a:t>
            </a:r>
            <a:endParaRPr lang="en-US" sz="2000" dirty="0">
              <a:latin typeface="+mn-lt"/>
              <a:ea typeface="+mn-ea"/>
              <a:cs typeface="+mn-cs"/>
            </a:endParaRPr>
          </a:p>
          <a:p>
            <a:pPr lvl="1"/>
            <a:r>
              <a:rPr lang="en-US" sz="2000" dirty="0" smtClean="0">
                <a:latin typeface="+mn-lt"/>
                <a:ea typeface="+mn-ea"/>
                <a:cs typeface="+mn-cs"/>
              </a:rPr>
              <a:t>Family </a:t>
            </a:r>
            <a:r>
              <a:rPr lang="en-US" sz="2000" dirty="0">
                <a:latin typeface="+mn-lt"/>
                <a:ea typeface="+mn-ea"/>
                <a:cs typeface="+mn-cs"/>
              </a:rPr>
              <a:t>is receiving welfare </a:t>
            </a:r>
            <a:r>
              <a:rPr lang="en-US" sz="2000" dirty="0" smtClean="0">
                <a:latin typeface="+mn-lt"/>
                <a:ea typeface="+mn-ea"/>
                <a:cs typeface="+mn-cs"/>
              </a:rPr>
              <a:t>benefits</a:t>
            </a:r>
            <a:endParaRPr lang="en-US" sz="2000" dirty="0">
              <a:latin typeface="+mn-lt"/>
              <a:ea typeface="+mn-ea"/>
              <a:cs typeface="+mn-cs"/>
            </a:endParaRPr>
          </a:p>
          <a:p>
            <a:pPr lvl="1"/>
            <a:r>
              <a:rPr lang="en-US" sz="2000" dirty="0" smtClean="0">
                <a:latin typeface="+mn-lt"/>
                <a:ea typeface="+mn-ea"/>
                <a:cs typeface="+mn-cs"/>
              </a:rPr>
              <a:t>Child </a:t>
            </a:r>
            <a:r>
              <a:rPr lang="en-US" sz="2000" dirty="0">
                <a:latin typeface="+mn-lt"/>
                <a:ea typeface="+mn-ea"/>
                <a:cs typeface="+mn-cs"/>
              </a:rPr>
              <a:t>does not have health </a:t>
            </a:r>
            <a:r>
              <a:rPr lang="en-US" sz="2000" dirty="0" smtClean="0">
                <a:latin typeface="+mn-lt"/>
                <a:ea typeface="+mn-ea"/>
                <a:cs typeface="+mn-cs"/>
              </a:rPr>
              <a:t>insurance</a:t>
            </a:r>
            <a:endParaRPr lang="en-US" dirty="0">
              <a:latin typeface="+mn-lt"/>
              <a:ea typeface="+mn-ea"/>
              <a:cs typeface="+mn-cs"/>
            </a:endParaRPr>
          </a:p>
          <a:p>
            <a:r>
              <a:rPr lang="en-US" sz="2400" dirty="0" smtClean="0">
                <a:ea typeface="+mn-ea"/>
                <a:cs typeface="+mn-cs"/>
              </a:rPr>
              <a:t>Percentage </a:t>
            </a:r>
            <a:r>
              <a:rPr lang="en-US" sz="2400" dirty="0">
                <a:ea typeface="+mn-ea"/>
                <a:cs typeface="+mn-cs"/>
              </a:rPr>
              <a:t>of children living in "high-risk" families, based on the definition above, is </a:t>
            </a:r>
            <a:r>
              <a:rPr lang="en-US" sz="2400" dirty="0" smtClean="0">
                <a:ea typeface="+mn-ea"/>
                <a:cs typeface="+mn-cs"/>
              </a:rPr>
              <a:t>10%</a:t>
            </a:r>
            <a:endParaRPr lang="en-US" sz="2400" dirty="0">
              <a:ea typeface="+mn-ea"/>
              <a:cs typeface="+mn-cs"/>
            </a:endParaRPr>
          </a:p>
        </p:txBody>
      </p:sp>
      <p:sp>
        <p:nvSpPr>
          <p:cNvPr id="4" name="Footer Placeholder 3"/>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5" name="Slide Number Placeholder 4"/>
          <p:cNvSpPr>
            <a:spLocks noGrp="1"/>
          </p:cNvSpPr>
          <p:nvPr>
            <p:ph type="sldNum" sz="quarter" idx="11"/>
          </p:nvPr>
        </p:nvSpPr>
        <p:spPr/>
        <p:txBody>
          <a:bodyPr/>
          <a:lstStyle/>
          <a:p>
            <a:fld id="{11B24FD1-C3CE-4B89-A780-9288FC41850D}" type="slidenum">
              <a:rPr lang="en-US" smtClean="0"/>
              <a:pPr/>
              <a:t>32</a:t>
            </a:fld>
            <a:endParaRPr lang="en-US" dirty="0"/>
          </a:p>
        </p:txBody>
      </p:sp>
    </p:spTree>
    <p:extLst>
      <p:ext uri="{BB962C8B-B14F-4D97-AF65-F5344CB8AC3E}">
        <p14:creationId xmlns="" xmlns:p14="http://schemas.microsoft.com/office/powerpoint/2010/main" val="506953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103"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School Nursing …</a:t>
            </a:r>
            <a:endParaRPr lang="en-US" altLang="en-US" dirty="0"/>
          </a:p>
        </p:txBody>
      </p:sp>
      <p:sp>
        <p:nvSpPr>
          <p:cNvPr id="1412104"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marL="0" indent="0">
              <a:buFont typeface="Wingdings 2" pitchFamily="18" charset="2"/>
              <a:buNone/>
            </a:pPr>
            <a:r>
              <a:rPr lang="en-US" altLang="ja-JP" sz="2400" dirty="0" smtClean="0">
                <a:ea typeface="ＭＳ Ｐゴシック" pitchFamily="34" charset="-128"/>
              </a:rPr>
              <a:t>… </a:t>
            </a:r>
            <a:r>
              <a:rPr lang="en-US" altLang="ja-JP" sz="2400" dirty="0">
                <a:ea typeface="ＭＳ Ｐゴシック" pitchFamily="34" charset="-128"/>
              </a:rPr>
              <a:t>is a specialized practice of professional nursing that advances the well-being, academic success, and lifelong achievement of students. To that end, school nurses facilitate positive student responses to normal development; promote health and safety; intervene with actual and potential health problems; provide case management services; and actively collaborate with others to build student and family capacity for adaptation, self-management, self-advocacy, and learning. </a:t>
            </a:r>
          </a:p>
          <a:p>
            <a:pPr marL="0" indent="0" algn="r">
              <a:buFont typeface="Wingdings 2" pitchFamily="18" charset="2"/>
              <a:buNone/>
            </a:pPr>
            <a:r>
              <a:rPr lang="en-US" altLang="ja-JP" sz="1800" dirty="0">
                <a:ea typeface="ＭＳ Ｐゴシック" pitchFamily="34" charset="-128"/>
                <a:cs typeface="Arial" charset="0"/>
              </a:rPr>
              <a:t>– </a:t>
            </a:r>
            <a:r>
              <a:rPr lang="en-US" altLang="ja-JP" sz="1800" dirty="0">
                <a:ea typeface="ＭＳ Ｐゴシック" pitchFamily="34" charset="-128"/>
              </a:rPr>
              <a:t>National Association of School Nurses (2000)</a:t>
            </a:r>
            <a:endParaRPr lang="en-US" altLang="en-US" sz="1800"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33</a:t>
            </a:fld>
            <a:endParaRPr lang="en-US" dirty="0"/>
          </a:p>
        </p:txBody>
      </p:sp>
      <p:pic>
        <p:nvPicPr>
          <p:cNvPr id="1412102" name="Picture 7" descr="hh0131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4800" y="76200"/>
            <a:ext cx="1684197" cy="167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091286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0055"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School Nursing Practice </a:t>
            </a:r>
            <a:endParaRPr lang="en-US" altLang="en-US" dirty="0"/>
          </a:p>
        </p:txBody>
      </p:sp>
      <p:sp>
        <p:nvSpPr>
          <p:cNvPr id="1410056"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pPr>
              <a:lnSpc>
                <a:spcPct val="90000"/>
              </a:lnSpc>
            </a:pPr>
            <a:r>
              <a:rPr lang="en-US" altLang="ja-JP" dirty="0">
                <a:ea typeface="ＭＳ Ｐゴシック" pitchFamily="34" charset="-128"/>
              </a:rPr>
              <a:t>Education </a:t>
            </a:r>
            <a:r>
              <a:rPr lang="en-US" altLang="ja-JP" dirty="0" smtClean="0">
                <a:ea typeface="ＭＳ Ｐゴシック" pitchFamily="34" charset="-128"/>
              </a:rPr>
              <a:t>needed by school nurse:</a:t>
            </a:r>
            <a:endParaRPr lang="en-US" altLang="ja-JP" dirty="0">
              <a:ea typeface="ＭＳ Ｐゴシック" pitchFamily="34" charset="-128"/>
            </a:endParaRPr>
          </a:p>
          <a:p>
            <a:pPr lvl="1">
              <a:lnSpc>
                <a:spcPct val="90000"/>
              </a:lnSpc>
            </a:pPr>
            <a:r>
              <a:rPr lang="en-US" altLang="ja-JP" dirty="0">
                <a:ea typeface="ＭＳ Ｐゴシック" pitchFamily="34" charset="-128"/>
              </a:rPr>
              <a:t>Growth and development</a:t>
            </a:r>
          </a:p>
          <a:p>
            <a:pPr lvl="1">
              <a:lnSpc>
                <a:spcPct val="90000"/>
              </a:lnSpc>
            </a:pPr>
            <a:r>
              <a:rPr lang="en-US" altLang="ja-JP" dirty="0">
                <a:ea typeface="ＭＳ Ｐゴシック" pitchFamily="34" charset="-128"/>
              </a:rPr>
              <a:t>Public health</a:t>
            </a:r>
          </a:p>
          <a:p>
            <a:pPr lvl="1">
              <a:lnSpc>
                <a:spcPct val="90000"/>
              </a:lnSpc>
            </a:pPr>
            <a:r>
              <a:rPr lang="en-US" altLang="ja-JP" dirty="0">
                <a:ea typeface="ＭＳ Ｐゴシック" pitchFamily="34" charset="-128"/>
              </a:rPr>
              <a:t>Mental health nursing</a:t>
            </a:r>
          </a:p>
          <a:p>
            <a:pPr lvl="1">
              <a:lnSpc>
                <a:spcPct val="90000"/>
              </a:lnSpc>
            </a:pPr>
            <a:r>
              <a:rPr lang="en-US" altLang="ja-JP" dirty="0">
                <a:ea typeface="ＭＳ Ｐゴシック" pitchFamily="34" charset="-128"/>
              </a:rPr>
              <a:t>Case management</a:t>
            </a:r>
          </a:p>
          <a:p>
            <a:pPr lvl="1">
              <a:lnSpc>
                <a:spcPct val="90000"/>
              </a:lnSpc>
            </a:pPr>
            <a:r>
              <a:rPr lang="en-US" altLang="ja-JP" dirty="0">
                <a:ea typeface="ＭＳ Ｐゴシック" pitchFamily="34" charset="-128"/>
              </a:rPr>
              <a:t>Program management</a:t>
            </a:r>
          </a:p>
          <a:p>
            <a:pPr lvl="1">
              <a:lnSpc>
                <a:spcPct val="90000"/>
              </a:lnSpc>
            </a:pPr>
            <a:r>
              <a:rPr lang="en-US" altLang="ja-JP" dirty="0">
                <a:ea typeface="ＭＳ Ｐゴシック" pitchFamily="34" charset="-128"/>
              </a:rPr>
              <a:t>Family theory</a:t>
            </a:r>
          </a:p>
          <a:p>
            <a:pPr lvl="1">
              <a:lnSpc>
                <a:spcPct val="90000"/>
              </a:lnSpc>
            </a:pPr>
            <a:r>
              <a:rPr lang="en-US" altLang="ja-JP" dirty="0">
                <a:ea typeface="ＭＳ Ｐゴシック" pitchFamily="34" charset="-128"/>
              </a:rPr>
              <a:t>Leadership</a:t>
            </a:r>
          </a:p>
          <a:p>
            <a:pPr lvl="1">
              <a:lnSpc>
                <a:spcPct val="90000"/>
              </a:lnSpc>
            </a:pPr>
            <a:r>
              <a:rPr lang="en-US" altLang="ja-JP" dirty="0">
                <a:ea typeface="ＭＳ Ｐゴシック" pitchFamily="34" charset="-128"/>
              </a:rPr>
              <a:t>Cultural </a:t>
            </a:r>
            <a:r>
              <a:rPr lang="en-US" altLang="ja-JP" dirty="0" smtClean="0">
                <a:ea typeface="ＭＳ Ｐゴシック" pitchFamily="34" charset="-128"/>
              </a:rPr>
              <a:t>sensitivity</a:t>
            </a:r>
          </a:p>
          <a:p>
            <a:pPr>
              <a:lnSpc>
                <a:spcPct val="90000"/>
              </a:lnSpc>
            </a:pPr>
            <a:r>
              <a:rPr lang="en-US" altLang="ja-JP" dirty="0" smtClean="0">
                <a:ea typeface="ＭＳ Ｐゴシック" pitchFamily="34" charset="-128"/>
              </a:rPr>
              <a:t>Bachelor’s </a:t>
            </a:r>
            <a:r>
              <a:rPr lang="en-US" altLang="ja-JP" dirty="0">
                <a:ea typeface="ＭＳ Ｐゴシック" pitchFamily="34" charset="-128"/>
              </a:rPr>
              <a:t>degree or higher recommended</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34</a:t>
            </a:fld>
            <a:endParaRPr lang="en-US" dirty="0"/>
          </a:p>
        </p:txBody>
      </p:sp>
      <p:pic>
        <p:nvPicPr>
          <p:cNvPr id="1410054" name="Picture 4" descr="bd05096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248400" y="2438399"/>
            <a:ext cx="2209800" cy="24582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2144898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55" name="Rectangle 11"/>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t>Roles of the School Nurse</a:t>
            </a:r>
          </a:p>
        </p:txBody>
      </p:sp>
      <p:sp>
        <p:nvSpPr>
          <p:cNvPr id="1414156" name="Rectangle 12"/>
          <p:cNvSpPr>
            <a:spLocks noGrp="1" noChangeArrowheads="1"/>
          </p:cNvSpPr>
          <p:nvPr>
            <p:ph sz="half" idx="1"/>
          </p:nvPr>
        </p:nvSpPr>
        <p:spPr>
          <a:xfrm>
            <a:off x="685800" y="1676400"/>
            <a:ext cx="37338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sz="2400" dirty="0" smtClean="0">
                <a:ea typeface="ＭＳ Ｐゴシック" pitchFamily="34" charset="-128"/>
              </a:rPr>
              <a:t>Care provider</a:t>
            </a:r>
          </a:p>
          <a:p>
            <a:r>
              <a:rPr lang="en-US" altLang="ja-JP" sz="2400" dirty="0" smtClean="0">
                <a:ea typeface="ＭＳ Ｐゴシック" pitchFamily="34" charset="-128"/>
              </a:rPr>
              <a:t>Student advocate</a:t>
            </a:r>
          </a:p>
          <a:p>
            <a:r>
              <a:rPr lang="en-US" altLang="ja-JP" sz="2400" dirty="0" smtClean="0">
                <a:ea typeface="ＭＳ Ｐゴシック" pitchFamily="34" charset="-128"/>
              </a:rPr>
              <a:t>Educator</a:t>
            </a:r>
          </a:p>
          <a:p>
            <a:r>
              <a:rPr lang="en-US" altLang="ja-JP" sz="2400" dirty="0" smtClean="0">
                <a:ea typeface="ＭＳ Ｐゴシック" pitchFamily="34" charset="-128"/>
              </a:rPr>
              <a:t>Community liaison</a:t>
            </a:r>
          </a:p>
          <a:p>
            <a:r>
              <a:rPr lang="en-US" altLang="ja-JP" sz="2400" dirty="0" smtClean="0">
                <a:ea typeface="ＭＳ Ｐゴシック" pitchFamily="34" charset="-128"/>
              </a:rPr>
              <a:t>Case manager </a:t>
            </a:r>
          </a:p>
        </p:txBody>
      </p:sp>
      <p:sp>
        <p:nvSpPr>
          <p:cNvPr id="1414157" name="Rectangle 13"/>
          <p:cNvSpPr>
            <a:spLocks noGrp="1" noChangeArrowheads="1"/>
          </p:cNvSpPr>
          <p:nvPr>
            <p:ph sz="half" idx="2"/>
          </p:nvPr>
        </p:nvSpPr>
        <p:spPr>
          <a:xfrm>
            <a:off x="4648200" y="1676400"/>
            <a:ext cx="38100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sz="2400" dirty="0" smtClean="0">
                <a:ea typeface="ＭＳ Ｐゴシック" pitchFamily="34" charset="-128"/>
              </a:rPr>
              <a:t>Delegate cares and supervise others</a:t>
            </a:r>
          </a:p>
          <a:p>
            <a:r>
              <a:rPr lang="en-US" altLang="ja-JP" sz="2400" dirty="0" smtClean="0">
                <a:ea typeface="ＭＳ Ｐゴシック" pitchFamily="34" charset="-128"/>
              </a:rPr>
              <a:t>Practice independently as a member of an interdisciplinary team</a:t>
            </a:r>
          </a:p>
          <a:p>
            <a:r>
              <a:rPr lang="en-US" altLang="ja-JP" sz="2400" dirty="0" smtClean="0">
                <a:ea typeface="ＭＳ Ｐゴシック" pitchFamily="34" charset="-128"/>
              </a:rPr>
              <a:t>Conduct research </a:t>
            </a:r>
            <a:endParaRPr lang="en-US" altLang="en-US" sz="2400" dirty="0" smtClean="0"/>
          </a:p>
          <a:p>
            <a:pPr marL="0" indent="0">
              <a:buNone/>
            </a:pPr>
            <a:endParaRPr lang="en-US" altLang="ja-JP"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35</a:t>
            </a:fld>
            <a:endParaRPr lang="en-US" dirty="0"/>
          </a:p>
        </p:txBody>
      </p:sp>
      <p:pic>
        <p:nvPicPr>
          <p:cNvPr id="1414151" name="Picture 5" descr="pe01038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71600" y="4495800"/>
            <a:ext cx="1820863" cy="163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14152" name="Picture 6" descr="bd06542_"/>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486400" y="4495800"/>
            <a:ext cx="1843088"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890961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6201"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School-Based Health Centers</a:t>
            </a:r>
            <a:endParaRPr lang="en-US" altLang="en-US" dirty="0"/>
          </a:p>
        </p:txBody>
      </p:sp>
      <p:sp>
        <p:nvSpPr>
          <p:cNvPr id="1416202" name="Rectangle 10"/>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One of best ways to offer comprehensive health care to children and adolescents.</a:t>
            </a:r>
          </a:p>
          <a:p>
            <a:r>
              <a:rPr lang="en-US" altLang="ja-JP" dirty="0" smtClean="0">
                <a:ea typeface="ＭＳ Ｐゴシック" pitchFamily="34" charset="-128"/>
              </a:rPr>
              <a:t>An </a:t>
            </a:r>
            <a:r>
              <a:rPr lang="en-US" altLang="ja-JP" dirty="0">
                <a:ea typeface="ＭＳ Ｐゴシック" pitchFamily="34" charset="-128"/>
              </a:rPr>
              <a:t>interdisciplinary team approach </a:t>
            </a:r>
          </a:p>
          <a:p>
            <a:pPr lvl="1"/>
            <a:r>
              <a:rPr lang="en-US" altLang="ja-JP" dirty="0">
                <a:ea typeface="ＭＳ Ｐゴシック" pitchFamily="34" charset="-128"/>
              </a:rPr>
              <a:t>Nurse practitioners</a:t>
            </a:r>
          </a:p>
          <a:p>
            <a:pPr lvl="1"/>
            <a:r>
              <a:rPr lang="en-US" altLang="ja-JP" dirty="0">
                <a:ea typeface="ＭＳ Ｐゴシック" pitchFamily="34" charset="-128"/>
              </a:rPr>
              <a:t>Social workers</a:t>
            </a:r>
          </a:p>
          <a:p>
            <a:pPr lvl="1"/>
            <a:r>
              <a:rPr lang="en-US" altLang="ja-JP" dirty="0">
                <a:ea typeface="ＭＳ Ｐゴシック" pitchFamily="34" charset="-128"/>
              </a:rPr>
              <a:t>Psychologists</a:t>
            </a:r>
          </a:p>
          <a:p>
            <a:pPr lvl="1"/>
            <a:r>
              <a:rPr lang="en-US" altLang="ja-JP" dirty="0">
                <a:ea typeface="ＭＳ Ｐゴシック" pitchFamily="34" charset="-128"/>
              </a:rPr>
              <a:t>Physicians </a:t>
            </a:r>
          </a:p>
          <a:p>
            <a:r>
              <a:rPr lang="en-US" altLang="ja-JP" dirty="0">
                <a:ea typeface="ＭＳ Ｐゴシック" pitchFamily="34" charset="-128"/>
              </a:rPr>
              <a:t>Provide services on site</a:t>
            </a:r>
          </a:p>
          <a:p>
            <a:r>
              <a:rPr lang="en-US" altLang="ja-JP" dirty="0" smtClean="0">
                <a:ea typeface="ＭＳ Ｐゴシック" pitchFamily="34" charset="-128"/>
              </a:rPr>
              <a:t>Works </a:t>
            </a:r>
            <a:r>
              <a:rPr lang="en-US" altLang="ja-JP" dirty="0">
                <a:ea typeface="ＭＳ Ｐゴシック" pitchFamily="34" charset="-128"/>
              </a:rPr>
              <a:t>in collaboration with, but </a:t>
            </a:r>
            <a:r>
              <a:rPr lang="en-US" altLang="ja-JP" b="1" dirty="0">
                <a:ea typeface="ＭＳ Ｐゴシック" pitchFamily="34" charset="-128"/>
              </a:rPr>
              <a:t>does not take the place of the school </a:t>
            </a:r>
            <a:r>
              <a:rPr lang="en-US" altLang="ja-JP" b="1" dirty="0" smtClean="0">
                <a:ea typeface="ＭＳ Ｐゴシック" pitchFamily="34" charset="-128"/>
              </a:rPr>
              <a:t>nurse.</a:t>
            </a:r>
            <a:r>
              <a:rPr lang="en-US" altLang="ja-JP" dirty="0" smtClean="0">
                <a:ea typeface="ＭＳ Ｐゴシック" pitchFamily="34" charset="-128"/>
              </a:rPr>
              <a:t> </a:t>
            </a:r>
            <a:endParaRPr lang="en-US" altLang="ja-JP"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36</a:t>
            </a:fld>
            <a:endParaRPr lang="en-US" dirty="0"/>
          </a:p>
        </p:txBody>
      </p:sp>
      <p:pic>
        <p:nvPicPr>
          <p:cNvPr id="1416198" name="Picture 6" descr="bd0692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30950" y="3228975"/>
            <a:ext cx="1898650" cy="1419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702991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047"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History of School Health </a:t>
            </a:r>
            <a:endParaRPr lang="en-US" altLang="en-US" dirty="0"/>
          </a:p>
        </p:txBody>
      </p:sp>
      <p:sp>
        <p:nvSpPr>
          <p:cNvPr id="1367048"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1840: First mandatory education</a:t>
            </a:r>
          </a:p>
          <a:p>
            <a:r>
              <a:rPr lang="en-US" altLang="ja-JP" dirty="0">
                <a:ea typeface="ＭＳ Ｐゴシック" pitchFamily="34" charset="-128"/>
              </a:rPr>
              <a:t>1850: Shattuck Report </a:t>
            </a:r>
          </a:p>
          <a:p>
            <a:pPr marL="619125" lvl="1"/>
            <a:r>
              <a:rPr lang="en-US" altLang="ja-JP" dirty="0">
                <a:ea typeface="ＭＳ Ｐゴシック" pitchFamily="34" charset="-128"/>
              </a:rPr>
              <a:t>Proposed that health education was a vital component in the prevention of </a:t>
            </a:r>
            <a:r>
              <a:rPr lang="en-US" altLang="ja-JP" dirty="0" smtClean="0">
                <a:ea typeface="ＭＳ Ｐゴシック" pitchFamily="34" charset="-128"/>
              </a:rPr>
              <a:t>disease.</a:t>
            </a:r>
            <a:endParaRPr lang="en-US" altLang="ja-JP" dirty="0">
              <a:ea typeface="ＭＳ Ｐゴシック" pitchFamily="34" charset="-128"/>
            </a:endParaRPr>
          </a:p>
          <a:p>
            <a:r>
              <a:rPr lang="en-US" altLang="ja-JP" dirty="0">
                <a:ea typeface="ＭＳ Ｐゴシック" pitchFamily="34" charset="-128"/>
              </a:rPr>
              <a:t>1860s: Prevention program for smallpox</a:t>
            </a:r>
          </a:p>
          <a:p>
            <a:r>
              <a:rPr lang="en-US" altLang="ja-JP" dirty="0">
                <a:ea typeface="ＭＳ Ｐゴシック" pitchFamily="34" charset="-128"/>
              </a:rPr>
              <a:t>1870: Smallpox vaccination required</a:t>
            </a:r>
          </a:p>
          <a:p>
            <a:r>
              <a:rPr lang="en-US" altLang="ja-JP" dirty="0">
                <a:ea typeface="ＭＳ Ｐゴシック" pitchFamily="34" charset="-128"/>
              </a:rPr>
              <a:t>1902: NYC hired the first school nurses</a:t>
            </a:r>
          </a:p>
          <a:p>
            <a:pPr marL="619125" lvl="1"/>
            <a:r>
              <a:rPr lang="en-US" altLang="ja-JP" dirty="0">
                <a:ea typeface="ＭＳ Ｐゴシック" pitchFamily="34" charset="-128"/>
              </a:rPr>
              <a:t>Lillian Wald was able to show that the presence of school nurses could reduce absenteeism by </a:t>
            </a:r>
            <a:r>
              <a:rPr lang="en-US" altLang="ja-JP" dirty="0" smtClean="0">
                <a:ea typeface="ＭＳ Ｐゴシック" pitchFamily="34" charset="-128"/>
              </a:rPr>
              <a:t>50%. </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4</a:t>
            </a:fld>
            <a:endParaRPr lang="en-US" dirty="0"/>
          </a:p>
        </p:txBody>
      </p:sp>
      <p:pic>
        <p:nvPicPr>
          <p:cNvPr id="1367046" name="Picture 5" descr="PE03254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39000" y="1295400"/>
            <a:ext cx="1524000" cy="137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979143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096" name="Rectangle 8"/>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History of School Health </a:t>
            </a:r>
            <a:r>
              <a:rPr lang="en-US" altLang="ja-JP" dirty="0" smtClean="0">
                <a:ea typeface="ＭＳ Ｐゴシック" pitchFamily="34" charset="-128"/>
              </a:rPr>
              <a:t>(Cont.)</a:t>
            </a:r>
            <a:endParaRPr lang="en-US" altLang="en-US" dirty="0"/>
          </a:p>
        </p:txBody>
      </p:sp>
      <p:sp>
        <p:nvSpPr>
          <p:cNvPr id="1369097" name="Rectangle 9"/>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en-US" dirty="0"/>
              <a:t>Early 20th century: Health education and “gymnastics” introduced</a:t>
            </a:r>
          </a:p>
          <a:p>
            <a:r>
              <a:rPr lang="en-US" altLang="en-US" dirty="0"/>
              <a:t>1918: NEA and AMA published </a:t>
            </a:r>
            <a:r>
              <a:rPr lang="en-US" altLang="ja-JP" dirty="0">
                <a:ea typeface="ＭＳ Ｐゴシック" pitchFamily="34" charset="-128"/>
              </a:rPr>
              <a:t>Minimum Health Requirements for Rural Schools</a:t>
            </a:r>
          </a:p>
          <a:p>
            <a:r>
              <a:rPr lang="en-US" altLang="ja-JP" dirty="0">
                <a:ea typeface="ＭＳ Ｐゴシック" pitchFamily="34" charset="-128"/>
              </a:rPr>
              <a:t>1921: Schools required physical and health education; fire drills required</a:t>
            </a:r>
          </a:p>
          <a:p>
            <a:r>
              <a:rPr lang="en-US" altLang="ja-JP" dirty="0">
                <a:ea typeface="ＭＳ Ｐゴシック" pitchFamily="34" charset="-128"/>
              </a:rPr>
              <a:t>1946: National School Lunch Program</a:t>
            </a:r>
          </a:p>
          <a:p>
            <a:pPr marL="619125" lvl="1"/>
            <a:r>
              <a:rPr lang="en-US" altLang="ja-JP" dirty="0">
                <a:ea typeface="ＭＳ Ｐゴシック" pitchFamily="34" charset="-128"/>
              </a:rPr>
              <a:t>Included School Breakfast Program in 1976</a:t>
            </a: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5</a:t>
            </a:fld>
            <a:endParaRPr lang="en-US" dirty="0"/>
          </a:p>
        </p:txBody>
      </p:sp>
      <p:pic>
        <p:nvPicPr>
          <p:cNvPr id="1369094" name="Picture 5" descr="pe02657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80313" y="1524000"/>
            <a:ext cx="1411287" cy="1090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69095" name="Picture 7" descr="bd07209_"/>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391400" y="5257800"/>
            <a:ext cx="1447800" cy="884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287361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43"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History of School Health </a:t>
            </a:r>
            <a:r>
              <a:rPr lang="en-US" altLang="ja-JP" dirty="0" smtClean="0">
                <a:ea typeface="ＭＳ Ｐゴシック" pitchFamily="34" charset="-128"/>
              </a:rPr>
              <a:t>(Cont.)</a:t>
            </a:r>
            <a:endParaRPr lang="en-US" altLang="en-US" dirty="0"/>
          </a:p>
        </p:txBody>
      </p:sp>
      <p:sp>
        <p:nvSpPr>
          <p:cNvPr id="1371144"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a:ea typeface="ＭＳ Ｐゴシック" pitchFamily="34" charset="-128"/>
              </a:rPr>
              <a:t>1960s: First NP programs with inclusion of primary care services in </a:t>
            </a:r>
            <a:r>
              <a:rPr lang="en-US" altLang="ja-JP" dirty="0" smtClean="0">
                <a:ea typeface="ＭＳ Ｐゴシック" pitchFamily="34" charset="-128"/>
              </a:rPr>
              <a:t>schools</a:t>
            </a:r>
          </a:p>
          <a:p>
            <a:r>
              <a:rPr lang="en-US" altLang="ja-JP" dirty="0" smtClean="0">
                <a:ea typeface="ＭＳ Ｐゴシック" pitchFamily="34" charset="-128"/>
              </a:rPr>
              <a:t>1975: Education for the Handicapped Act</a:t>
            </a:r>
          </a:p>
          <a:p>
            <a:r>
              <a:rPr lang="en-US" altLang="ja-JP" dirty="0" smtClean="0">
                <a:ea typeface="ＭＳ Ｐゴシック" pitchFamily="34" charset="-128"/>
              </a:rPr>
              <a:t>1976: First National School Conference</a:t>
            </a:r>
            <a:endParaRPr lang="en-US" altLang="ja-JP" dirty="0">
              <a:ea typeface="ＭＳ Ｐゴシック" pitchFamily="34" charset="-128"/>
            </a:endParaRPr>
          </a:p>
          <a:p>
            <a:r>
              <a:rPr lang="en-US" altLang="ja-JP" dirty="0">
                <a:ea typeface="ＭＳ Ｐゴシック" pitchFamily="34" charset="-128"/>
              </a:rPr>
              <a:t>1986: Drug-Free Schools and Community Act</a:t>
            </a:r>
          </a:p>
          <a:p>
            <a:r>
              <a:rPr lang="en-US" altLang="ja-JP" dirty="0">
                <a:ea typeface="ＭＳ Ｐゴシック" pitchFamily="34" charset="-128"/>
              </a:rPr>
              <a:t>1994: Above </a:t>
            </a:r>
            <a:r>
              <a:rPr lang="en-US" altLang="ja-JP" dirty="0" smtClean="0">
                <a:ea typeface="ＭＳ Ｐゴシック" pitchFamily="34" charset="-128"/>
              </a:rPr>
              <a:t>act </a:t>
            </a:r>
            <a:r>
              <a:rPr lang="en-US" altLang="ja-JP" dirty="0">
                <a:ea typeface="ＭＳ Ｐゴシック" pitchFamily="34" charset="-128"/>
              </a:rPr>
              <a:t>expanded to include </a:t>
            </a:r>
            <a:r>
              <a:rPr lang="en-US" altLang="ja-JP" dirty="0" smtClean="0">
                <a:ea typeface="ＭＳ Ｐゴシック" pitchFamily="34" charset="-128"/>
              </a:rPr>
              <a:t>violence prevention measures</a:t>
            </a:r>
            <a:endParaRPr lang="en-US" altLang="ja-JP" dirty="0">
              <a:ea typeface="ＭＳ Ｐゴシック" pitchFamily="34" charset="-128"/>
            </a:endParaRPr>
          </a:p>
          <a:p>
            <a:r>
              <a:rPr lang="en-US" altLang="ja-JP" dirty="0">
                <a:ea typeface="ＭＳ Ｐゴシック" pitchFamily="34" charset="-128"/>
              </a:rPr>
              <a:t>1990s: CDC Division of Adolescent and </a:t>
            </a:r>
            <a:r>
              <a:rPr lang="en-US" altLang="ja-JP" dirty="0" smtClean="0">
                <a:ea typeface="ＭＳ Ｐゴシック" pitchFamily="34" charset="-128"/>
              </a:rPr>
              <a:t>School </a:t>
            </a:r>
            <a:r>
              <a:rPr lang="en-US" altLang="ja-JP" dirty="0">
                <a:ea typeface="ＭＳ Ｐゴシック" pitchFamily="34" charset="-128"/>
              </a:rPr>
              <a:t>Health </a:t>
            </a:r>
            <a:r>
              <a:rPr lang="en-US" altLang="ja-JP" dirty="0" smtClean="0">
                <a:ea typeface="ＭＳ Ｐゴシック" pitchFamily="34" charset="-128"/>
              </a:rPr>
              <a:t>formed</a:t>
            </a:r>
            <a:endParaRPr lang="en-US" altLang="ja-JP" dirty="0">
              <a:ea typeface="ＭＳ Ｐゴシック" pitchFamily="34" charset="-128"/>
            </a:endParaRPr>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6</a:t>
            </a:fld>
            <a:endParaRPr lang="en-US" dirty="0"/>
          </a:p>
        </p:txBody>
      </p:sp>
      <p:pic>
        <p:nvPicPr>
          <p:cNvPr id="1371142" name="Picture 8" descr="bd2013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67601" y="4191000"/>
            <a:ext cx="1422398" cy="13349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547468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43" name="Rectangle 7"/>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dirty="0">
                <a:ea typeface="ＭＳ Ｐゴシック" pitchFamily="34" charset="-128"/>
              </a:rPr>
              <a:t>History of School Health </a:t>
            </a:r>
            <a:r>
              <a:rPr lang="en-US" altLang="ja-JP" dirty="0" smtClean="0">
                <a:ea typeface="ＭＳ Ｐゴシック" pitchFamily="34" charset="-128"/>
              </a:rPr>
              <a:t>(Cont.)</a:t>
            </a:r>
            <a:endParaRPr lang="en-US" altLang="en-US" dirty="0"/>
          </a:p>
        </p:txBody>
      </p:sp>
      <p:sp>
        <p:nvSpPr>
          <p:cNvPr id="1371144" name="Rectangle 8"/>
          <p:cNvSpPr>
            <a:spLocks noGrp="1" noChangeArrowheads="1"/>
          </p:cNvSpPr>
          <p:nvPr>
            <p:ph idx="1"/>
          </p:nvPr>
        </p:nvSpPr>
        <p:spPr>
          <a:xfrm>
            <a:off x="685800" y="1676400"/>
            <a:ext cx="77724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1990s</a:t>
            </a:r>
            <a:r>
              <a:rPr lang="en-US" altLang="ja-JP" dirty="0">
                <a:ea typeface="ＭＳ Ｐゴシック" pitchFamily="34" charset="-128"/>
              </a:rPr>
              <a:t>: School-based health </a:t>
            </a:r>
            <a:r>
              <a:rPr lang="en-US" altLang="ja-JP" dirty="0" smtClean="0">
                <a:ea typeface="ＭＳ Ｐゴシック" pitchFamily="34" charset="-128"/>
              </a:rPr>
              <a:t>centers</a:t>
            </a:r>
          </a:p>
          <a:p>
            <a:r>
              <a:rPr lang="en-US" altLang="en-US" dirty="0" smtClean="0">
                <a:ea typeface="ＭＳ Ｐゴシック" pitchFamily="34" charset="-128"/>
              </a:rPr>
              <a:t>2001: No Child Left Behind Act</a:t>
            </a:r>
          </a:p>
          <a:p>
            <a:pPr marL="619125" lvl="1"/>
            <a:r>
              <a:rPr lang="en-US" altLang="en-US" dirty="0" smtClean="0">
                <a:ea typeface="ＭＳ Ｐゴシック" pitchFamily="34" charset="-128"/>
              </a:rPr>
              <a:t>Safe and Drug Free Schools and Communities focused on prevention of school violence and illegal use of alcohol, tobacco, and drugs</a:t>
            </a:r>
          </a:p>
          <a:p>
            <a:r>
              <a:rPr lang="en-US" altLang="en-US" dirty="0" smtClean="0">
                <a:ea typeface="ＭＳ Ｐゴシック" pitchFamily="34" charset="-128"/>
              </a:rPr>
              <a:t>2010: Patient Protection and Affordable Care Act (ACA) </a:t>
            </a:r>
          </a:p>
          <a:p>
            <a:pPr marL="619125" lvl="1"/>
            <a:r>
              <a:rPr lang="en-US" altLang="en-US" dirty="0">
                <a:ea typeface="ＭＳ Ｐゴシック" pitchFamily="34" charset="-128"/>
              </a:rPr>
              <a:t>A</a:t>
            </a:r>
            <a:r>
              <a:rPr lang="en-US" altLang="en-US" dirty="0" smtClean="0">
                <a:ea typeface="ＭＳ Ｐゴシック" pitchFamily="34" charset="-128"/>
              </a:rPr>
              <a:t>warded funds to 278 school-based health centers to create new sites and expand services</a:t>
            </a:r>
          </a:p>
          <a:p>
            <a:pPr marL="619125" lvl="1"/>
            <a:r>
              <a:rPr lang="en-US" altLang="en-US" dirty="0" smtClean="0">
                <a:ea typeface="ＭＳ Ｐゴシック" pitchFamily="34" charset="-128"/>
              </a:rPr>
              <a:t>Expansion of services in medically underserved areas</a:t>
            </a:r>
            <a:endParaRPr lang="en-US" altLang="en-US" dirty="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7</a:t>
            </a:fld>
            <a:endParaRPr lang="en-US" dirty="0"/>
          </a:p>
        </p:txBody>
      </p:sp>
      <p:pic>
        <p:nvPicPr>
          <p:cNvPr id="7" name="Picture 8" descr="bd20135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91400" y="1295400"/>
            <a:ext cx="1422398" cy="13349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226101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93" name="Rectangle 9"/>
          <p:cNvSpPr>
            <a:spLocks noGrp="1" noChangeArrowheads="1"/>
          </p:cNvSpPr>
          <p:nvPr>
            <p:ph type="title"/>
          </p:nvPr>
        </p:nvSpPr>
        <p:spPr>
          <a:xfrm>
            <a:off x="685800" y="457200"/>
            <a:ext cx="7772400" cy="1066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sz="3600" dirty="0" smtClean="0">
                <a:ea typeface="ＭＳ Ｐゴシック" pitchFamily="34" charset="-128"/>
              </a:rPr>
              <a:t>Components of School Health </a:t>
            </a:r>
            <a:r>
              <a:rPr lang="en-US" altLang="ja-JP" sz="3600" dirty="0">
                <a:ea typeface="ＭＳ Ｐゴシック" pitchFamily="34" charset="-128"/>
              </a:rPr>
              <a:t>Programs </a:t>
            </a:r>
            <a:endParaRPr lang="en-US" altLang="en-US" sz="3600" dirty="0"/>
          </a:p>
        </p:txBody>
      </p:sp>
      <p:sp>
        <p:nvSpPr>
          <p:cNvPr id="1373194" name="Rectangle 10"/>
          <p:cNvSpPr>
            <a:spLocks noGrp="1" noChangeArrowheads="1"/>
          </p:cNvSpPr>
          <p:nvPr>
            <p:ph sz="half" idx="1"/>
          </p:nvPr>
        </p:nvSpPr>
        <p:spPr>
          <a:xfrm>
            <a:off x="685800" y="1676400"/>
            <a:ext cx="38100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Health education</a:t>
            </a:r>
          </a:p>
          <a:p>
            <a:r>
              <a:rPr lang="en-US" altLang="ja-JP" dirty="0" smtClean="0">
                <a:ea typeface="ＭＳ Ｐゴシック" pitchFamily="34" charset="-128"/>
              </a:rPr>
              <a:t>Physical education</a:t>
            </a:r>
          </a:p>
          <a:p>
            <a:r>
              <a:rPr lang="en-US" altLang="ja-JP" dirty="0" smtClean="0">
                <a:ea typeface="ＭＳ Ｐゴシック" pitchFamily="34" charset="-128"/>
              </a:rPr>
              <a:t>Health services</a:t>
            </a:r>
          </a:p>
          <a:p>
            <a:r>
              <a:rPr lang="en-US" altLang="ja-JP" dirty="0" smtClean="0">
                <a:ea typeface="ＭＳ Ｐゴシック" pitchFamily="34" charset="-128"/>
              </a:rPr>
              <a:t>Nutrition services</a:t>
            </a:r>
          </a:p>
          <a:p>
            <a:r>
              <a:rPr lang="en-US" altLang="ja-JP" dirty="0" smtClean="0">
                <a:ea typeface="ＭＳ Ｐゴシック" pitchFamily="34" charset="-128"/>
              </a:rPr>
              <a:t>Counseling, psychological, and social services</a:t>
            </a:r>
            <a:endParaRPr lang="en-US" altLang="en-US" dirty="0" smtClean="0"/>
          </a:p>
        </p:txBody>
      </p:sp>
      <p:sp>
        <p:nvSpPr>
          <p:cNvPr id="1373195" name="Rectangle 11"/>
          <p:cNvSpPr>
            <a:spLocks noGrp="1" noChangeArrowheads="1"/>
          </p:cNvSpPr>
          <p:nvPr>
            <p:ph sz="half" idx="2"/>
          </p:nvPr>
        </p:nvSpPr>
        <p:spPr>
          <a:xfrm>
            <a:off x="4648200" y="1676400"/>
            <a:ext cx="3810000" cy="47244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p>
            <a:r>
              <a:rPr lang="en-US" altLang="ja-JP" dirty="0" smtClean="0">
                <a:ea typeface="ＭＳ Ｐゴシック" pitchFamily="34" charset="-128"/>
              </a:rPr>
              <a:t>Healthy school environment</a:t>
            </a:r>
          </a:p>
          <a:p>
            <a:r>
              <a:rPr lang="en-US" altLang="ja-JP" dirty="0" smtClean="0">
                <a:ea typeface="ＭＳ Ｐゴシック" pitchFamily="34" charset="-128"/>
              </a:rPr>
              <a:t>Health promotion </a:t>
            </a:r>
            <a:br>
              <a:rPr lang="en-US" altLang="ja-JP" dirty="0" smtClean="0">
                <a:ea typeface="ＭＳ Ｐゴシック" pitchFamily="34" charset="-128"/>
              </a:rPr>
            </a:br>
            <a:r>
              <a:rPr lang="en-US" altLang="ja-JP" dirty="0" smtClean="0">
                <a:ea typeface="ＭＳ Ｐゴシック" pitchFamily="34" charset="-128"/>
              </a:rPr>
              <a:t>for staff</a:t>
            </a:r>
          </a:p>
          <a:p>
            <a:r>
              <a:rPr lang="en-US" altLang="ja-JP" dirty="0" smtClean="0">
                <a:ea typeface="ＭＳ Ｐゴシック" pitchFamily="34" charset="-128"/>
              </a:rPr>
              <a:t>Family and community involvement</a:t>
            </a:r>
            <a:endParaRPr lang="en-US" altLang="en-US" dirty="0" smtClean="0"/>
          </a:p>
        </p:txBody>
      </p:sp>
      <p:sp>
        <p:nvSpPr>
          <p:cNvPr id="2" name="Footer Placeholder 1"/>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3" name="Slide Number Placeholder 2"/>
          <p:cNvSpPr>
            <a:spLocks noGrp="1"/>
          </p:cNvSpPr>
          <p:nvPr>
            <p:ph type="sldNum" sz="quarter" idx="11"/>
          </p:nvPr>
        </p:nvSpPr>
        <p:spPr/>
        <p:txBody>
          <a:bodyPr/>
          <a:lstStyle/>
          <a:p>
            <a:fld id="{11B24FD1-C3CE-4B89-A780-9288FC41850D}" type="slidenum">
              <a:rPr lang="en-US" smtClean="0"/>
              <a:pPr/>
              <a:t>8</a:t>
            </a:fld>
            <a:endParaRPr lang="en-US" dirty="0"/>
          </a:p>
        </p:txBody>
      </p:sp>
    </p:spTree>
    <p:extLst>
      <p:ext uri="{BB962C8B-B14F-4D97-AF65-F5344CB8AC3E}">
        <p14:creationId xmlns="" xmlns:p14="http://schemas.microsoft.com/office/powerpoint/2010/main" val="3707175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457200"/>
            <a:ext cx="7772400" cy="1066800"/>
          </a:xfrm>
        </p:spPr>
        <p:txBody>
          <a:bodyPr/>
          <a:lstStyle/>
          <a:p>
            <a:r>
              <a:rPr lang="en-US" sz="3600" dirty="0" smtClean="0"/>
              <a:t>Components of School Health Programs (Cont.)</a:t>
            </a:r>
            <a:endParaRPr lang="en-US" sz="3600" dirty="0"/>
          </a:p>
        </p:txBody>
      </p:sp>
      <p:sp>
        <p:nvSpPr>
          <p:cNvPr id="3" name="Footer Placeholder 2"/>
          <p:cNvSpPr>
            <a:spLocks noGrp="1"/>
          </p:cNvSpPr>
          <p:nvPr>
            <p:ph type="ftr" sz="quarter" idx="10"/>
          </p:nvPr>
        </p:nvSpPr>
        <p:spPr/>
        <p:txBody>
          <a:bodyPr/>
          <a:lstStyle/>
          <a:p>
            <a:r>
              <a:rPr lang="en-US" smtClean="0">
                <a:solidFill>
                  <a:srgbClr val="000000"/>
                </a:solidFill>
                <a:latin typeface="Arial"/>
                <a:ea typeface="Calibri"/>
              </a:rPr>
              <a:t>Copyright © 2015, 2011, 2007, 2001, 1997, 1993 by Saunders, an imprint of Elsevier Inc.</a:t>
            </a:r>
            <a:endParaRPr lang="en-US" dirty="0"/>
          </a:p>
        </p:txBody>
      </p:sp>
      <p:sp>
        <p:nvSpPr>
          <p:cNvPr id="4" name="Slide Number Placeholder 3"/>
          <p:cNvSpPr>
            <a:spLocks noGrp="1"/>
          </p:cNvSpPr>
          <p:nvPr>
            <p:ph type="sldNum" sz="quarter" idx="11"/>
          </p:nvPr>
        </p:nvSpPr>
        <p:spPr/>
        <p:txBody>
          <a:bodyPr/>
          <a:lstStyle/>
          <a:p>
            <a:fld id="{11B24FD1-C3CE-4B89-A780-9288FC41850D}" type="slidenum">
              <a:rPr lang="en-US" smtClean="0"/>
              <a:pPr/>
              <a:t>9</a:t>
            </a:fld>
            <a:endParaRPr lang="en-US" dirty="0"/>
          </a:p>
        </p:txBody>
      </p:sp>
      <p:pic>
        <p:nvPicPr>
          <p:cNvPr id="1027" name="Picture 3" descr="W:\OBrien\Community Home Health Promotion\Nies projects\Nies 6e\Manuscript\Processed\Art\Chapter 29 art\f29-01-9781437708608.eps"/>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59050" y="2171700"/>
            <a:ext cx="3111500" cy="28956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3267075" y="5486400"/>
            <a:ext cx="1695450" cy="369332"/>
          </a:xfrm>
          <a:prstGeom prst="rect">
            <a:avLst/>
          </a:prstGeom>
          <a:noFill/>
        </p:spPr>
        <p:txBody>
          <a:bodyPr wrap="square" rtlCol="0">
            <a:spAutoFit/>
          </a:bodyPr>
          <a:lstStyle/>
          <a:p>
            <a:pPr algn="ctr"/>
            <a:r>
              <a:rPr lang="en-US" sz="1800" dirty="0" smtClean="0">
                <a:latin typeface="Arial" panose="020B0604020202020204" pitchFamily="34" charset="0"/>
                <a:cs typeface="Arial" panose="020B0604020202020204" pitchFamily="34" charset="0"/>
              </a:rPr>
              <a:t>Figure 29-1</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481751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3744</TotalTime>
  <Words>2802</Words>
  <Application>Microsoft Office PowerPoint</Application>
  <PresentationFormat>Letter Paper (8.5x11 in)</PresentationFormat>
  <Paragraphs>327</Paragraphs>
  <Slides>36</Slides>
  <Notes>33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2_Office Theme</vt:lpstr>
      <vt:lpstr>Chapter 29</vt:lpstr>
      <vt:lpstr>School Health</vt:lpstr>
      <vt:lpstr>Academic Success</vt:lpstr>
      <vt:lpstr>History of School Health </vt:lpstr>
      <vt:lpstr>History of School Health (Cont.)</vt:lpstr>
      <vt:lpstr>History of School Health (Cont.)</vt:lpstr>
      <vt:lpstr>History of School Health (Cont.)</vt:lpstr>
      <vt:lpstr>Components of School Health Programs </vt:lpstr>
      <vt:lpstr>Components of School Health Programs (Cont.)</vt:lpstr>
      <vt:lpstr>Health Education</vt:lpstr>
      <vt:lpstr>National Health Education Standards</vt:lpstr>
      <vt:lpstr>National Health Education Standards (Cont.)</vt:lpstr>
      <vt:lpstr>Youth Risk Behavior Survey</vt:lpstr>
      <vt:lpstr>Youth Risk Behavior Survey (Cont.)</vt:lpstr>
      <vt:lpstr>Injury Prevention</vt:lpstr>
      <vt:lpstr>Tobacco Use </vt:lpstr>
      <vt:lpstr>Substance Abuse </vt:lpstr>
      <vt:lpstr>Sex Education</vt:lpstr>
      <vt:lpstr>Other Educational Topics</vt:lpstr>
      <vt:lpstr>Health Services</vt:lpstr>
      <vt:lpstr>Health Services (Cont.)</vt:lpstr>
      <vt:lpstr>Health Services (Cont.)</vt:lpstr>
      <vt:lpstr>Health Services (Cont.)</vt:lpstr>
      <vt:lpstr>Health Services (Cont.)</vt:lpstr>
      <vt:lpstr>Female Athlete Triad</vt:lpstr>
      <vt:lpstr>Counseling, Psychological, and Social Services </vt:lpstr>
      <vt:lpstr>Healthy School Environment</vt:lpstr>
      <vt:lpstr>Healthy School Environment (Cont.)</vt:lpstr>
      <vt:lpstr>Healthy School Environment (Cont.)</vt:lpstr>
      <vt:lpstr>Health Promotion for School Staff </vt:lpstr>
      <vt:lpstr>Family and Community Involvement</vt:lpstr>
      <vt:lpstr>Family Risk Index  (Annie E. Casey Foundation, 2002)</vt:lpstr>
      <vt:lpstr>School Nursing …</vt:lpstr>
      <vt:lpstr>School Nursing Practice </vt:lpstr>
      <vt:lpstr>Roles of the School Nurse</vt:lpstr>
      <vt:lpstr>School-Based Health Centers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Cholinesterase Inhibitors</dc:title>
  <dc:creator>Janet Czermak</dc:creator>
  <cp:lastModifiedBy>MSSPL-15-ELS-2</cp:lastModifiedBy>
  <cp:revision>363</cp:revision>
  <cp:lastPrinted>2000-11-30T21:12:40Z</cp:lastPrinted>
  <dcterms:created xsi:type="dcterms:W3CDTF">2000-10-10T03:44:32Z</dcterms:created>
  <dcterms:modified xsi:type="dcterms:W3CDTF">2014-09-05T06:52:42Z</dcterms:modified>
</cp:coreProperties>
</file>