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2" clrIdx="1"/>
  <p:cmAuthor id="2" name="Jenn Shropshire" initials="JS" lastIdx="8" clrIdx="2"/>
  <p:cmAuthor id="3" name="Author" initials="AU" lastIdx="5" clrIdx="3"/>
  <p:cmAuthor id="4" name="Editor" initials="EN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672" autoAdjust="0"/>
    <p:restoredTop sz="98970" autoAdjust="0"/>
  </p:normalViewPr>
  <p:slideViewPr>
    <p:cSldViewPr>
      <p:cViewPr varScale="1">
        <p:scale>
          <a:sx n="69" d="100"/>
          <a:sy n="69" d="100"/>
        </p:scale>
        <p:origin x="-1764" y="-108"/>
      </p:cViewPr>
      <p:guideLst>
        <p:guide orient="horz" pos="288"/>
        <p:guide orient="horz" pos="4032"/>
        <p:guide orient="horz" pos="960"/>
        <p:guide orient="horz" pos="1056"/>
        <p:guide pos="532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E71D59F0-E9A3-4B65-B73D-0BFF5491F524}" type="slidenum">
              <a:rPr lang="en-US" altLang="en-US" sz="1200"/>
              <a:pPr algn="r" eaLnBrk="1" hangingPunct="1"/>
              <a:t>22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E71D59F0-E9A3-4B65-B73D-0BFF5491F524}" type="slidenum">
              <a:rPr lang="en-US" altLang="en-US" sz="1200"/>
              <a:pPr algn="r" eaLnBrk="1" hangingPunct="1"/>
              <a:t>23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78075"/>
            <a:ext cx="7772400" cy="822326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Chapter 8</a:t>
            </a:r>
            <a:endParaRPr lang="en-US" sz="4000" dirty="0" smtClean="0">
              <a:ea typeface="MS Mincho" pitchFamily="49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3528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3000" dirty="0" smtClean="0">
                <a:cs typeface="Times New Roman" pitchFamily="18" charset="0"/>
              </a:rPr>
              <a:t>Community Health Education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148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cs typeface="Times New Roman" pitchFamily="18" charset="0"/>
              </a:rPr>
              <a:t>Model of Health Education Empowerment (Cont.)</a:t>
            </a:r>
            <a:endParaRPr lang="en-US" sz="3600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Process includes examining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Education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Health literacy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Gender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Racism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Class</a:t>
            </a: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Recognizes the structural and foundational changes that are needed to elicit change for socially and politically disenfranchised groups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4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Problem-Solving Education …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342900" lvl="1" indent="-342900">
              <a:buSzPct val="60000"/>
              <a:buFont typeface="Wingdings 2" pitchFamily="18" charset="2"/>
              <a:buChar char=""/>
            </a:pPr>
            <a:r>
              <a:rPr lang="en-US" sz="2800" dirty="0"/>
              <a:t>…centers on empowerment (</a:t>
            </a:r>
            <a:r>
              <a:rPr lang="en-US" sz="2800" dirty="0" err="1"/>
              <a:t>Freire</a:t>
            </a:r>
            <a:r>
              <a:rPr lang="en-US" sz="2800" dirty="0"/>
              <a:t>, 2005) </a:t>
            </a:r>
          </a:p>
          <a:p>
            <a:pPr lvl="1"/>
            <a:r>
              <a:rPr lang="en-US" dirty="0" smtClean="0"/>
              <a:t>Allows active participation and ongoing dialogue</a:t>
            </a:r>
          </a:p>
          <a:p>
            <a:pPr lvl="1"/>
            <a:r>
              <a:rPr lang="en-US" dirty="0" smtClean="0"/>
              <a:t>Encourages learners to be critical and reflective about health issues</a:t>
            </a:r>
          </a:p>
          <a:p>
            <a:pPr lvl="1"/>
            <a:r>
              <a:rPr lang="en-US" dirty="0" smtClean="0"/>
              <a:t>Involves individuals as </a:t>
            </a:r>
            <a:r>
              <a:rPr lang="en-US" i="1" dirty="0" smtClean="0"/>
              <a:t>subjects</a:t>
            </a:r>
            <a:r>
              <a:rPr lang="en-US" dirty="0" smtClean="0"/>
              <a:t>, not </a:t>
            </a:r>
            <a:r>
              <a:rPr lang="en-US" i="1" dirty="0" smtClean="0"/>
              <a:t>objects </a:t>
            </a:r>
          </a:p>
          <a:p>
            <a:pPr lvl="1"/>
            <a:r>
              <a:rPr lang="en-US" dirty="0" smtClean="0"/>
              <a:t>Increases health knowledge through a participatory group process </a:t>
            </a:r>
          </a:p>
          <a:p>
            <a:r>
              <a:rPr lang="en-US" dirty="0" smtClean="0"/>
              <a:t>Involves activism on the part of the educator</a:t>
            </a:r>
          </a:p>
          <a:p>
            <a:pPr lvl="1"/>
            <a:r>
              <a:rPr lang="en-US" dirty="0" smtClean="0"/>
              <a:t>Facilitator-educator is a resource person and is an equal partner with the other group members </a:t>
            </a:r>
          </a:p>
          <a:p>
            <a:pPr lvl="1"/>
            <a:r>
              <a:rPr lang="en-US" dirty="0" smtClean="0"/>
              <a:t>Leads to sustainable lateral relationships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48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Participatory Action Research (PAR)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>
                <a:effectLst/>
              </a:rPr>
              <a:t>Goal of PAR is social change</a:t>
            </a:r>
          </a:p>
          <a:p>
            <a:r>
              <a:rPr lang="en-US" dirty="0" smtClean="0">
                <a:effectLst/>
              </a:rPr>
              <a:t>Embraces the use of community-based participatory methods</a:t>
            </a:r>
          </a:p>
          <a:p>
            <a:pPr lvl="1"/>
            <a:r>
              <a:rPr lang="en-US" dirty="0" smtClean="0">
                <a:effectLst/>
              </a:rPr>
              <a:t>Participation </a:t>
            </a:r>
            <a:r>
              <a:rPr lang="en-US" dirty="0">
                <a:effectLst/>
              </a:rPr>
              <a:t>and action from </a:t>
            </a:r>
            <a:r>
              <a:rPr lang="en-US" dirty="0" smtClean="0">
                <a:effectLst/>
              </a:rPr>
              <a:t>stakeholders </a:t>
            </a:r>
            <a:r>
              <a:rPr lang="en-US" dirty="0">
                <a:effectLst/>
              </a:rPr>
              <a:t>and knowledge about conditions and issues helps to facilitate strategies reached collectively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0662" name="Picture 6" descr="C:\Documents and Settings\Penny\Local Settings\Temporary Internet Files\Content.IE5\JBQQVWUB\MC9001976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26649"/>
            <a:ext cx="2129073" cy="214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9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Community Empowerment</a:t>
            </a:r>
            <a:r>
              <a:rPr lang="en-US" dirty="0" smtClean="0"/>
              <a:t>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Community members take on greater power to create change</a:t>
            </a: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Based on community cultural strengths and assets</a:t>
            </a: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Attention must be given to </a:t>
            </a:r>
            <a:r>
              <a:rPr lang="en-US" u="sng" dirty="0" smtClean="0">
                <a:cs typeface="Times New Roman" pitchFamily="18" charset="0"/>
              </a:rPr>
              <a:t>collective</a:t>
            </a:r>
            <a:r>
              <a:rPr lang="en-US" dirty="0" smtClean="0">
                <a:cs typeface="Times New Roman" pitchFamily="18" charset="0"/>
              </a:rPr>
              <a:t> rather than </a:t>
            </a:r>
            <a:r>
              <a:rPr lang="en-US" u="sng" dirty="0" smtClean="0">
                <a:cs typeface="Times New Roman" pitchFamily="18" charset="0"/>
              </a:rPr>
              <a:t>individual</a:t>
            </a:r>
            <a:r>
              <a:rPr lang="en-US" dirty="0" smtClean="0">
                <a:cs typeface="Times New Roman" pitchFamily="18" charset="0"/>
              </a:rPr>
              <a:t> efforts to ensure that outcomes reflect voices of the community and truly make a difference in people’s lives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0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5791200" cy="1066800"/>
          </a:xfrm>
        </p:spPr>
        <p:txBody>
          <a:bodyPr/>
          <a:lstStyle/>
          <a:p>
            <a:r>
              <a:rPr lang="en-US" sz="3600" dirty="0" smtClean="0"/>
              <a:t>The Nurse’s Role in Health Education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Become a partner with individuals and communities</a:t>
            </a:r>
          </a:p>
          <a:p>
            <a:r>
              <a:rPr lang="en-US" dirty="0" smtClean="0"/>
              <a:t>Serve as catalyst for change</a:t>
            </a:r>
          </a:p>
          <a:p>
            <a:r>
              <a:rPr lang="en-US" dirty="0" smtClean="0"/>
              <a:t>Activate ideas</a:t>
            </a:r>
          </a:p>
          <a:p>
            <a:r>
              <a:rPr lang="en-US" dirty="0" smtClean="0"/>
              <a:t>Offer appropriate interventions</a:t>
            </a:r>
          </a:p>
          <a:p>
            <a:r>
              <a:rPr lang="en-US" dirty="0" smtClean="0"/>
              <a:t>Identify resources</a:t>
            </a:r>
          </a:p>
          <a:p>
            <a:r>
              <a:rPr lang="en-US" dirty="0" smtClean="0"/>
              <a:t>Facilitate group empowerment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4342" name="Picture 6" descr="C:\Users\leakepen\AppData\Local\Microsoft\Windows\Temporary Internet Files\Content.IE5\0BUDECPG\MPj0443243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381000"/>
            <a:ext cx="1717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C:\Users\leakepen\AppData\Local\Microsoft\Windows\Temporary Internet Files\Content.IE5\DTUWK8B5\MPj044284300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50837"/>
            <a:ext cx="17526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377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Framework for Developing </a:t>
            </a:r>
            <a:br>
              <a:rPr lang="en-US" sz="3600" dirty="0" smtClean="0"/>
            </a:br>
            <a:r>
              <a:rPr lang="en-US" sz="3600" dirty="0" smtClean="0"/>
              <a:t>Health Communications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5365" name="Picture 4" descr="H:\Nies\JPG for Slides\f07-01-X28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68179"/>
            <a:ext cx="5770293" cy="455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67600" y="5867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8-1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</a:t>
            </a:r>
            <a:br>
              <a:rPr lang="en-US" dirty="0" smtClean="0"/>
            </a:br>
            <a:r>
              <a:rPr lang="en-US" sz="2800" dirty="0">
                <a:effectLst/>
              </a:rPr>
              <a:t>Stage I: Planning and strategy selection</a:t>
            </a:r>
            <a:endParaRPr lang="en-US" sz="2800" dirty="0" smtClean="0">
              <a:effectLst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Questions to Ask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Who is the intended audience?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is known about the audience and from what sources?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are the communication and education objectives and goals?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evaluation strategies will the nurse use?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are the issues of most concern?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is the health issue of interest?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812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</a:t>
            </a:r>
            <a:br>
              <a:rPr lang="en-US" dirty="0" smtClean="0"/>
            </a:br>
            <a:r>
              <a:rPr lang="en-US" sz="2800" dirty="0">
                <a:effectLst/>
              </a:rPr>
              <a:t>Stage I: Planning and strategy </a:t>
            </a:r>
            <a:r>
              <a:rPr lang="en-US" sz="2800" dirty="0" smtClean="0">
                <a:effectLst/>
              </a:rPr>
              <a:t>selection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Collaborative Actions to Take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Review the available data.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Get community partners involved.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Obtain new data.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Determine perceptions of health problems.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Determine the community’s assets and strengths.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Identify underlying issues and knowledge gaps.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Establish goals and objectives.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Assess resources.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602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Health Education Model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>
                <a:effectLst/>
              </a:rPr>
              <a:t>Stage II: </a:t>
            </a:r>
            <a:r>
              <a:rPr lang="en-US" sz="2400" dirty="0">
                <a:effectLst/>
                <a:cs typeface="Arial" charset="0"/>
              </a:rPr>
              <a:t>Developing and pretesting concepts, messages, and materials</a:t>
            </a:r>
            <a:endParaRPr lang="en-US" sz="2800" dirty="0" smtClean="0">
              <a:effectLst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Questions to Ask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channels are best?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formats should be used?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Are there existing resources?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How can the nurse present the message?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How will the intended audience react to the message?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Will the audience understand, accept, and use the message?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What changes may improve the message?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69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Health Education Model</a:t>
            </a:r>
            <a:br>
              <a:rPr lang="en-US" sz="3600" dirty="0" smtClean="0"/>
            </a:br>
            <a:r>
              <a:rPr lang="en-US" sz="2400" dirty="0">
                <a:effectLst/>
              </a:rPr>
              <a:t>Stage II: </a:t>
            </a:r>
            <a:r>
              <a:rPr lang="en-US" sz="2400" dirty="0">
                <a:effectLst/>
                <a:cs typeface="Arial" charset="0"/>
              </a:rPr>
              <a:t>Developing and pretesting </a:t>
            </a:r>
            <a:r>
              <a:rPr lang="en-US" sz="2400" dirty="0" smtClean="0">
                <a:effectLst/>
                <a:cs typeface="Arial" charset="0"/>
              </a:rPr>
              <a:t>concepts, messages</a:t>
            </a:r>
            <a:r>
              <a:rPr lang="en-US" sz="2400" dirty="0">
                <a:effectLst/>
                <a:cs typeface="Arial" charset="0"/>
              </a:rPr>
              <a:t>, and </a:t>
            </a:r>
            <a:r>
              <a:rPr lang="en-US" sz="2400" dirty="0" smtClean="0">
                <a:effectLst/>
                <a:cs typeface="Arial" charset="0"/>
              </a:rPr>
              <a:t>materials (Cont.)</a:t>
            </a:r>
            <a:endParaRPr lang="en-US" sz="2400" dirty="0" smtClean="0">
              <a:effectLst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Collaborative Actions to Take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Identify the messages and materials.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Decide whether to use existing materials or produce new ones.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Select channels and formats.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Develop relevant materials with the target audience.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Pretest the message and materials and obtain audience feedback.</a:t>
            </a:r>
          </a:p>
          <a:p>
            <a:pPr lvl="1">
              <a:defRPr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2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…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dirty="0" smtClean="0"/>
              <a:t>… </a:t>
            </a:r>
            <a:r>
              <a:rPr lang="en-US" dirty="0" smtClean="0">
                <a:cs typeface="Times New Roman" pitchFamily="18" charset="0"/>
              </a:rPr>
              <a:t>is any combination of learning experiences designed to predispose, enable, and reinforce voluntary behavior conducive to health in individuals, groups or communities. 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en-US" sz="2000" dirty="0" smtClean="0">
                <a:cs typeface="Arial" charset="0"/>
              </a:rPr>
              <a:t>– </a:t>
            </a:r>
            <a:r>
              <a:rPr lang="en-US" sz="2000" dirty="0" smtClean="0">
                <a:cs typeface="Times New Roman" pitchFamily="18" charset="0"/>
              </a:rPr>
              <a:t>Green and </a:t>
            </a:r>
            <a:r>
              <a:rPr lang="en-US" sz="2000" dirty="0" err="1" smtClean="0">
                <a:cs typeface="Times New Roman" pitchFamily="18" charset="0"/>
              </a:rPr>
              <a:t>Kreuter</a:t>
            </a:r>
            <a:r>
              <a:rPr lang="en-US" sz="2000" dirty="0" smtClean="0">
                <a:cs typeface="Times New Roman" pitchFamily="18" charset="0"/>
              </a:rPr>
              <a:t>, 2004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126" name="Picture 1" descr="C:\Users\leakepen\AppData\Local\Microsoft\Windows\Temporary Internet Files\Content.IE5\YRMNBGNO\MCj0441734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4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</a:t>
            </a:r>
            <a:br>
              <a:rPr lang="en-US" dirty="0" smtClean="0"/>
            </a:br>
            <a:r>
              <a:rPr lang="en-US" sz="2800" dirty="0">
                <a:effectLst/>
                <a:cs typeface="Arial" charset="0"/>
              </a:rPr>
              <a:t>Stage III: Implementing the </a:t>
            </a:r>
            <a:r>
              <a:rPr lang="en-US" sz="2800" dirty="0" smtClean="0">
                <a:effectLst/>
                <a:cs typeface="Arial" charset="0"/>
              </a:rPr>
              <a:t>program</a:t>
            </a:r>
            <a:endParaRPr lang="en-US" sz="2800" dirty="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Arial" charset="0"/>
              </a:rPr>
              <a:t>Questions to Ask</a:t>
            </a: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should we launch the health education program?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do we maintain interest and sustainability?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can we use process evaluation?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What are the strengths of the health program?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can we keep on track within timeline and budget?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do we know if we have reached our intended audience?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How well did each step work (process evaluation)?</a:t>
            </a:r>
            <a:endParaRPr lang="en-US" sz="20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cs typeface="Arial" charset="0"/>
              </a:rPr>
              <a:t>Are we maintaining good relationships with partners?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26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</a:t>
            </a:r>
            <a:br>
              <a:rPr lang="en-US" dirty="0" smtClean="0"/>
            </a:br>
            <a:r>
              <a:rPr lang="en-US" sz="2800" dirty="0">
                <a:effectLst/>
                <a:cs typeface="Arial" charset="0"/>
              </a:rPr>
              <a:t>Stage III: Implementing the </a:t>
            </a:r>
            <a:r>
              <a:rPr lang="en-US" sz="2800" dirty="0" smtClean="0">
                <a:effectLst/>
                <a:cs typeface="Arial" charset="0"/>
              </a:rPr>
              <a:t>program (Cont.)</a:t>
            </a:r>
            <a:endParaRPr lang="en-US" sz="2800" dirty="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Collaborative Actions to Take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Work with community organizations to enhance effectiveness.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Monitor and track progress.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Establish process evaluation measures.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60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Health Education Model </a:t>
            </a:r>
            <a:br>
              <a:rPr lang="en-US" sz="3600" dirty="0" smtClean="0"/>
            </a:br>
            <a:r>
              <a:rPr lang="en-US" sz="2400" dirty="0" smtClean="0">
                <a:effectLst/>
                <a:cs typeface="Times New Roman" pitchFamily="18" charset="0"/>
              </a:rPr>
              <a:t>Stage </a:t>
            </a:r>
            <a:r>
              <a:rPr lang="en-US" sz="2400" dirty="0">
                <a:effectLst/>
                <a:cs typeface="Times New Roman" pitchFamily="18" charset="0"/>
              </a:rPr>
              <a:t>IV: Assessing effectiveness and making refinements</a:t>
            </a:r>
            <a:r>
              <a:rPr lang="en-US" sz="2400" dirty="0">
                <a:effectLst/>
                <a:cs typeface="Arial" charset="0"/>
              </a:rPr>
              <a:t> </a:t>
            </a:r>
            <a:endParaRPr lang="en-US" sz="3600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Questions to Ask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was learned?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How can outcome evaluation be used to assess effectiveness?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What worked well, and what did not work well?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Has anything changed about the intended audience?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How can we refine methods, channels, and formats?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What lessons were learned? What modifications could strengthen the health education activity?</a:t>
            </a:r>
            <a:r>
              <a:rPr lang="en-US" dirty="0" smtClean="0">
                <a:cs typeface="Arial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661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Health Education Model </a:t>
            </a:r>
            <a:br>
              <a:rPr lang="en-US" sz="3600" dirty="0" smtClean="0"/>
            </a:br>
            <a:r>
              <a:rPr lang="en-US" sz="2400" dirty="0" smtClean="0">
                <a:effectLst/>
                <a:cs typeface="Times New Roman" pitchFamily="18" charset="0"/>
              </a:rPr>
              <a:t>Stage </a:t>
            </a:r>
            <a:r>
              <a:rPr lang="en-US" sz="2400" dirty="0">
                <a:effectLst/>
                <a:cs typeface="Times New Roman" pitchFamily="18" charset="0"/>
              </a:rPr>
              <a:t>IV: Assessing effectiveness and making refinements</a:t>
            </a:r>
            <a:r>
              <a:rPr lang="en-US" sz="2400" dirty="0">
                <a:effectLst/>
                <a:cs typeface="Arial" charset="0"/>
              </a:rPr>
              <a:t> </a:t>
            </a:r>
            <a:r>
              <a:rPr lang="en-US" sz="2400" dirty="0" smtClean="0">
                <a:effectLst/>
                <a:cs typeface="Arial" charset="0"/>
              </a:rPr>
              <a:t>(Cont.)</a:t>
            </a:r>
            <a:endParaRPr lang="en-US" sz="3600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Arial" charset="0"/>
              </a:rPr>
              <a:t>Collaborative Actions to Take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Conduct outcome evaluations.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Reassess and revise goals and objectives.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Modify unsuccessful strategies or activities.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Generate continual support from community groups.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Provide justification for continuing/ending the program.</a:t>
            </a:r>
          </a:p>
          <a:p>
            <a:pPr lvl="1">
              <a:defRPr/>
            </a:pPr>
            <a:r>
              <a:rPr lang="en-US" dirty="0" smtClean="0">
                <a:cs typeface="Arial" charset="0"/>
              </a:rPr>
              <a:t>Summarize in an evaluation report.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8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cs typeface="Times New Roman" pitchFamily="18" charset="0"/>
              </a:rPr>
              <a:t>Health</a:t>
            </a:r>
            <a:r>
              <a:rPr lang="en-US" sz="3600" dirty="0" smtClean="0"/>
              <a:t> Literacy Definitions Evolved Over Time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Times New Roman" pitchFamily="18" charset="0"/>
              </a:rPr>
              <a:t>National Literacy Act (1991)</a:t>
            </a: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Literacy is operationally defined as the ability to read and write at the fifth-grade reading level in any language and can be measured according to a continuum.</a:t>
            </a:r>
          </a:p>
          <a:p>
            <a:pPr>
              <a:defRPr/>
            </a:pPr>
            <a:r>
              <a:rPr lang="en-US" dirty="0" smtClean="0">
                <a:cs typeface="Times New Roman" pitchFamily="18" charset="0"/>
              </a:rPr>
              <a:t>IOM </a:t>
            </a:r>
            <a:r>
              <a:rPr lang="en-US" dirty="0">
                <a:cs typeface="Times New Roman" pitchFamily="18" charset="0"/>
              </a:rPr>
              <a:t>Report (2004)</a:t>
            </a:r>
            <a:endParaRPr lang="en-US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cs typeface="Times New Roman" pitchFamily="18" charset="0"/>
              </a:rPr>
              <a:t>The capacity to obtain, interpret, and understand basic health information and services and the competence to use such information and services to enhance health</a:t>
            </a:r>
            <a:r>
              <a:rPr lang="en-US" sz="2400" dirty="0" smtClean="0">
                <a:effectLst/>
                <a:cs typeface="Arial" charset="0"/>
              </a:rPr>
              <a:t> </a:t>
            </a:r>
            <a:endParaRPr lang="en-US" sz="1600" dirty="0" smtClean="0"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2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8" name="Rectangle 8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1999, the AMA’s Report of the </a:t>
            </a:r>
            <a:r>
              <a:rPr lang="en-US" i="1" dirty="0" smtClean="0"/>
              <a:t>Council on Scientific Affairs </a:t>
            </a:r>
            <a:r>
              <a:rPr lang="en-US" dirty="0" smtClean="0"/>
              <a:t>reported that patients with the most health care needs are often the least able to read and understand information that would enable them to function successfully within </a:t>
            </a:r>
          </a:p>
          <a:p>
            <a:pPr marL="0" indent="0">
              <a:buNone/>
            </a:pPr>
            <a:r>
              <a:rPr lang="en-US" dirty="0" smtClean="0"/>
              <a:t>the health care system.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32485" name="Rectangle 5"/>
          <p:cNvSpPr>
            <a:spLocks noChangeArrowheads="1"/>
          </p:cNvSpPr>
          <p:nvPr/>
        </p:nvSpPr>
        <p:spPr bwMode="auto">
          <a:xfrm>
            <a:off x="6858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4000" dirty="0">
                <a:latin typeface="Arial" charset="0"/>
              </a:rPr>
              <a:t>Health </a:t>
            </a:r>
            <a:r>
              <a:rPr lang="en-US" sz="4000" dirty="0" smtClean="0">
                <a:latin typeface="Arial" charset="0"/>
              </a:rPr>
              <a:t>Literacy</a:t>
            </a:r>
            <a:endParaRPr lang="en-US" sz="4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1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Literacy (Cont.)</a:t>
            </a:r>
          </a:p>
        </p:txBody>
      </p:sp>
      <p:sp>
        <p:nvSpPr>
          <p:cNvPr id="5304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Health literacy is about empowerment …</a:t>
            </a:r>
          </a:p>
          <a:p>
            <a:pPr lvl="1">
              <a:defRPr/>
            </a:pPr>
            <a:r>
              <a:rPr lang="en-US" dirty="0" smtClean="0"/>
              <a:t>Having access to information, knowledge, and innovations</a:t>
            </a:r>
          </a:p>
          <a:p>
            <a:pPr lvl="1">
              <a:defRPr/>
            </a:pPr>
            <a:r>
              <a:rPr lang="en-US" dirty="0" smtClean="0"/>
              <a:t>Increasingly important for social, economic, and health development</a:t>
            </a:r>
          </a:p>
          <a:p>
            <a:pPr lvl="1">
              <a:defRPr/>
            </a:pPr>
            <a:r>
              <a:rPr lang="en-US" dirty="0" smtClean="0"/>
              <a:t>A key public health issue in the delivery of safe, effective care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Picture 3" descr="C:\Users\leakepen\AppData\Local\Microsoft\Windows\Temporary Internet Files\Content.IE5\I1DS8XGI\MMj01740010000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267200"/>
            <a:ext cx="17240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724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Low Literacy </a:t>
            </a:r>
          </a:p>
        </p:txBody>
      </p:sp>
      <p:sp>
        <p:nvSpPr>
          <p:cNvPr id="53453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Increases the use of health care services</a:t>
            </a:r>
          </a:p>
          <a:p>
            <a:pPr>
              <a:defRPr/>
            </a:pPr>
            <a:r>
              <a:rPr lang="en-US" dirty="0" smtClean="0"/>
              <a:t>Decreases self-esteem; increases shame and stigma</a:t>
            </a:r>
          </a:p>
          <a:p>
            <a:pPr>
              <a:defRPr/>
            </a:pPr>
            <a:r>
              <a:rPr lang="en-US" dirty="0" smtClean="0"/>
              <a:t>Adversely affects outcomes and treatment of some medical conditions</a:t>
            </a:r>
          </a:p>
          <a:p>
            <a:pPr>
              <a:defRPr/>
            </a:pPr>
            <a:r>
              <a:rPr lang="en-US" dirty="0" smtClean="0"/>
              <a:t>Poses barriers to obtaining informed consent</a:t>
            </a:r>
          </a:p>
          <a:p>
            <a:pPr>
              <a:defRPr/>
            </a:pPr>
            <a:r>
              <a:rPr lang="en-US" dirty="0" smtClean="0"/>
              <a:t>Impacts participation in research</a:t>
            </a:r>
          </a:p>
          <a:p>
            <a:pPr>
              <a:defRPr/>
            </a:pPr>
            <a:r>
              <a:rPr lang="en-US" dirty="0" smtClean="0"/>
              <a:t>Leads to health care and linguistic isolation</a:t>
            </a:r>
          </a:p>
          <a:p>
            <a:pPr>
              <a:defRPr/>
            </a:pPr>
            <a:r>
              <a:rPr lang="en-US" dirty="0" smtClean="0"/>
              <a:t>Impedes patient-provider communication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17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Literacy Concerns</a:t>
            </a:r>
          </a:p>
        </p:txBody>
      </p:sp>
      <p:sp>
        <p:nvSpPr>
          <p:cNvPr id="53658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Serious mismatch exists between the reading levels of materials and patient’s reading skills.</a:t>
            </a:r>
          </a:p>
          <a:p>
            <a:pPr>
              <a:defRPr/>
            </a:pPr>
            <a:r>
              <a:rPr lang="en-US" dirty="0" smtClean="0"/>
              <a:t>Materials often fail to incorporate the intended audience’s cultural beliefs, values, languages, and attitudes.</a:t>
            </a:r>
          </a:p>
          <a:p>
            <a:pPr>
              <a:defRPr/>
            </a:pPr>
            <a:r>
              <a:rPr lang="en-US" dirty="0"/>
              <a:t>Low literacy prevents many from gaining the full benefits of health care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24582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1250" y="304800"/>
            <a:ext cx="13017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3681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Literacy Concerns (Cont.)</a:t>
            </a:r>
          </a:p>
        </p:txBody>
      </p:sp>
      <p:sp>
        <p:nvSpPr>
          <p:cNvPr id="53863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Inability to read and understand instructions influences self-care abilities and health and wellness.</a:t>
            </a:r>
          </a:p>
          <a:p>
            <a:pPr>
              <a:defRPr/>
            </a:pPr>
            <a:r>
              <a:rPr lang="en-US" dirty="0" smtClean="0"/>
              <a:t>Individuals with very low literacy skills are at an increased risk for poor health, which contributes to health disparities.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25606" name="Picture 4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13017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356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Health Education’s Goals</a:t>
            </a:r>
            <a:endParaRPr lang="en-US" dirty="0" smtClean="0"/>
          </a:p>
        </p:txBody>
      </p:sp>
      <p:sp>
        <p:nvSpPr>
          <p:cNvPr id="4997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 smtClean="0"/>
              <a:t>To understand health behavior and to translate knowledge into relevant interventions and strategies for health enhancement, disease prevention, and chronic illness management</a:t>
            </a:r>
          </a:p>
          <a:p>
            <a:pPr>
              <a:defRPr/>
            </a:pPr>
            <a:r>
              <a:rPr lang="en-GB" dirty="0" smtClean="0"/>
              <a:t>To enhance wellness and decrease disability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1" descr="C:\Users\leakepen\AppData\Local\Microsoft\Windows\Temporary Internet Files\Content.IE5\YRMNBGNO\MCj0441734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19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314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Levels for Interventions</a:t>
            </a:r>
          </a:p>
        </p:txBody>
      </p:sp>
      <p:sp>
        <p:nvSpPr>
          <p:cNvPr id="54067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Functional/basic literacy</a:t>
            </a:r>
          </a:p>
          <a:p>
            <a:pPr lvl="1">
              <a:defRPr/>
            </a:pPr>
            <a:r>
              <a:rPr lang="en-US" dirty="0" smtClean="0"/>
              <a:t>Increasing basic reading/writing skills</a:t>
            </a:r>
          </a:p>
          <a:p>
            <a:pPr>
              <a:defRPr/>
            </a:pPr>
            <a:r>
              <a:rPr lang="en-US" dirty="0" smtClean="0"/>
              <a:t>Communicative/interactive literacy</a:t>
            </a:r>
          </a:p>
          <a:p>
            <a:pPr lvl="1">
              <a:defRPr/>
            </a:pPr>
            <a:r>
              <a:rPr lang="en-US" dirty="0" smtClean="0"/>
              <a:t>Understanding and using information with providers</a:t>
            </a:r>
          </a:p>
          <a:p>
            <a:pPr>
              <a:defRPr/>
            </a:pPr>
            <a:r>
              <a:rPr lang="en-US" dirty="0" smtClean="0"/>
              <a:t>Critical literacy*</a:t>
            </a:r>
          </a:p>
          <a:p>
            <a:pPr lvl="1">
              <a:defRPr/>
            </a:pPr>
            <a:r>
              <a:rPr lang="en-US" dirty="0" smtClean="0"/>
              <a:t>Analyzing and using information in life situations </a:t>
            </a:r>
          </a:p>
          <a:p>
            <a:pPr algn="r">
              <a:buFont typeface="Wingdings 2" pitchFamily="18" charset="2"/>
              <a:buNone/>
              <a:defRPr/>
            </a:pPr>
            <a:endParaRPr lang="en-US" sz="2400" baseline="30000" dirty="0" smtClean="0"/>
          </a:p>
          <a:p>
            <a:pPr marL="457200">
              <a:buFont typeface="Wingdings 2" pitchFamily="18" charset="2"/>
              <a:buNone/>
              <a:defRPr/>
            </a:pPr>
            <a:r>
              <a:rPr lang="en-US" sz="2400" dirty="0" smtClean="0"/>
              <a:t>*</a:t>
            </a:r>
            <a:r>
              <a:rPr lang="en-US" sz="2000" i="1" dirty="0" smtClean="0"/>
              <a:t>Most important because it increases empowerment and success in everyday situations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26630" name="Picture 4" descr="C:\Users\leakepen\AppData\Local\Microsoft\Windows\Temporary Internet Files\Content.IE5\ARG84GKV\MPj0443168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04800"/>
            <a:ext cx="14478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044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Helpful Tips for Effective Teaching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724400"/>
          </a:xfrm>
        </p:spPr>
        <p:txBody>
          <a:bodyPr/>
          <a:lstStyle/>
          <a:p>
            <a:r>
              <a:rPr lang="en-US" sz="2400" dirty="0" smtClean="0"/>
              <a:t>Assess reading skills</a:t>
            </a:r>
          </a:p>
          <a:p>
            <a:r>
              <a:rPr lang="en-US" sz="2400" dirty="0" smtClean="0"/>
              <a:t>Determine what client needs to know</a:t>
            </a:r>
          </a:p>
          <a:p>
            <a:r>
              <a:rPr lang="en-US" sz="2400" dirty="0" smtClean="0"/>
              <a:t>Identify motivating factors</a:t>
            </a:r>
          </a:p>
          <a:p>
            <a:r>
              <a:rPr lang="en-US" sz="2400" dirty="0" smtClean="0"/>
              <a:t>Stick with essentials</a:t>
            </a:r>
          </a:p>
          <a:p>
            <a:r>
              <a:rPr lang="en-US" sz="2400" dirty="0" smtClean="0"/>
              <a:t>Set realistic goals and objectives</a:t>
            </a:r>
          </a:p>
          <a:p>
            <a:r>
              <a:rPr lang="en-US" sz="2400" dirty="0" smtClean="0"/>
              <a:t>Use clear and concise language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724400"/>
          </a:xfrm>
        </p:spPr>
        <p:txBody>
          <a:bodyPr/>
          <a:lstStyle/>
          <a:p>
            <a:r>
              <a:rPr lang="en-US" sz="2400" dirty="0"/>
              <a:t>Develop a glossary of common words</a:t>
            </a:r>
          </a:p>
          <a:p>
            <a:r>
              <a:rPr lang="en-US" sz="2400" dirty="0"/>
              <a:t>Space teaching over time</a:t>
            </a:r>
          </a:p>
          <a:p>
            <a:r>
              <a:rPr lang="en-US" sz="2400" dirty="0"/>
              <a:t>Personalize health </a:t>
            </a:r>
            <a:r>
              <a:rPr lang="en-US" sz="2400" dirty="0" smtClean="0"/>
              <a:t>messages</a:t>
            </a:r>
          </a:p>
          <a:p>
            <a:r>
              <a:rPr lang="en-US" sz="2400" dirty="0" smtClean="0"/>
              <a:t>Incorporate methods of illustration, demonstration, and    real-life examples</a:t>
            </a:r>
          </a:p>
          <a:p>
            <a:r>
              <a:rPr lang="en-US" sz="2400" dirty="0" smtClean="0"/>
              <a:t>Give and get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Helpful Tips for Effective Teaching (Cont.)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724400"/>
          </a:xfrm>
        </p:spPr>
        <p:txBody>
          <a:bodyPr/>
          <a:lstStyle/>
          <a:p>
            <a:r>
              <a:rPr lang="en-US" sz="2400" dirty="0" smtClean="0"/>
              <a:t>Summarize often</a:t>
            </a:r>
          </a:p>
          <a:p>
            <a:r>
              <a:rPr lang="en-US" sz="2400" dirty="0" smtClean="0"/>
              <a:t>Be creative</a:t>
            </a:r>
          </a:p>
          <a:p>
            <a:r>
              <a:rPr lang="en-US" sz="2400" dirty="0" smtClean="0"/>
              <a:t>Use appropriate resources and materials</a:t>
            </a:r>
          </a:p>
          <a:p>
            <a:r>
              <a:rPr lang="en-US" sz="2400" dirty="0" smtClean="0"/>
              <a:t>Put patients at ease</a:t>
            </a:r>
          </a:p>
          <a:p>
            <a:r>
              <a:rPr lang="en-US" sz="2400" dirty="0" smtClean="0"/>
              <a:t>Praise patients</a:t>
            </a:r>
          </a:p>
          <a:p>
            <a:r>
              <a:rPr lang="en-US" sz="2400" dirty="0" smtClean="0"/>
              <a:t>Be encouraging</a:t>
            </a:r>
          </a:p>
          <a:p>
            <a:r>
              <a:rPr lang="en-US" sz="2400" dirty="0" smtClean="0"/>
              <a:t>Allow time for questions</a:t>
            </a:r>
          </a:p>
          <a:p>
            <a:r>
              <a:rPr lang="en-US" sz="2400" dirty="0" smtClean="0"/>
              <a:t>Employ teach-back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724400"/>
          </a:xfrm>
        </p:spPr>
        <p:txBody>
          <a:bodyPr/>
          <a:lstStyle/>
          <a:p>
            <a:r>
              <a:rPr lang="en-US" sz="2400" dirty="0" smtClean="0"/>
              <a:t>Remember that </a:t>
            </a:r>
            <a:r>
              <a:rPr lang="en-US" sz="2400" dirty="0"/>
              <a:t>comprehension and understanding take time and </a:t>
            </a:r>
            <a:r>
              <a:rPr lang="en-US" sz="2400" dirty="0" smtClean="0"/>
              <a:t>practice</a:t>
            </a:r>
          </a:p>
          <a:p>
            <a:r>
              <a:rPr lang="en-US" sz="2400" dirty="0" smtClean="0"/>
              <a:t>Conduct learner verification</a:t>
            </a:r>
          </a:p>
          <a:p>
            <a:r>
              <a:rPr lang="en-US" sz="2400" dirty="0" smtClean="0"/>
              <a:t>Evaluate the teaching plan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9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Assess Materials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Become a Wise Consumer and User</a:t>
            </a:r>
          </a:p>
          <a:p>
            <a:pPr lvl="1"/>
            <a:r>
              <a:rPr lang="en-US" dirty="0" smtClean="0"/>
              <a:t>Evaluate health materials, including websites, before disseminating them</a:t>
            </a:r>
          </a:p>
          <a:p>
            <a:pPr lvl="1"/>
            <a:r>
              <a:rPr lang="en-US" dirty="0" smtClean="0"/>
              <a:t>Materials should strengthen previous teaching</a:t>
            </a:r>
          </a:p>
          <a:p>
            <a:pPr lvl="1"/>
            <a:r>
              <a:rPr lang="en-US" dirty="0" smtClean="0"/>
              <a:t>Materials should be used as an adjunct to health instruction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9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7818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cs typeface="Times New Roman" pitchFamily="18" charset="0"/>
              </a:rPr>
              <a:t>Assessing the Relevancy of Health Materials</a:t>
            </a:r>
            <a:endParaRPr lang="en-US" dirty="0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cs typeface="Arial" charset="0"/>
              </a:rPr>
              <a:t>Do materials match the intended audience?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cs typeface="Arial" charset="0"/>
              </a:rPr>
              <a:t>Are materials appealing and culturally and linguistically relevant?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cs typeface="Arial" charset="0"/>
              </a:rPr>
              <a:t>Do they convey accurate and up-to-date information?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cs typeface="Arial" charset="0"/>
              </a:rPr>
              <a:t>Are messages clear and understandable?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cs typeface="Arial" charset="0"/>
              </a:rPr>
              <a:t>Do messages promote self-efficacy and motivation?</a:t>
            </a: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27654" name="Picture 9" descr="C:\Users\leakepen\AppData\Local\Microsoft\Windows\Temporary Internet Files\Content.IE5\M827Q9I7\MPj0444315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5487" y="381000"/>
            <a:ext cx="18399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975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Assessment of Reading Level </a:t>
            </a:r>
          </a:p>
        </p:txBody>
      </p:sp>
      <p:sp>
        <p:nvSpPr>
          <p:cNvPr id="54477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Assess reading levels of intended audience</a:t>
            </a:r>
          </a:p>
          <a:p>
            <a:pPr lvl="1">
              <a:defRPr/>
            </a:pPr>
            <a:r>
              <a:rPr lang="en-US" dirty="0" smtClean="0"/>
              <a:t>Rapid estimate of adult literacy in medicine (REALM)</a:t>
            </a:r>
          </a:p>
          <a:p>
            <a:pPr lvl="1">
              <a:defRPr/>
            </a:pPr>
            <a:r>
              <a:rPr lang="en-US" dirty="0" smtClean="0"/>
              <a:t>Single </a:t>
            </a:r>
            <a:r>
              <a:rPr lang="en-US" dirty="0"/>
              <a:t>I</a:t>
            </a:r>
            <a:r>
              <a:rPr lang="en-US" dirty="0" smtClean="0"/>
              <a:t>tem Literacy </a:t>
            </a:r>
            <a:r>
              <a:rPr lang="en-US" dirty="0"/>
              <a:t>S</a:t>
            </a:r>
            <a:r>
              <a:rPr lang="en-US" dirty="0" smtClean="0"/>
              <a:t>creener (SILS)</a:t>
            </a:r>
          </a:p>
          <a:p>
            <a:pPr lvl="1">
              <a:defRPr/>
            </a:pPr>
            <a:r>
              <a:rPr lang="en-US" dirty="0" smtClean="0"/>
              <a:t>Short Assessment of Health Literacy for Spanish-Speaking Adults (SAHLSA)</a:t>
            </a:r>
          </a:p>
          <a:p>
            <a:pPr>
              <a:defRPr/>
            </a:pPr>
            <a:r>
              <a:rPr lang="en-US" dirty="0" smtClean="0"/>
              <a:t>Assess readability of educational resources</a:t>
            </a:r>
          </a:p>
          <a:p>
            <a:pPr lvl="1">
              <a:defRPr/>
            </a:pPr>
            <a:r>
              <a:rPr lang="en-US" dirty="0" smtClean="0"/>
              <a:t>SMOG readability formula</a:t>
            </a:r>
          </a:p>
          <a:p>
            <a:pPr lvl="1">
              <a:defRPr/>
            </a:pPr>
            <a:r>
              <a:rPr lang="en-US" dirty="0" smtClean="0"/>
              <a:t>Flesch-Kincaid formula (on most computers)</a:t>
            </a:r>
          </a:p>
          <a:p>
            <a:pPr>
              <a:defRPr/>
            </a:pPr>
            <a:r>
              <a:rPr lang="en-US" dirty="0" smtClean="0"/>
              <a:t>Verify understanding of learner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18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Role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Numerous platforms now available</a:t>
            </a:r>
          </a:p>
          <a:p>
            <a:r>
              <a:rPr lang="en-US" dirty="0" smtClean="0"/>
              <a:t>May reach </a:t>
            </a:r>
            <a:r>
              <a:rPr lang="en-US" dirty="0"/>
              <a:t>diverse community constituents with important public health messages </a:t>
            </a:r>
            <a:endParaRPr lang="en-US" dirty="0" smtClean="0"/>
          </a:p>
          <a:p>
            <a:r>
              <a:rPr lang="en-US" dirty="0" smtClean="0"/>
              <a:t>Potential to…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acilitate interactive communication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ncrease sharing of health information</a:t>
            </a:r>
          </a:p>
          <a:p>
            <a:pPr lvl="1"/>
            <a:r>
              <a:rPr lang="en-US" dirty="0" smtClean="0"/>
              <a:t>Personalize and reinforce health messages</a:t>
            </a:r>
          </a:p>
          <a:p>
            <a:r>
              <a:rPr lang="en-US" dirty="0" smtClean="0"/>
              <a:t>Can empower community members to make informed health decisions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00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Health Education’s Goals (Cont.)</a:t>
            </a:r>
            <a:endParaRPr lang="en-US" sz="5400" dirty="0" smtClean="0"/>
          </a:p>
        </p:txBody>
      </p:sp>
      <p:sp>
        <p:nvSpPr>
          <p:cNvPr id="4997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GB" dirty="0" smtClean="0"/>
              <a:t>Attempts to actualize the health potential of individuals, families, communities, and society</a:t>
            </a:r>
          </a:p>
          <a:p>
            <a:pPr>
              <a:defRPr/>
            </a:pPr>
            <a:r>
              <a:rPr lang="en-GB" dirty="0" smtClean="0"/>
              <a:t>Includes a broad and varied set of strategies aimed at influencing individuals within their social environment for improved health and </a:t>
            </a:r>
            <a:r>
              <a:rPr lang="en-GB" dirty="0"/>
              <a:t> </a:t>
            </a:r>
            <a:r>
              <a:rPr lang="en-GB" dirty="0" smtClean="0"/>
              <a:t>well-being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1" descr="C:\Users\leakepen\AppData\Local\Microsoft\Windows\Temporary Internet Files\Content.IE5\YRMNBGNO\MCj0441734000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196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95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Learning Theories </a:t>
            </a:r>
          </a:p>
        </p:txBody>
      </p:sp>
      <p:sp>
        <p:nvSpPr>
          <p:cNvPr id="50176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Humanistic theory </a:t>
            </a:r>
            <a:r>
              <a:rPr lang="en-US" sz="2400" dirty="0" smtClean="0"/>
              <a:t>helps individuals develop their potential in a self-directing and holistic manner.</a:t>
            </a:r>
          </a:p>
          <a:p>
            <a:pPr>
              <a:defRPr/>
            </a:pPr>
            <a:r>
              <a:rPr lang="en-US" sz="2400" b="1" dirty="0" smtClean="0"/>
              <a:t>Cognitive theory </a:t>
            </a:r>
            <a:r>
              <a:rPr lang="en-US" sz="2400" dirty="0" smtClean="0"/>
              <a:t>recognizes the brain’s ability to think, feel, learn, and solve problems; theorists in this area train the brain to maximize these functions.</a:t>
            </a:r>
          </a:p>
          <a:p>
            <a:pPr>
              <a:defRPr/>
            </a:pPr>
            <a:r>
              <a:rPr lang="en-US" altLang="ja-JP" sz="2400" b="1" dirty="0" smtClean="0">
                <a:ea typeface="ＭＳ Ｐゴシック" charset="-128"/>
              </a:rPr>
              <a:t>Social learning </a:t>
            </a:r>
            <a:r>
              <a:rPr lang="en-US" altLang="ja-JP" sz="2400" dirty="0" smtClean="0">
                <a:ea typeface="ＭＳ Ｐゴシック" charset="-128"/>
              </a:rPr>
              <a:t>is based on behavior that explains and enhances learning through the concepts of efficacy, outcome expectation, and incentives.</a:t>
            </a:r>
            <a:r>
              <a:rPr lang="en-US" sz="2400" dirty="0" smtClean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36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Adult Learners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Need to know</a:t>
            </a:r>
          </a:p>
          <a:p>
            <a:pPr>
              <a:defRPr/>
            </a:pPr>
            <a:r>
              <a:rPr lang="en-US" dirty="0" smtClean="0"/>
              <a:t>Concept of self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Experience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Readiness to learn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Orientation to learning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Motivation</a:t>
            </a:r>
          </a:p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n-US" sz="2000" dirty="0" smtClean="0">
              <a:effectLst/>
              <a:cs typeface="Arial" charset="0"/>
            </a:endParaRPr>
          </a:p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 smtClean="0">
                <a:effectLst/>
                <a:cs typeface="Arial" charset="0"/>
              </a:rPr>
              <a:t>– </a:t>
            </a:r>
            <a:r>
              <a:rPr lang="en-US" sz="2000" dirty="0" smtClean="0">
                <a:effectLst/>
              </a:rPr>
              <a:t>Knowles (1980, 1989) </a:t>
            </a:r>
            <a:endParaRPr lang="en-US" sz="24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9" descr="C:\Users\leakepen\AppData\Local\Microsoft\Windows\Temporary Internet Files\Content.IE5\ARG84GKV\MPj044648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133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565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Models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Health Belief Model (HBM)</a:t>
            </a:r>
          </a:p>
          <a:p>
            <a:pPr>
              <a:defRPr/>
            </a:pPr>
            <a:r>
              <a:rPr lang="en-US" sz="2400" dirty="0" smtClean="0"/>
              <a:t>Perceived susceptibility</a:t>
            </a:r>
          </a:p>
          <a:p>
            <a:pPr>
              <a:defRPr/>
            </a:pPr>
            <a:r>
              <a:rPr lang="en-US" sz="2400" dirty="0" smtClean="0"/>
              <a:t>Perceived severity</a:t>
            </a:r>
          </a:p>
          <a:p>
            <a:pPr>
              <a:defRPr/>
            </a:pPr>
            <a:r>
              <a:rPr lang="en-US" sz="2400" dirty="0" smtClean="0"/>
              <a:t>Perceived benefits</a:t>
            </a:r>
          </a:p>
          <a:p>
            <a:pPr>
              <a:defRPr/>
            </a:pPr>
            <a:r>
              <a:rPr lang="en-US" sz="2400" dirty="0" smtClean="0"/>
              <a:t>Perceived barriers</a:t>
            </a:r>
          </a:p>
          <a:p>
            <a:pPr>
              <a:defRPr/>
            </a:pPr>
            <a:r>
              <a:rPr lang="en-US" sz="2400" dirty="0" smtClean="0"/>
              <a:t>Self-efficacy</a:t>
            </a:r>
          </a:p>
          <a:p>
            <a:pPr>
              <a:defRPr/>
            </a:pPr>
            <a:r>
              <a:rPr lang="en-US" sz="2400" dirty="0" smtClean="0"/>
              <a:t>Demographics</a:t>
            </a:r>
          </a:p>
          <a:p>
            <a:pPr>
              <a:defRPr/>
            </a:pPr>
            <a:r>
              <a:rPr lang="en-US" sz="2400" dirty="0" smtClean="0"/>
              <a:t>Cues to action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229" name="Picture 13" descr="C:\Documents and Settings\Penny\Local Settings\Temporary Internet Files\Content.IE5\FJAXEYFB\MC90043525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97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Health Education Models (Cont.)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dirty="0" smtClean="0"/>
              <a:t>Health Promotion Model (HPM) </a:t>
            </a:r>
          </a:p>
          <a:p>
            <a:pPr>
              <a:defRPr/>
            </a:pPr>
            <a:r>
              <a:rPr lang="en-US" sz="2400" dirty="0" smtClean="0"/>
              <a:t>Individual characteristics and behaviors</a:t>
            </a:r>
          </a:p>
          <a:p>
            <a:pPr lvl="1">
              <a:defRPr/>
            </a:pPr>
            <a:r>
              <a:rPr lang="en-US" sz="2000" dirty="0" smtClean="0"/>
              <a:t>Prior behaviors, personal factors</a:t>
            </a:r>
          </a:p>
          <a:p>
            <a:pPr>
              <a:defRPr/>
            </a:pPr>
            <a:r>
              <a:rPr lang="en-US" sz="2400" dirty="0" smtClean="0"/>
              <a:t>Behavior—specific cognitions and affect</a:t>
            </a:r>
          </a:p>
          <a:p>
            <a:pPr lvl="1">
              <a:defRPr/>
            </a:pPr>
            <a:r>
              <a:rPr lang="en-US" sz="2000" dirty="0" smtClean="0"/>
              <a:t>Activity-related affect, interpersonal influences, situational factors, commitment to plan of action, perceived self-efficacy, immediate competing demands and preferences, perceived benefits of health-promoting behaviors, perceived barriers to health-promoting behaviors</a:t>
            </a:r>
          </a:p>
          <a:p>
            <a:pPr>
              <a:defRPr/>
            </a:pPr>
            <a:r>
              <a:rPr lang="en-US" sz="2400" dirty="0" smtClean="0"/>
              <a:t>Behavioral outcome</a:t>
            </a:r>
          </a:p>
          <a:p>
            <a:pPr lvl="1">
              <a:defRPr/>
            </a:pPr>
            <a:r>
              <a:rPr lang="en-US" sz="2000" dirty="0" smtClean="0"/>
              <a:t>Health-promoting behavior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9634" name="Picture 2" descr="C:\Documents and Settings\Penny\Local Settings\Temporary Internet Files\Content.IE5\JBQQVWUB\MP90018283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1219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766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cs typeface="Times New Roman" pitchFamily="18" charset="0"/>
              </a:rPr>
              <a:t>Model of Health Education Empowerment</a:t>
            </a:r>
            <a:r>
              <a:rPr lang="en-US" sz="3600" dirty="0" smtClean="0"/>
              <a:t>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cs typeface="Times New Roman" pitchFamily="18" charset="0"/>
              </a:rPr>
              <a:t>… </a:t>
            </a:r>
            <a:r>
              <a:rPr lang="en-US" dirty="0" smtClean="0">
                <a:effectLst/>
              </a:rPr>
              <a:t>nurses </a:t>
            </a:r>
            <a:r>
              <a:rPr lang="en-US" dirty="0">
                <a:effectLst/>
              </a:rPr>
              <a:t>cannot assign power and control to the individual within the community but rather </a:t>
            </a:r>
            <a:r>
              <a:rPr lang="en-US" b="1" dirty="0">
                <a:cs typeface="Times New Roman" pitchFamily="18" charset="0"/>
              </a:rPr>
              <a:t> … </a:t>
            </a:r>
            <a:r>
              <a:rPr lang="en-US" dirty="0" smtClean="0">
                <a:effectLst/>
              </a:rPr>
              <a:t>the </a:t>
            </a:r>
            <a:r>
              <a:rPr lang="en-US" dirty="0" smtClean="0"/>
              <a:t>“</a:t>
            </a:r>
            <a:r>
              <a:rPr lang="en-US" dirty="0" smtClean="0">
                <a:effectLst/>
              </a:rPr>
              <a:t>power</a:t>
            </a:r>
            <a:r>
              <a:rPr lang="en-US" dirty="0" smtClean="0"/>
              <a:t>”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must be taken on by the individual and community with the nurse </a:t>
            </a:r>
            <a:r>
              <a:rPr lang="en-US" i="1" dirty="0">
                <a:effectLst/>
              </a:rPr>
              <a:t>guiding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this </a:t>
            </a:r>
            <a:r>
              <a:rPr lang="en-US" dirty="0">
                <a:effectLst/>
              </a:rPr>
              <a:t>dynamic process</a:t>
            </a:r>
            <a:r>
              <a:rPr lang="en-US" dirty="0" smtClean="0">
                <a:effectLst/>
              </a:rPr>
              <a:t>. </a:t>
            </a:r>
          </a:p>
          <a:p>
            <a:pPr marL="0" indent="0" algn="r">
              <a:buNone/>
              <a:defRPr/>
            </a:pPr>
            <a:r>
              <a:rPr lang="en-US" sz="2000" dirty="0" smtClean="0"/>
              <a:t>– </a:t>
            </a:r>
            <a:r>
              <a:rPr lang="en-US" sz="2000" dirty="0" smtClean="0">
                <a:effectLst/>
              </a:rPr>
              <a:t>Van </a:t>
            </a:r>
            <a:r>
              <a:rPr lang="en-US" sz="2000" dirty="0" err="1" smtClean="0">
                <a:effectLst/>
              </a:rPr>
              <a:t>Wyk</a:t>
            </a:r>
            <a:r>
              <a:rPr lang="en-US" sz="2000" dirty="0" smtClean="0">
                <a:effectLst/>
              </a:rPr>
              <a:t>, 1999</a:t>
            </a:r>
            <a:endParaRPr lang="en-US" sz="2000" dirty="0" smtClean="0"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9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3118</TotalTime>
  <Words>2426</Words>
  <Application>Microsoft Office PowerPoint</Application>
  <PresentationFormat>Letter Paper (8.5x11 in)</PresentationFormat>
  <Paragraphs>305</Paragraphs>
  <Slides>36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2_Office Theme</vt:lpstr>
      <vt:lpstr>Chapter 8</vt:lpstr>
      <vt:lpstr>Health Education …</vt:lpstr>
      <vt:lpstr>Health Education’s Goals</vt:lpstr>
      <vt:lpstr>Health Education’s Goals (Cont.)</vt:lpstr>
      <vt:lpstr>Learning Theories </vt:lpstr>
      <vt:lpstr>Adult Learners</vt:lpstr>
      <vt:lpstr>Health Education Models</vt:lpstr>
      <vt:lpstr>Health Education Models (Cont.)</vt:lpstr>
      <vt:lpstr>Model of Health Education Empowerment </vt:lpstr>
      <vt:lpstr>Model of Health Education Empowerment (Cont.)</vt:lpstr>
      <vt:lpstr>Problem-Solving Education …</vt:lpstr>
      <vt:lpstr>Participatory Action Research (PAR)</vt:lpstr>
      <vt:lpstr>Community Empowerment </vt:lpstr>
      <vt:lpstr>The Nurse’s Role in Health Education </vt:lpstr>
      <vt:lpstr>Framework for Developing  Health Communications</vt:lpstr>
      <vt:lpstr>Health Education Model Stage I: Planning and strategy selection</vt:lpstr>
      <vt:lpstr>Health Education Model Stage I: Planning and strategy selection (Cont.)</vt:lpstr>
      <vt:lpstr>Health Education Model Stage II: Developing and pretesting concepts, messages, and materials</vt:lpstr>
      <vt:lpstr>Health Education Model Stage II: Developing and pretesting concepts, messages, and materials (Cont.)</vt:lpstr>
      <vt:lpstr>Health Education Model Stage III: Implementing the program</vt:lpstr>
      <vt:lpstr>Health Education Model Stage III: Implementing the program (Cont.)</vt:lpstr>
      <vt:lpstr>Health Education Model  Stage IV: Assessing effectiveness and making refinements </vt:lpstr>
      <vt:lpstr>Health Education Model  Stage IV: Assessing effectiveness and making refinements (Cont.)</vt:lpstr>
      <vt:lpstr>Health Literacy Definitions Evolved Over Time</vt:lpstr>
      <vt:lpstr>Slide 25</vt:lpstr>
      <vt:lpstr>Health Literacy (Cont.)</vt:lpstr>
      <vt:lpstr>Low Literacy </vt:lpstr>
      <vt:lpstr>Literacy Concerns</vt:lpstr>
      <vt:lpstr>Literacy Concerns (Cont.)</vt:lpstr>
      <vt:lpstr>Levels for Interventions</vt:lpstr>
      <vt:lpstr>Helpful Tips for Effective Teaching</vt:lpstr>
      <vt:lpstr>Helpful Tips for Effective Teaching (Cont.)</vt:lpstr>
      <vt:lpstr>Assess Materials</vt:lpstr>
      <vt:lpstr>Assessing the Relevancy of Health Materials</vt:lpstr>
      <vt:lpstr>Assessment of Reading Level </vt:lpstr>
      <vt:lpstr>Role of Social Media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326</cp:revision>
  <cp:lastPrinted>2000-11-30T21:12:40Z</cp:lastPrinted>
  <dcterms:created xsi:type="dcterms:W3CDTF">2000-10-10T03:44:32Z</dcterms:created>
  <dcterms:modified xsi:type="dcterms:W3CDTF">2014-09-05T04:55:13Z</dcterms:modified>
</cp:coreProperties>
</file>