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62" r:id="rId1"/>
  </p:sldMasterIdLst>
  <p:notesMasterIdLst>
    <p:notesMasterId r:id="rId25"/>
  </p:notesMasterIdLst>
  <p:handoutMasterIdLst>
    <p:handoutMasterId r:id="rId26"/>
  </p:handoutMasterIdLst>
  <p:sldIdLst>
    <p:sldId id="345" r:id="rId2"/>
    <p:sldId id="349"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48"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2" autoAdjust="0"/>
    <p:restoredTop sz="90929"/>
  </p:normalViewPr>
  <p:slideViewPr>
    <p:cSldViewPr>
      <p:cViewPr varScale="1">
        <p:scale>
          <a:sx n="90" d="100"/>
          <a:sy n="90" d="100"/>
        </p:scale>
        <p:origin x="-312"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1D9E186-B8AF-4EE3-89A0-EF5F801535DC}" type="datetimeFigureOut">
              <a:rPr lang="en-US" smtClean="0"/>
              <a:t>12/9/2015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F97C7C4-C3D5-4761-AC77-E97F6A79CE78}" type="slidenum">
              <a:rPr lang="en-US" smtClean="0"/>
              <a:t>‹#›</a:t>
            </a:fld>
            <a:endParaRPr lang="en-US"/>
          </a:p>
        </p:txBody>
      </p:sp>
    </p:spTree>
    <p:extLst>
      <p:ext uri="{BB962C8B-B14F-4D97-AF65-F5344CB8AC3E}">
        <p14:creationId xmlns:p14="http://schemas.microsoft.com/office/powerpoint/2010/main" val="1496961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0ED0A72-C84F-4636-BF42-85861E627C62}" type="datetimeFigureOut">
              <a:rPr lang="en-US" smtClean="0"/>
              <a:t>12/9/2015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7C99A0B-A595-41E5-8EF2-788C2E752C71}" type="slidenum">
              <a:rPr lang="en-US" smtClean="0"/>
              <a:t>‹#›</a:t>
            </a:fld>
            <a:endParaRPr lang="en-US"/>
          </a:p>
        </p:txBody>
      </p:sp>
    </p:spTree>
    <p:extLst>
      <p:ext uri="{BB962C8B-B14F-4D97-AF65-F5344CB8AC3E}">
        <p14:creationId xmlns:p14="http://schemas.microsoft.com/office/powerpoint/2010/main" val="35710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307B5-6EE3-41AE-99AE-7F7382A73806}" type="slidenum">
              <a:rPr lang="en-US"/>
              <a:pPr/>
              <a:t>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023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C82DB-8885-4B9C-8741-6CCCB7F46C7E}" type="slidenum">
              <a:rPr lang="en-US"/>
              <a:pPr/>
              <a:t>17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142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FE3FD-F7D0-4C4C-A100-CFF36728DE13}" type="slidenum">
              <a:rPr lang="en-US"/>
              <a:pPr/>
              <a:t>18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823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5AF3F-CD33-485C-8A69-F7D672699774}" type="slidenum">
              <a:rPr lang="en-US"/>
              <a:pPr/>
              <a:t>21</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839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It represents a flexible workplace:</a:t>
            </a:r>
            <a:r>
              <a:rPr lang="en-US" baseline="0" dirty="0" smtClean="0"/>
              <a:t> staggered hours, off-site work areas (such as home), shared office space, touch-down space (laptop-focused, temporary), and telecommuting.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American Express viewed workplace flexibility as a strategic lever. Also, AmEx</a:t>
            </a:r>
            <a:r>
              <a:rPr lang="en-US" baseline="0" dirty="0" smtClean="0"/>
              <a:t> had a corporate focus on results rather than hours clocked.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Hub: Work in the office; Club:</a:t>
            </a:r>
            <a:r>
              <a:rPr lang="en-US" baseline="0" dirty="0" smtClean="0"/>
              <a:t> Share time between the office and other locations; Home: work at home at least 3 days a week; Roam: Are on the road or at customer sites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Technology drives the flexibility, it doesn’t just enable productivity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American Express saves $10 million annually. </a:t>
            </a:r>
            <a:r>
              <a:rPr lang="en-US" dirty="0" smtClean="0"/>
              <a:t>Productivity</a:t>
            </a:r>
            <a:r>
              <a:rPr lang="en-US" baseline="0" dirty="0" smtClean="0"/>
              <a:t> improvements, office expense savings, employee satisfaction are all up. Managers are happy too.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IBM, Aetna, AT&amp;T use this approach for a third or more of their employees. Sun Microsystems has saved $400 million in real estate costs by allowing half of their employees to roam.</a:t>
            </a:r>
            <a:endParaRPr lang="en-US" dirty="0" smtClean="0"/>
          </a:p>
        </p:txBody>
      </p:sp>
      <p:sp>
        <p:nvSpPr>
          <p:cNvPr id="4" name="Slide Number Placeholder 3"/>
          <p:cNvSpPr>
            <a:spLocks noGrp="1"/>
          </p:cNvSpPr>
          <p:nvPr>
            <p:ph type="sldNum" sz="quarter" idx="10"/>
          </p:nvPr>
        </p:nvSpPr>
        <p:spPr/>
        <p:txBody>
          <a:bodyPr/>
          <a:lstStyle/>
          <a:p>
            <a:fld id="{B7C99A0B-A595-41E5-8EF2-788C2E752C71}" type="slidenum">
              <a:rPr lang="en-US" smtClean="0"/>
              <a:pPr/>
              <a:t>3</a:t>
            </a:fld>
            <a:endParaRPr lang="en-US"/>
          </a:p>
        </p:txBody>
      </p:sp>
    </p:spTree>
    <p:extLst>
      <p:ext uri="{BB962C8B-B14F-4D97-AF65-F5344CB8AC3E}">
        <p14:creationId xmlns:p14="http://schemas.microsoft.com/office/powerpoint/2010/main" val="411348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44131-D850-4875-9AAE-279BF5256CF1}" type="slidenum">
              <a:rPr lang="en-US"/>
              <a:pPr/>
              <a:t>5</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928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Zuboff</a:t>
            </a:r>
            <a:r>
              <a:rPr lang="en-US" baseline="0" dirty="0" smtClean="0"/>
              <a:t> provides an example of disconnection from the task at a paper mill where the masters could no longer smell and squeeze the pulp to make sure of the chlorine content (to know the pulp was ready).</a:t>
            </a:r>
          </a:p>
          <a:p>
            <a:r>
              <a:rPr lang="en-US" baseline="0" dirty="0" smtClean="0"/>
              <a:t>Also, the skills of salespeople have turned from order takers and stock counters to marketing consultants.</a:t>
            </a:r>
            <a:endParaRPr lang="en-US" dirty="0"/>
          </a:p>
        </p:txBody>
      </p:sp>
      <p:sp>
        <p:nvSpPr>
          <p:cNvPr id="4" name="Slide Number Placeholder 3"/>
          <p:cNvSpPr>
            <a:spLocks noGrp="1"/>
          </p:cNvSpPr>
          <p:nvPr>
            <p:ph type="sldNum" sz="quarter" idx="10"/>
          </p:nvPr>
        </p:nvSpPr>
        <p:spPr/>
        <p:txBody>
          <a:bodyPr/>
          <a:lstStyle/>
          <a:p>
            <a:fld id="{B7C99A0B-A595-41E5-8EF2-788C2E752C71}" type="slidenum">
              <a:rPr lang="en-US" smtClean="0"/>
              <a:pPr/>
              <a:t>6</a:t>
            </a:fld>
            <a:endParaRPr lang="en-US"/>
          </a:p>
        </p:txBody>
      </p:sp>
    </p:spTree>
    <p:extLst>
      <p:ext uri="{BB962C8B-B14F-4D97-AF65-F5344CB8AC3E}">
        <p14:creationId xmlns:p14="http://schemas.microsoft.com/office/powerpoint/2010/main" val="78386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collaboration: Dell uses </a:t>
            </a:r>
            <a:r>
              <a:rPr lang="en-US" dirty="0" err="1" smtClean="0"/>
              <a:t>IdeaStorm</a:t>
            </a:r>
            <a:r>
              <a:rPr lang="en-US" dirty="0" smtClean="0"/>
              <a:t> and 23,000 ideas have been submitted, 747,000 votes recorded, and over 100,000</a:t>
            </a:r>
            <a:r>
              <a:rPr lang="en-US" baseline="0" dirty="0" smtClean="0"/>
              <a:t> comments have been made. Dell’s management have implemented over 500 of the ideas.</a:t>
            </a:r>
            <a:endParaRPr lang="en-US" dirty="0"/>
          </a:p>
        </p:txBody>
      </p:sp>
      <p:sp>
        <p:nvSpPr>
          <p:cNvPr id="4" name="Slide Number Placeholder 3"/>
          <p:cNvSpPr>
            <a:spLocks noGrp="1"/>
          </p:cNvSpPr>
          <p:nvPr>
            <p:ph type="sldNum" sz="quarter" idx="10"/>
          </p:nvPr>
        </p:nvSpPr>
        <p:spPr/>
        <p:txBody>
          <a:bodyPr/>
          <a:lstStyle/>
          <a:p>
            <a:fld id="{B7C99A0B-A595-41E5-8EF2-788C2E752C71}" type="slidenum">
              <a:rPr lang="en-US" smtClean="0"/>
              <a:pPr/>
              <a:t>7</a:t>
            </a:fld>
            <a:endParaRPr lang="en-US"/>
          </a:p>
        </p:txBody>
      </p:sp>
    </p:spTree>
    <p:extLst>
      <p:ext uri="{BB962C8B-B14F-4D97-AF65-F5344CB8AC3E}">
        <p14:creationId xmlns:p14="http://schemas.microsoft.com/office/powerpoint/2010/main" val="380108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personnel</a:t>
            </a:r>
            <a:r>
              <a:rPr lang="en-US" baseline="0" dirty="0" smtClean="0"/>
              <a:t> control: Apple’s hiring of Steve Jobs while on the verge of bankruptcy. Apple didn’t know exactly what Steve’s task would be. Evaluating him if he didn’t do the stellar things he did would be difficult because the goal was unclear.</a:t>
            </a:r>
            <a:endParaRPr lang="en-US" dirty="0"/>
          </a:p>
        </p:txBody>
      </p:sp>
      <p:sp>
        <p:nvSpPr>
          <p:cNvPr id="4" name="Slide Number Placeholder 3"/>
          <p:cNvSpPr>
            <a:spLocks noGrp="1"/>
          </p:cNvSpPr>
          <p:nvPr>
            <p:ph type="sldNum" sz="quarter" idx="10"/>
          </p:nvPr>
        </p:nvSpPr>
        <p:spPr/>
        <p:txBody>
          <a:bodyPr/>
          <a:lstStyle/>
          <a:p>
            <a:fld id="{B7C99A0B-A595-41E5-8EF2-788C2E752C71}" type="slidenum">
              <a:rPr lang="en-US" smtClean="0"/>
              <a:pPr/>
              <a:t>9</a:t>
            </a:fld>
            <a:endParaRPr lang="en-US"/>
          </a:p>
        </p:txBody>
      </p:sp>
    </p:spTree>
    <p:extLst>
      <p:ext uri="{BB962C8B-B14F-4D97-AF65-F5344CB8AC3E}">
        <p14:creationId xmlns:p14="http://schemas.microsoft.com/office/powerpoint/2010/main" val="427629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67E6B-01C9-490E-964E-E50859F4ED05}" type="slidenum">
              <a:rPr lang="en-US"/>
              <a:pPr/>
              <a:t>14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637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D4DC2-3FB3-4B1A-9612-40926AF34A9B}" type="slidenum">
              <a:rPr lang="en-US"/>
              <a:pPr/>
              <a:t>15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625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B5F01-E5D9-4D56-96D3-9A6B1D522385}" type="slidenum">
              <a:rPr lang="en-US"/>
              <a:pPr/>
              <a:t>16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304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75C2BA5-FC30-4711-9610-281069C4057D}" type="slidenum">
              <a:rPr lang="en-US" smtClean="0"/>
              <a:pPr>
                <a:defRPr/>
              </a:pPr>
              <a:t>‹#›</a:t>
            </a:fld>
            <a:endParaRPr lang="en-US"/>
          </a:p>
        </p:txBody>
      </p:sp>
      <p:sp>
        <p:nvSpPr>
          <p:cNvPr id="9"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327699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62AD6B-099F-428A-B861-EE9DD42032E3}" type="slidenum">
              <a:rPr lang="en-US" smtClean="0"/>
              <a:pPr>
                <a:defRPr/>
              </a:pPr>
              <a:t>‹#›</a:t>
            </a:fld>
            <a:endParaRPr lang="en-US"/>
          </a:p>
        </p:txBody>
      </p:sp>
      <p:sp>
        <p:nvSpPr>
          <p:cNvPr id="7"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180787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9E3330-640B-48DE-8D18-A94EF91C842C}" type="slidenum">
              <a:rPr lang="en-US" smtClean="0"/>
              <a:pPr>
                <a:defRPr/>
              </a:pPr>
              <a:t>‹#›</a:t>
            </a:fld>
            <a:endParaRPr lang="en-US"/>
          </a:p>
        </p:txBody>
      </p:sp>
      <p:sp>
        <p:nvSpPr>
          <p:cNvPr id="7"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199750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5225"/>
            <a:ext cx="2133600" cy="476250"/>
          </a:xfrm>
        </p:spPr>
        <p:txBody>
          <a:bodyPr/>
          <a:lstStyle>
            <a:lvl1pPr>
              <a:defRPr/>
            </a:lvl1pPr>
          </a:lstStyle>
          <a:p>
            <a:fld id="{70177A0C-B248-4966-8AEE-F20784DC7463}" type="slidenum">
              <a:rPr lang="en-US"/>
              <a:pPr/>
              <a:t>‹#›</a:t>
            </a:fld>
            <a:endParaRPr lang="en-US"/>
          </a:p>
        </p:txBody>
      </p:sp>
    </p:spTree>
    <p:extLst>
      <p:ext uri="{BB962C8B-B14F-4D97-AF65-F5344CB8AC3E}">
        <p14:creationId xmlns:p14="http://schemas.microsoft.com/office/powerpoint/2010/main" val="237792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 2016 John Wiley &amp; Sons, Inc.</a:t>
            </a:r>
          </a:p>
        </p:txBody>
      </p:sp>
      <p:sp>
        <p:nvSpPr>
          <p:cNvPr id="6" name="Slide Number Placeholder 5"/>
          <p:cNvSpPr>
            <a:spLocks noGrp="1"/>
          </p:cNvSpPr>
          <p:nvPr>
            <p:ph type="sldNum" sz="quarter" idx="12"/>
          </p:nvPr>
        </p:nvSpPr>
        <p:spPr/>
        <p:txBody>
          <a:bodyPr/>
          <a:lstStyle/>
          <a:p>
            <a:pPr>
              <a:defRPr/>
            </a:pPr>
            <a:fld id="{99E9B9C6-5EFD-47CD-B9A5-7DA91BC82E69}" type="slidenum">
              <a:rPr lang="en-US" smtClean="0"/>
              <a:pPr>
                <a:defRPr/>
              </a:pPr>
              <a:t>‹#›</a:t>
            </a:fld>
            <a:endParaRPr lang="en-US"/>
          </a:p>
        </p:txBody>
      </p:sp>
    </p:spTree>
    <p:extLst>
      <p:ext uri="{BB962C8B-B14F-4D97-AF65-F5344CB8AC3E}">
        <p14:creationId xmlns:p14="http://schemas.microsoft.com/office/powerpoint/2010/main" val="374452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B7A46F-6483-4DAC-A6C9-74DBCD64065F}" type="slidenum">
              <a:rPr lang="en-US" smtClean="0"/>
              <a:pPr>
                <a:defRPr/>
              </a:pPr>
              <a:t>‹#›</a:t>
            </a:fld>
            <a:endParaRPr lang="en-US"/>
          </a:p>
        </p:txBody>
      </p:sp>
      <p:sp>
        <p:nvSpPr>
          <p:cNvPr id="7" name="Footer Placeholder 4"/>
          <p:cNvSpPr txBox="1">
            <a:spLocks/>
          </p:cNvSpPr>
          <p:nvPr userDrawn="1"/>
        </p:nvSpPr>
        <p:spPr>
          <a:xfrm>
            <a:off x="320040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 2016 John Wiley &amp; Sons, Inc.</a:t>
            </a:r>
          </a:p>
        </p:txBody>
      </p:sp>
    </p:spTree>
    <p:extLst>
      <p:ext uri="{BB962C8B-B14F-4D97-AF65-F5344CB8AC3E}">
        <p14:creationId xmlns:p14="http://schemas.microsoft.com/office/powerpoint/2010/main" val="404353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3566E3-6A4C-40FA-B8E1-8C80136C5022}" type="slidenum">
              <a:rPr lang="en-US" smtClean="0"/>
              <a:pPr>
                <a:defRPr/>
              </a:pPr>
              <a:t>‹#›</a:t>
            </a:fld>
            <a:endParaRPr lang="en-US"/>
          </a:p>
        </p:txBody>
      </p:sp>
      <p:sp>
        <p:nvSpPr>
          <p:cNvPr id="8"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113663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E75AA5B-0BAC-4531-AFB0-148759D7112E}" type="slidenum">
              <a:rPr lang="en-US" smtClean="0"/>
              <a:pPr>
                <a:defRPr/>
              </a:pPr>
              <a:t>‹#›</a:t>
            </a:fld>
            <a:endParaRPr lang="en-US"/>
          </a:p>
        </p:txBody>
      </p:sp>
      <p:sp>
        <p:nvSpPr>
          <p:cNvPr id="10"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206422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278B610-EF6A-4526-8C29-F803DBD9E70A}" type="slidenum">
              <a:rPr lang="en-US" smtClean="0"/>
              <a:pPr>
                <a:defRPr/>
              </a:pPr>
              <a:t>‹#›</a:t>
            </a:fld>
            <a:endParaRPr lang="en-US"/>
          </a:p>
        </p:txBody>
      </p:sp>
      <p:sp>
        <p:nvSpPr>
          <p:cNvPr id="6"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38630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084FC29-E264-4055-9FDD-790AC6ED552C}" type="slidenum">
              <a:rPr lang="en-US" smtClean="0"/>
              <a:pPr>
                <a:defRPr/>
              </a:pPr>
              <a:t>‹#›</a:t>
            </a:fld>
            <a:endParaRPr lang="en-US"/>
          </a:p>
        </p:txBody>
      </p:sp>
      <p:sp>
        <p:nvSpPr>
          <p:cNvPr id="5"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421562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573CE7-711F-43F9-9A4B-FA0E330A04DD}" type="slidenum">
              <a:rPr lang="en-US" smtClean="0"/>
              <a:pPr>
                <a:defRPr/>
              </a:pPr>
              <a:t>‹#›</a:t>
            </a:fld>
            <a:endParaRPr lang="en-US"/>
          </a:p>
        </p:txBody>
      </p:sp>
      <p:sp>
        <p:nvSpPr>
          <p:cNvPr id="8"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279628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CBB206-CEFD-4B98-B8A8-E496A7E4614E}" type="slidenum">
              <a:rPr lang="en-US" smtClean="0"/>
              <a:pPr>
                <a:defRPr/>
              </a:pPr>
              <a:t>‹#›</a:t>
            </a:fld>
            <a:endParaRPr lang="en-US"/>
          </a:p>
        </p:txBody>
      </p:sp>
      <p:sp>
        <p:nvSpPr>
          <p:cNvPr id="8" name="Footer Placeholder 4"/>
          <p:cNvSpPr>
            <a:spLocks noGrp="1"/>
          </p:cNvSpPr>
          <p:nvPr>
            <p:ph type="ftr" sz="quarter" idx="11"/>
          </p:nvPr>
        </p:nvSpPr>
        <p:spPr>
          <a:xfrm>
            <a:off x="3028950" y="6356351"/>
            <a:ext cx="3086100" cy="365125"/>
          </a:xfrm>
        </p:spPr>
        <p:txBody>
          <a:bodyPr/>
          <a:lstStyle/>
          <a:p>
            <a:pPr>
              <a:defRPr/>
            </a:pPr>
            <a:r>
              <a:rPr lang="en-US" dirty="0" smtClean="0"/>
              <a:t>© 2016 John Wiley &amp; Sons, Inc.</a:t>
            </a:r>
          </a:p>
        </p:txBody>
      </p:sp>
    </p:spTree>
    <p:extLst>
      <p:ext uri="{BB962C8B-B14F-4D97-AF65-F5344CB8AC3E}">
        <p14:creationId xmlns:p14="http://schemas.microsoft.com/office/powerpoint/2010/main" val="268443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dirty="0" smtClean="0"/>
              <a:t>© 2016 John Wiley &amp; Sons, Inc.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4AAC787-CCF0-454B-8503-39EF0BCB8EA5}" type="slidenum">
              <a:rPr lang="en-US" smtClean="0"/>
              <a:pPr>
                <a:defRPr/>
              </a:pPr>
              <a:t>‹#›</a:t>
            </a:fld>
            <a:endParaRPr lang="en-US"/>
          </a:p>
        </p:txBody>
      </p:sp>
      <p:graphicFrame>
        <p:nvGraphicFramePr>
          <p:cNvPr id="8" name="Object 7"/>
          <p:cNvGraphicFramePr>
            <a:graphicFrameLocks noChangeAspect="1"/>
          </p:cNvGraphicFramePr>
          <p:nvPr userDrawn="1">
            <p:extLst>
              <p:ext uri="{D42A27DB-BD31-4B8C-83A1-F6EECF244321}">
                <p14:modId xmlns:p14="http://schemas.microsoft.com/office/powerpoint/2010/main" val="4081743151"/>
              </p:ext>
            </p:extLst>
          </p:nvPr>
        </p:nvGraphicFramePr>
        <p:xfrm>
          <a:off x="0" y="0"/>
          <a:ext cx="9144000" cy="252016"/>
        </p:xfrm>
        <a:graphic>
          <a:graphicData uri="http://schemas.openxmlformats.org/presentationml/2006/ole">
            <mc:AlternateContent xmlns:mc="http://schemas.openxmlformats.org/markup-compatibility/2006">
              <mc:Choice xmlns:v="urn:schemas-microsoft-com:vml" Requires="v">
                <p:oleObj spid="_x0000_s3102" name="Image" r:id="rId15" imgW="7315200" imgH="200880" progId="Photoshop.Image.16">
                  <p:embed/>
                </p:oleObj>
              </mc:Choice>
              <mc:Fallback>
                <p:oleObj name="Image" r:id="rId15" imgW="7315200" imgH="200880" progId="Photoshop.Image.16">
                  <p:embed/>
                  <p:pic>
                    <p:nvPicPr>
                      <p:cNvPr id="10" name="Object 9"/>
                      <p:cNvPicPr/>
                      <p:nvPr/>
                    </p:nvPicPr>
                    <p:blipFill>
                      <a:blip r:embed="rId16"/>
                      <a:stretch>
                        <a:fillRect/>
                      </a:stretch>
                    </p:blipFill>
                    <p:spPr>
                      <a:xfrm>
                        <a:off x="0" y="0"/>
                        <a:ext cx="9144000" cy="252016"/>
                      </a:xfrm>
                      <a:prstGeom prst="rect">
                        <a:avLst/>
                      </a:prstGeom>
                    </p:spPr>
                  </p:pic>
                </p:oleObj>
              </mc:Fallback>
            </mc:AlternateContent>
          </a:graphicData>
        </a:graphic>
      </p:graphicFrame>
      <p:graphicFrame>
        <p:nvGraphicFramePr>
          <p:cNvPr id="9" name="Object 8"/>
          <p:cNvGraphicFramePr>
            <a:graphicFrameLocks noChangeAspect="1"/>
          </p:cNvGraphicFramePr>
          <p:nvPr userDrawn="1">
            <p:extLst>
              <p:ext uri="{D42A27DB-BD31-4B8C-83A1-F6EECF244321}">
                <p14:modId xmlns:p14="http://schemas.microsoft.com/office/powerpoint/2010/main" val="312964763"/>
              </p:ext>
            </p:extLst>
          </p:nvPr>
        </p:nvGraphicFramePr>
        <p:xfrm>
          <a:off x="-6350" y="6721476"/>
          <a:ext cx="9150350" cy="149224"/>
        </p:xfrm>
        <a:graphic>
          <a:graphicData uri="http://schemas.openxmlformats.org/presentationml/2006/ole">
            <mc:AlternateContent xmlns:mc="http://schemas.openxmlformats.org/markup-compatibility/2006">
              <mc:Choice xmlns:v="urn:schemas-microsoft-com:vml" Requires="v">
                <p:oleObj spid="_x0000_s3103" name="Image" r:id="rId17" imgW="7319520" imgH="205560" progId="Photoshop.Image.16">
                  <p:embed/>
                </p:oleObj>
              </mc:Choice>
              <mc:Fallback>
                <p:oleObj name="Image" r:id="rId17" imgW="7319520" imgH="205560" progId="Photoshop.Image.16">
                  <p:embed/>
                  <p:pic>
                    <p:nvPicPr>
                      <p:cNvPr id="11" name="Object 10"/>
                      <p:cNvPicPr/>
                      <p:nvPr/>
                    </p:nvPicPr>
                    <p:blipFill>
                      <a:blip r:embed="rId18"/>
                      <a:stretch>
                        <a:fillRect/>
                      </a:stretch>
                    </p:blipFill>
                    <p:spPr>
                      <a:xfrm>
                        <a:off x="-6350" y="6721476"/>
                        <a:ext cx="9150350" cy="149224"/>
                      </a:xfrm>
                      <a:prstGeom prst="rect">
                        <a:avLst/>
                      </a:prstGeom>
                    </p:spPr>
                  </p:pic>
                </p:oleObj>
              </mc:Fallback>
            </mc:AlternateContent>
          </a:graphicData>
        </a:graphic>
      </p:graphicFrame>
    </p:spTree>
    <p:extLst>
      <p:ext uri="{BB962C8B-B14F-4D97-AF65-F5344CB8AC3E}">
        <p14:creationId xmlns:p14="http://schemas.microsoft.com/office/powerpoint/2010/main" val="9721095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defTabSz="685800" rtl="0" eaLnBrk="1" latinLnBrk="0" hangingPunct="1">
        <a:lnSpc>
          <a:spcPct val="90000"/>
        </a:lnSpc>
        <a:spcBef>
          <a:spcPct val="0"/>
        </a:spcBef>
        <a:buNone/>
        <a:defRPr sz="5000" b="1" kern="1200">
          <a:solidFill>
            <a:schemeClr val="accent4">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w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wmf"/><Relationship Id="rId2" Type="http://schemas.openxmlformats.org/officeDocument/2006/relationships/tags" Target="../tags/tag3.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2"/>
            </p:custDataLst>
          </p:nvPr>
        </p:nvSpPr>
        <p:spPr>
          <a:xfrm>
            <a:off x="304800" y="228599"/>
            <a:ext cx="8382000" cy="1219201"/>
          </a:xfrm>
          <a:prstGeom prst="rect">
            <a:avLst/>
          </a:prstGeom>
        </p:spPr>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defRPr/>
            </a:pPr>
            <a:r>
              <a:rPr kumimoji="1" lang="en-US" dirty="0" smtClean="0">
                <a:solidFill>
                  <a:schemeClr val="accent6">
                    <a:lumMod val="50000"/>
                  </a:schemeClr>
                </a:solidFill>
                <a:latin typeface="Arial Black" pitchFamily="34" charset="0"/>
              </a:rPr>
              <a:t>Managing and Using Information Systems: </a:t>
            </a:r>
            <a:br>
              <a:rPr kumimoji="1" lang="en-US" dirty="0" smtClean="0">
                <a:solidFill>
                  <a:schemeClr val="accent6">
                    <a:lumMod val="50000"/>
                  </a:schemeClr>
                </a:solidFill>
                <a:latin typeface="Arial Black" pitchFamily="34" charset="0"/>
              </a:rPr>
            </a:br>
            <a:r>
              <a:rPr kumimoji="1" lang="en-US" dirty="0" smtClean="0">
                <a:solidFill>
                  <a:schemeClr val="accent6">
                    <a:lumMod val="50000"/>
                  </a:schemeClr>
                </a:solidFill>
                <a:latin typeface="Arial Black" pitchFamily="34" charset="0"/>
              </a:rPr>
              <a:t>A Strategic Approach – Sixth Edition</a:t>
            </a:r>
            <a:endParaRPr lang="en-US" dirty="0">
              <a:solidFill>
                <a:schemeClr val="accent6">
                  <a:lumMod val="50000"/>
                </a:schemeClr>
              </a:solidFill>
            </a:endParaRPr>
          </a:p>
        </p:txBody>
      </p:sp>
      <p:sp>
        <p:nvSpPr>
          <p:cNvPr id="5" name="Subtitle 2"/>
          <p:cNvSpPr txBox="1">
            <a:spLocks/>
          </p:cNvSpPr>
          <p:nvPr>
            <p:custDataLst>
              <p:tags r:id="rId3"/>
            </p:custDataLst>
          </p:nvPr>
        </p:nvSpPr>
        <p:spPr>
          <a:xfrm>
            <a:off x="1333500" y="1915319"/>
            <a:ext cx="6477000" cy="609600"/>
          </a:xfrm>
          <a:prstGeom prst="rect">
            <a:avLst/>
          </a:prstGeom>
        </p:spPr>
        <p:txBody>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fontAlgn="auto">
              <a:lnSpc>
                <a:spcPct val="80000"/>
              </a:lnSpc>
              <a:spcAft>
                <a:spcPts val="0"/>
              </a:spcAft>
              <a:defRPr/>
            </a:pPr>
            <a:r>
              <a:rPr kumimoji="1" lang="en-US" sz="2400" dirty="0" smtClean="0">
                <a:solidFill>
                  <a:schemeClr val="accent6">
                    <a:lumMod val="75000"/>
                  </a:schemeClr>
                </a:solidFill>
                <a:latin typeface="Arial Black" pitchFamily="34" charset="0"/>
              </a:rPr>
              <a:t>Keri Pearlson, Carol Saunders, </a:t>
            </a:r>
            <a:br>
              <a:rPr kumimoji="1" lang="en-US" sz="2400" dirty="0" smtClean="0">
                <a:solidFill>
                  <a:schemeClr val="accent6">
                    <a:lumMod val="75000"/>
                  </a:schemeClr>
                </a:solidFill>
                <a:latin typeface="Arial Black" pitchFamily="34" charset="0"/>
              </a:rPr>
            </a:br>
            <a:r>
              <a:rPr kumimoji="1" lang="en-US" sz="2400" dirty="0" smtClean="0">
                <a:solidFill>
                  <a:schemeClr val="accent6">
                    <a:lumMod val="75000"/>
                  </a:schemeClr>
                </a:solidFill>
                <a:latin typeface="Arial Black" pitchFamily="34" charset="0"/>
              </a:rPr>
              <a:t>and Dennis Galletta</a:t>
            </a:r>
            <a:endParaRPr lang="en-US" sz="2800" dirty="0">
              <a:solidFill>
                <a:schemeClr val="accent6">
                  <a:lumMod val="75000"/>
                </a:schemeClr>
              </a:solidFill>
            </a:endParaRPr>
          </a:p>
        </p:txBody>
      </p:sp>
      <p:pic>
        <p:nvPicPr>
          <p:cNvPr id="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22990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p:cNvGraphicFramePr>
            <a:graphicFrameLocks noChangeAspect="1"/>
          </p:cNvGraphicFramePr>
          <p:nvPr>
            <p:extLst>
              <p:ext uri="{D42A27DB-BD31-4B8C-83A1-F6EECF244321}">
                <p14:modId xmlns:p14="http://schemas.microsoft.com/office/powerpoint/2010/main" val="14117242"/>
              </p:ext>
            </p:extLst>
          </p:nvPr>
        </p:nvGraphicFramePr>
        <p:xfrm>
          <a:off x="4191000" y="2895600"/>
          <a:ext cx="4203420" cy="3635583"/>
        </p:xfrm>
        <a:graphic>
          <a:graphicData uri="http://schemas.openxmlformats.org/presentationml/2006/ole">
            <mc:AlternateContent xmlns:mc="http://schemas.openxmlformats.org/markup-compatibility/2006">
              <mc:Choice xmlns:v="urn:schemas-microsoft-com:vml" Requires="v">
                <p:oleObj spid="_x0000_s2064" name="Image" r:id="rId6" imgW="4699800" imgH="4065840" progId="Photoshop.Image.16">
                  <p:embed/>
                </p:oleObj>
              </mc:Choice>
              <mc:Fallback>
                <p:oleObj name="Image" r:id="rId6" imgW="4699800" imgH="4065840" progId="Photoshop.Image.16">
                  <p:embed/>
                  <p:pic>
                    <p:nvPicPr>
                      <p:cNvPr id="0" name=""/>
                      <p:cNvPicPr/>
                      <p:nvPr/>
                    </p:nvPicPr>
                    <p:blipFill>
                      <a:blip r:embed="rId7"/>
                      <a:stretch>
                        <a:fillRect/>
                      </a:stretch>
                    </p:blipFill>
                    <p:spPr>
                      <a:xfrm>
                        <a:off x="4191000" y="2895600"/>
                        <a:ext cx="4203420" cy="3635583"/>
                      </a:xfrm>
                      <a:prstGeom prst="rect">
                        <a:avLst/>
                      </a:prstGeom>
                    </p:spPr>
                  </p:pic>
                </p:oleObj>
              </mc:Fallback>
            </mc:AlternateContent>
          </a:graphicData>
        </a:graphic>
      </p:graphicFrame>
      <p:sp>
        <p:nvSpPr>
          <p:cNvPr id="11" name="TextBox 10"/>
          <p:cNvSpPr txBox="1"/>
          <p:nvPr/>
        </p:nvSpPr>
        <p:spPr>
          <a:xfrm>
            <a:off x="1309495" y="4613031"/>
            <a:ext cx="1868268" cy="523220"/>
          </a:xfrm>
          <a:prstGeom prst="rect">
            <a:avLst/>
          </a:prstGeom>
          <a:noFill/>
        </p:spPr>
        <p:txBody>
          <a:bodyPr wrap="none" rtlCol="0">
            <a:spAutoFit/>
          </a:bodyPr>
          <a:lstStyle/>
          <a:p>
            <a:pPr algn="ctr"/>
            <a:r>
              <a:rPr lang="en-US" sz="1400" dirty="0" smtClean="0"/>
              <a:t>© Copyright 2016</a:t>
            </a:r>
            <a:br>
              <a:rPr lang="en-US" sz="1400" dirty="0" smtClean="0"/>
            </a:br>
            <a:r>
              <a:rPr lang="en-US" sz="1400" dirty="0" smtClean="0"/>
              <a:t>John Wiley &amp; Sons, Inc.</a:t>
            </a:r>
            <a:endParaRPr lang="en-US" sz="1400" dirty="0"/>
          </a:p>
        </p:txBody>
      </p:sp>
    </p:spTree>
    <p:extLst>
      <p:ext uri="{BB962C8B-B14F-4D97-AF65-F5344CB8AC3E}">
        <p14:creationId xmlns:p14="http://schemas.microsoft.com/office/powerpoint/2010/main" val="185711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to Supervision/Evaluations/ Compensation/Hiring</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17386295"/>
              </p:ext>
            </p:extLst>
          </p:nvPr>
        </p:nvGraphicFramePr>
        <p:xfrm>
          <a:off x="26195" y="2286000"/>
          <a:ext cx="9087325" cy="3581400"/>
        </p:xfrm>
        <a:graphic>
          <a:graphicData uri="http://schemas.openxmlformats.org/presentationml/2006/ole">
            <mc:AlternateContent xmlns:mc="http://schemas.openxmlformats.org/markup-compatibility/2006">
              <mc:Choice xmlns:v="urn:schemas-microsoft-com:vml" Requires="v">
                <p:oleObj spid="_x0000_s12295" name="Image" r:id="rId3" imgW="18056880" imgH="7098120" progId="Photoshop.Image.16">
                  <p:embed/>
                </p:oleObj>
              </mc:Choice>
              <mc:Fallback>
                <p:oleObj name="Image" r:id="rId3" imgW="18056880" imgH="7098120" progId="Photoshop.Image.16">
                  <p:embed/>
                  <p:pic>
                    <p:nvPicPr>
                      <p:cNvPr id="4" name="Object 3"/>
                      <p:cNvPicPr/>
                      <p:nvPr/>
                    </p:nvPicPr>
                    <p:blipFill>
                      <a:blip r:embed="rId4"/>
                      <a:stretch>
                        <a:fillRect/>
                      </a:stretch>
                    </p:blipFill>
                    <p:spPr>
                      <a:xfrm>
                        <a:off x="26195" y="2286000"/>
                        <a:ext cx="9087325" cy="35814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10</a:t>
            </a:fld>
            <a:endParaRPr lang="en-US"/>
          </a:p>
        </p:txBody>
      </p:sp>
    </p:spTree>
    <p:extLst>
      <p:ext uri="{BB962C8B-B14F-4D97-AF65-F5344CB8AC3E}">
        <p14:creationId xmlns:p14="http://schemas.microsoft.com/office/powerpoint/2010/main" val="598626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lstStyle/>
          <a:p>
            <a:r>
              <a:rPr lang="en-US" dirty="0" smtClean="0"/>
              <a:t>Where Work is Done: Mobile and Virtual Work</a:t>
            </a:r>
            <a:endParaRPr lang="en-US" dirty="0"/>
          </a:p>
        </p:txBody>
      </p:sp>
      <p:sp>
        <p:nvSpPr>
          <p:cNvPr id="3" name="Content Placeholder 2"/>
          <p:cNvSpPr>
            <a:spLocks noGrp="1"/>
          </p:cNvSpPr>
          <p:nvPr>
            <p:ph idx="1"/>
          </p:nvPr>
        </p:nvSpPr>
        <p:spPr>
          <a:xfrm>
            <a:off x="457200" y="1828800"/>
            <a:ext cx="8305800" cy="4724399"/>
          </a:xfrm>
        </p:spPr>
        <p:txBody>
          <a:bodyPr>
            <a:noAutofit/>
          </a:bodyPr>
          <a:lstStyle/>
          <a:p>
            <a:r>
              <a:rPr lang="en-US" sz="2800" dirty="0" smtClean="0"/>
              <a:t>Much work can be done anywhere, anytime</a:t>
            </a:r>
          </a:p>
          <a:p>
            <a:r>
              <a:rPr lang="en-US" sz="2800" dirty="0" smtClean="0"/>
              <a:t>People desire the flexibility</a:t>
            </a:r>
          </a:p>
          <a:p>
            <a:r>
              <a:rPr lang="en-US" sz="2800" dirty="0" smtClean="0"/>
              <a:t>Telecommuting = teleworking = working from home or even in a coffee shop</a:t>
            </a:r>
          </a:p>
          <a:p>
            <a:r>
              <a:rPr lang="en-US" sz="2800" dirty="0" smtClean="0"/>
              <a:t>Mobile workers work from anywhere (often while traveling)</a:t>
            </a:r>
          </a:p>
          <a:p>
            <a:r>
              <a:rPr lang="en-US" sz="2800" dirty="0" smtClean="0"/>
              <a:t>Remote workers = telecommuters + mobile workers</a:t>
            </a:r>
          </a:p>
          <a:p>
            <a:r>
              <a:rPr lang="en-US" sz="2800" dirty="0" smtClean="0"/>
              <a:t>Virtual teams include remote workers as well as those in their offices, perhaps scattered geographically</a:t>
            </a:r>
          </a:p>
          <a:p>
            <a:pPr lvl="1"/>
            <a:r>
              <a:rPr lang="en-US" sz="2400" dirty="0" smtClean="0"/>
              <a:t>Virtual teams have a life cycle (Figure 4.4)</a:t>
            </a:r>
            <a:endParaRPr lang="en-US" sz="2400" dirty="0"/>
          </a:p>
        </p:txBody>
      </p:sp>
      <p:sp>
        <p:nvSpPr>
          <p:cNvPr id="4" name="Footer Placeholder 3"/>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11</a:t>
            </a:fld>
            <a:endParaRPr lang="en-US"/>
          </a:p>
        </p:txBody>
      </p:sp>
    </p:spTree>
    <p:extLst>
      <p:ext uri="{BB962C8B-B14F-4D97-AF65-F5344CB8AC3E}">
        <p14:creationId xmlns:p14="http://schemas.microsoft.com/office/powerpoint/2010/main" val="329508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Activities in the Life Cycle of Teams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24753048"/>
              </p:ext>
            </p:extLst>
          </p:nvPr>
        </p:nvGraphicFramePr>
        <p:xfrm>
          <a:off x="-38662" y="1905000"/>
          <a:ext cx="9182662" cy="3886200"/>
        </p:xfrm>
        <a:graphic>
          <a:graphicData uri="http://schemas.openxmlformats.org/presentationml/2006/ole">
            <mc:AlternateContent xmlns:mc="http://schemas.openxmlformats.org/markup-compatibility/2006">
              <mc:Choice xmlns:v="urn:schemas-microsoft-com:vml" Requires="v">
                <p:oleObj spid="_x0000_s13319" name="Image" r:id="rId3" imgW="18222120" imgH="7695000" progId="Photoshop.Image.16">
                  <p:embed/>
                </p:oleObj>
              </mc:Choice>
              <mc:Fallback>
                <p:oleObj name="Image" r:id="rId3" imgW="18222120" imgH="7695000" progId="Photoshop.Image.16">
                  <p:embed/>
                  <p:pic>
                    <p:nvPicPr>
                      <p:cNvPr id="4" name="Object 3"/>
                      <p:cNvPicPr/>
                      <p:nvPr/>
                    </p:nvPicPr>
                    <p:blipFill>
                      <a:blip r:embed="rId4"/>
                      <a:stretch>
                        <a:fillRect/>
                      </a:stretch>
                    </p:blipFill>
                    <p:spPr>
                      <a:xfrm>
                        <a:off x="-38662" y="1905000"/>
                        <a:ext cx="9182662" cy="38862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12</a:t>
            </a:fld>
            <a:endParaRPr lang="en-US"/>
          </a:p>
        </p:txBody>
      </p:sp>
    </p:spTree>
    <p:extLst>
      <p:ext uri="{BB962C8B-B14F-4D97-AF65-F5344CB8AC3E}">
        <p14:creationId xmlns:p14="http://schemas.microsoft.com/office/powerpoint/2010/main" val="1885696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Telecommuting: Global Status</a:t>
            </a:r>
            <a:endParaRPr lang="en-US" dirty="0"/>
          </a:p>
        </p:txBody>
      </p:sp>
      <p:sp>
        <p:nvSpPr>
          <p:cNvPr id="3" name="Content Placeholder 2"/>
          <p:cNvSpPr>
            <a:spLocks noGrp="1"/>
          </p:cNvSpPr>
          <p:nvPr>
            <p:ph idx="1"/>
          </p:nvPr>
        </p:nvSpPr>
        <p:spPr>
          <a:xfrm>
            <a:off x="495300" y="1981200"/>
            <a:ext cx="8153400" cy="4114800"/>
          </a:xfrm>
        </p:spPr>
        <p:txBody>
          <a:bodyPr>
            <a:normAutofit/>
          </a:bodyPr>
          <a:lstStyle/>
          <a:p>
            <a:r>
              <a:rPr lang="en-US" sz="3200" dirty="0" smtClean="0"/>
              <a:t>A poll of 11,300 employees in 22 countries: 1 in 6 telecommute</a:t>
            </a:r>
          </a:p>
          <a:p>
            <a:r>
              <a:rPr lang="en-US" sz="3200" dirty="0" smtClean="0"/>
              <a:t>When employees in 13 countries were asked if they need to be in the office to be productive:</a:t>
            </a:r>
          </a:p>
          <a:p>
            <a:pPr lvl="1"/>
            <a:r>
              <a:rPr lang="en-US" sz="2800" dirty="0" smtClean="0"/>
              <a:t>Overall 39% said “yes”</a:t>
            </a:r>
          </a:p>
          <a:p>
            <a:pPr lvl="1"/>
            <a:r>
              <a:rPr lang="en-US" sz="2800" dirty="0" smtClean="0"/>
              <a:t>But specific countries differed in the “yes” votes:</a:t>
            </a:r>
          </a:p>
          <a:p>
            <a:pPr lvl="2"/>
            <a:r>
              <a:rPr lang="en-US" sz="2000" dirty="0" smtClean="0"/>
              <a:t>Only 7% in India, but</a:t>
            </a:r>
          </a:p>
          <a:p>
            <a:pPr lvl="2"/>
            <a:r>
              <a:rPr lang="en-US" sz="2000" dirty="0" smtClean="0"/>
              <a:t>56% in Japan</a:t>
            </a:r>
          </a:p>
          <a:p>
            <a:pPr lvl="2"/>
            <a:r>
              <a:rPr lang="en-US" sz="2000" dirty="0" smtClean="0"/>
              <a:t>57% in Germany</a:t>
            </a:r>
            <a:endParaRPr lang="en-US" sz="2000" dirty="0"/>
          </a:p>
        </p:txBody>
      </p:sp>
      <p:sp>
        <p:nvSpPr>
          <p:cNvPr id="4" name="Footer Placeholder 3"/>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13</a:t>
            </a:fld>
            <a:endParaRPr lang="en-US"/>
          </a:p>
        </p:txBody>
      </p:sp>
    </p:spTree>
    <p:extLst>
      <p:ext uri="{BB962C8B-B14F-4D97-AF65-F5344CB8AC3E}">
        <p14:creationId xmlns:p14="http://schemas.microsoft.com/office/powerpoint/2010/main" val="87882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p:cNvSpPr>
            <a:spLocks noGrp="1"/>
          </p:cNvSpPr>
          <p:nvPr>
            <p:ph type="sldNum" sz="quarter" idx="12"/>
          </p:nvPr>
        </p:nvSpPr>
        <p:spPr/>
        <p:txBody>
          <a:bodyPr/>
          <a:lstStyle/>
          <a:p>
            <a:fld id="{4E2188ED-783B-4F93-8689-AD704B1D12B2}" type="slidenum">
              <a:rPr lang="en-US"/>
              <a:pPr/>
              <a:t>14</a:t>
            </a:fld>
            <a:endParaRPr lang="en-US"/>
          </a:p>
        </p:txBody>
      </p:sp>
      <p:graphicFrame>
        <p:nvGraphicFramePr>
          <p:cNvPr id="33812" name="Group 20"/>
          <p:cNvGraphicFramePr>
            <a:graphicFrameLocks noGrp="1"/>
          </p:cNvGraphicFramePr>
          <p:nvPr>
            <p:extLst>
              <p:ext uri="{D42A27DB-BD31-4B8C-83A1-F6EECF244321}">
                <p14:modId xmlns:p14="http://schemas.microsoft.com/office/powerpoint/2010/main" val="3972828515"/>
              </p:ext>
            </p:extLst>
          </p:nvPr>
        </p:nvGraphicFramePr>
        <p:xfrm>
          <a:off x="424618" y="1447800"/>
          <a:ext cx="8090732" cy="4800600"/>
        </p:xfrm>
        <a:graphic>
          <a:graphicData uri="http://schemas.openxmlformats.org/drawingml/2006/table">
            <a:tbl>
              <a:tblPr/>
              <a:tblGrid>
                <a:gridCol w="4045366">
                  <a:extLst>
                    <a:ext uri="{9D8B030D-6E8A-4147-A177-3AD203B41FA5}">
                      <a16:colId xmlns:a16="http://schemas.microsoft.com/office/drawing/2014/main" xmlns="" val="20000"/>
                    </a:ext>
                  </a:extLst>
                </a:gridCol>
                <a:gridCol w="4045366">
                  <a:extLst>
                    <a:ext uri="{9D8B030D-6E8A-4147-A177-3AD203B41FA5}">
                      <a16:colId xmlns:a16="http://schemas.microsoft.com/office/drawing/2014/main" xmlns="" val="20001"/>
                    </a:ext>
                  </a:extLst>
                </a:gridCol>
              </a:tblGrid>
              <a:tr h="48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mn-ea"/>
                          <a:cs typeface="Times New Roman" pitchFamily="18" charset="0"/>
                        </a:rPr>
                        <a:t>Driver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Effect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8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Shift to knowledge-based work</a:t>
                      </a:r>
                      <a:r>
                        <a:rPr kumimoji="0" lang="en-US" sz="18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Changing demographics and lifestyle preferences</a:t>
                      </a:r>
                      <a:r>
                        <a:rPr kumimoji="0" lang="en-US" sz="1800" b="0" i="0" u="none" strike="noStrike" cap="none" normalizeH="0" baseline="0" dirty="0" smtClean="0">
                          <a:ln>
                            <a:noFill/>
                          </a:ln>
                          <a:solidFill>
                            <a:schemeClr val="tx1"/>
                          </a:solidFill>
                          <a:effectLst/>
                          <a:latin typeface="Arial" pitchFamily="34"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New technologies with enhanced bandwidth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mn-ea"/>
                          <a:cs typeface="Times New Roman" pitchFamily="18" charset="0"/>
                        </a:rPr>
                        <a:t>Web ubiquity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mn-ea"/>
                          <a:cs typeface="Times New Roman" pitchFamily="18" charset="0"/>
                        </a:rPr>
                        <a:t>“Green” concerns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Decouples work from any particular place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Workers desire geographic and time-shifting flexibility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Remotely-performed work is practical and cost-effective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Can stay connected 24/7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Reduced commuting costs; real estate energy consumption; travel costs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3803" name="Group 11"/>
          <p:cNvGraphicFramePr>
            <a:graphicFrameLocks noGrp="1"/>
          </p:cNvGraphicFramePr>
          <p:nvPr>
            <p:extLst>
              <p:ext uri="{D42A27DB-BD31-4B8C-83A1-F6EECF244321}">
                <p14:modId xmlns:p14="http://schemas.microsoft.com/office/powerpoint/2010/main" val="3726895696"/>
              </p:ext>
            </p:extLst>
          </p:nvPr>
        </p:nvGraphicFramePr>
        <p:xfrm>
          <a:off x="460666" y="493141"/>
          <a:ext cx="7848600" cy="518160"/>
        </p:xfrm>
        <a:graphic>
          <a:graphicData uri="http://schemas.openxmlformats.org/drawingml/2006/table">
            <a:tbl>
              <a:tblPr/>
              <a:tblGrid>
                <a:gridCol w="7848600">
                  <a:extLst>
                    <a:ext uri="{9D8B030D-6E8A-4147-A177-3AD203B41FA5}">
                      <a16:colId xmlns:a16="http://schemas.microsoft.com/office/drawing/2014/main" xmlns="" val="20000"/>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4">
                              <a:lumMod val="50000"/>
                            </a:schemeClr>
                          </a:solidFill>
                          <a:effectLst/>
                          <a:latin typeface="Arial" pitchFamily="34" charset="0"/>
                          <a:cs typeface="Times New Roman" pitchFamily="18" charset="0"/>
                        </a:rPr>
                        <a:t>Drivers of Remote Work and Virtual Teams</a:t>
                      </a:r>
                      <a:endParaRPr kumimoji="0" lang="en-US" sz="2800" b="1" i="0" u="none" strike="noStrike" cap="none" normalizeH="0" baseline="0" dirty="0" smtClean="0">
                        <a:ln>
                          <a:noFill/>
                        </a:ln>
                        <a:solidFill>
                          <a:schemeClr val="accent4">
                            <a:lumMod val="50000"/>
                          </a:schemeClr>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 name="Footer Placeholder 1"/>
          <p:cNvSpPr>
            <a:spLocks noGrp="1"/>
          </p:cNvSpPr>
          <p:nvPr>
            <p:ph type="ftr" sz="quarter" idx="11"/>
          </p:nvPr>
        </p:nvSpPr>
        <p:spPr/>
        <p:txBody>
          <a:bodyPr/>
          <a:lstStyle/>
          <a:p>
            <a:pPr>
              <a:defRPr/>
            </a:pPr>
            <a:r>
              <a:rPr lang="en-US" smtClean="0"/>
              <a:t>© 2016 John Wiley &amp; Sons, Inc.</a:t>
            </a:r>
            <a:endParaRPr lang="en-US" dirty="0" smtClean="0"/>
          </a:p>
        </p:txBody>
      </p:sp>
    </p:spTree>
    <p:extLst>
      <p:ext uri="{BB962C8B-B14F-4D97-AF65-F5344CB8AC3E}">
        <p14:creationId xmlns:p14="http://schemas.microsoft.com/office/powerpoint/2010/main" val="357259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2"/>
          </p:nvPr>
        </p:nvSpPr>
        <p:spPr/>
        <p:txBody>
          <a:bodyPr/>
          <a:lstStyle/>
          <a:p>
            <a:fld id="{F54CCDEE-A29D-4B56-9AC5-792F3F1037F9}" type="slidenum">
              <a:rPr lang="en-US"/>
              <a:pPr/>
              <a:t>15</a:t>
            </a:fld>
            <a:endParaRPr lang="en-US"/>
          </a:p>
        </p:txBody>
      </p:sp>
      <p:graphicFrame>
        <p:nvGraphicFramePr>
          <p:cNvPr id="35855" name="Group 15"/>
          <p:cNvGraphicFramePr>
            <a:graphicFrameLocks noGrp="1"/>
          </p:cNvGraphicFramePr>
          <p:nvPr>
            <p:extLst>
              <p:ext uri="{D42A27DB-BD31-4B8C-83A1-F6EECF244321}">
                <p14:modId xmlns:p14="http://schemas.microsoft.com/office/powerpoint/2010/main" val="4062069002"/>
              </p:ext>
            </p:extLst>
          </p:nvPr>
        </p:nvGraphicFramePr>
        <p:xfrm>
          <a:off x="531190" y="989798"/>
          <a:ext cx="8077200" cy="5466271"/>
        </p:xfrm>
        <a:graphic>
          <a:graphicData uri="http://schemas.openxmlformats.org/drawingml/2006/table">
            <a:tbl>
              <a:tblPr/>
              <a:tblGrid>
                <a:gridCol w="4038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tblGrid>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Advantages of Remote Work</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Potential Problems</a:t>
                      </a:r>
                      <a:r>
                        <a:rPr kumimoji="0" lang="en-US" sz="20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5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Reduced stress: better ability to meet schedules; less distraction at work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Higher morale and lower absenteeism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Geographic flexibility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Higher personal productivity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Housebound individuals can join the workforce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Informal 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Increased stress: Harder to separate work from home life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Harder to evaluate performance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Employee may become disconnected </a:t>
                      </a:r>
                      <a:endParaRPr kumimoji="0" lang="en-US" sz="1800" b="0" i="0" u="none" strike="noStrike" cap="none" normalizeH="0" baseline="0" dirty="0" smtClean="0">
                        <a:ln>
                          <a:noFill/>
                        </a:ln>
                        <a:solidFill>
                          <a:schemeClr val="tx1"/>
                        </a:solidFill>
                        <a:effectLst/>
                        <a:latin typeface="New Caledonia"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New Caledonia" charset="0"/>
                          <a:cs typeface="Times New Roman" pitchFamily="18" charset="0"/>
                        </a:rPr>
                        <a:t>from company culture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New Caledonia"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Telecommuters are more easily replaced </a:t>
                      </a:r>
                      <a:r>
                        <a:rPr kumimoji="0" lang="en-US" sz="1800" b="0" i="0" u="none" strike="noStrike" cap="none" normalizeH="0" baseline="0" dirty="0" smtClean="0">
                          <a:ln>
                            <a:noFill/>
                          </a:ln>
                          <a:solidFill>
                            <a:schemeClr val="tx1"/>
                          </a:solidFill>
                          <a:effectLst/>
                          <a:latin typeface="New Caledonia" charset="0"/>
                          <a:cs typeface="Times New Roman" pitchFamily="18" charset="0"/>
                        </a:rPr>
                        <a:t>by offshore workers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New Caledonia"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New Caledonia" charset="0"/>
                          <a:cs typeface="Times New Roman" pitchFamily="18" charset="0"/>
                        </a:rPr>
                        <a:t>Not suitable for all jobs or employees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New Caledonia"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New Caledonia" charset="0"/>
                          <a:cs typeface="Times New Roman" pitchFamily="18" charset="0"/>
                        </a:rPr>
                        <a:t>Security might be more difficult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5854" name="Text Box 14"/>
          <p:cNvSpPr txBox="1">
            <a:spLocks noChangeArrowheads="1"/>
          </p:cNvSpPr>
          <p:nvPr/>
        </p:nvSpPr>
        <p:spPr bwMode="auto">
          <a:xfrm>
            <a:off x="646504" y="457200"/>
            <a:ext cx="7846572" cy="523220"/>
          </a:xfrm>
          <a:prstGeom prst="rect">
            <a:avLst/>
          </a:prstGeom>
          <a:noFill/>
          <a:ln w="9525" algn="ctr">
            <a:noFill/>
            <a:miter lim="800000"/>
            <a:headEnd/>
            <a:tailEnd/>
          </a:ln>
          <a:effectLst/>
        </p:spPr>
        <p:txBody>
          <a:bodyPr wrap="none">
            <a:spAutoFit/>
          </a:bodyPr>
          <a:lstStyle/>
          <a:p>
            <a:pPr algn="ctr"/>
            <a:r>
              <a:rPr lang="en-US" sz="2800" dirty="0" smtClean="0">
                <a:solidFill>
                  <a:schemeClr val="accent4">
                    <a:lumMod val="50000"/>
                  </a:schemeClr>
                </a:solidFill>
              </a:rPr>
              <a:t>Some advantages </a:t>
            </a:r>
            <a:r>
              <a:rPr lang="en-US" sz="2800" dirty="0">
                <a:solidFill>
                  <a:schemeClr val="accent4">
                    <a:lumMod val="50000"/>
                  </a:schemeClr>
                </a:solidFill>
              </a:rPr>
              <a:t>and disadvantages of </a:t>
            </a:r>
            <a:r>
              <a:rPr lang="en-US" sz="2800" dirty="0" smtClean="0">
                <a:solidFill>
                  <a:schemeClr val="accent4">
                    <a:lumMod val="50000"/>
                  </a:schemeClr>
                </a:solidFill>
              </a:rPr>
              <a:t>remote work</a:t>
            </a:r>
            <a:endParaRPr lang="en-US" sz="2800" dirty="0">
              <a:solidFill>
                <a:schemeClr val="accent4">
                  <a:lumMod val="50000"/>
                </a:schemeClr>
              </a:solidFill>
            </a:endParaRPr>
          </a:p>
        </p:txBody>
      </p:sp>
      <p:sp>
        <p:nvSpPr>
          <p:cNvPr id="2" name="Footer Placeholder 1"/>
          <p:cNvSpPr>
            <a:spLocks noGrp="1"/>
          </p:cNvSpPr>
          <p:nvPr>
            <p:ph type="ftr" sz="quarter" idx="11"/>
          </p:nvPr>
        </p:nvSpPr>
        <p:spPr/>
        <p:txBody>
          <a:bodyPr/>
          <a:lstStyle/>
          <a:p>
            <a:pPr>
              <a:defRPr/>
            </a:pPr>
            <a:r>
              <a:rPr lang="en-US" smtClean="0"/>
              <a:t>© 2016 John Wiley &amp; Sons, Inc.</a:t>
            </a:r>
            <a:endParaRPr lang="en-US" dirty="0" smtClean="0"/>
          </a:p>
        </p:txBody>
      </p:sp>
    </p:spTree>
    <p:extLst>
      <p:ext uri="{BB962C8B-B14F-4D97-AF65-F5344CB8AC3E}">
        <p14:creationId xmlns:p14="http://schemas.microsoft.com/office/powerpoint/2010/main" val="218494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7772400" cy="838200"/>
          </a:xfrm>
        </p:spPr>
        <p:txBody>
          <a:bodyPr>
            <a:normAutofit/>
          </a:bodyPr>
          <a:lstStyle/>
          <a:p>
            <a:r>
              <a:rPr lang="en-US" sz="4400" dirty="0"/>
              <a:t>Virtual Teams</a:t>
            </a:r>
          </a:p>
        </p:txBody>
      </p:sp>
      <p:sp>
        <p:nvSpPr>
          <p:cNvPr id="58371" name="Rectangle 3"/>
          <p:cNvSpPr>
            <a:spLocks noGrp="1" noChangeArrowheads="1"/>
          </p:cNvSpPr>
          <p:nvPr>
            <p:ph idx="1"/>
          </p:nvPr>
        </p:nvSpPr>
        <p:spPr>
          <a:xfrm>
            <a:off x="457200" y="1338239"/>
            <a:ext cx="8229600" cy="5410200"/>
          </a:xfrm>
        </p:spPr>
        <p:txBody>
          <a:bodyPr>
            <a:noAutofit/>
          </a:bodyPr>
          <a:lstStyle/>
          <a:p>
            <a:pPr>
              <a:lnSpc>
                <a:spcPct val="90000"/>
              </a:lnSpc>
            </a:pPr>
            <a:r>
              <a:rPr lang="en-US" sz="3200" dirty="0"/>
              <a:t>Virtual </a:t>
            </a:r>
            <a:r>
              <a:rPr lang="en-US" sz="3200" dirty="0" smtClean="0"/>
              <a:t>Teams: </a:t>
            </a:r>
            <a:r>
              <a:rPr lang="en-US" sz="3200" dirty="0"/>
              <a:t>geographically and/or organizationally dispersed </a:t>
            </a:r>
            <a:r>
              <a:rPr lang="en-US" sz="3200" dirty="0" smtClean="0"/>
              <a:t>coworkers:</a:t>
            </a:r>
          </a:p>
          <a:p>
            <a:pPr lvl="1">
              <a:lnSpc>
                <a:spcPct val="90000"/>
              </a:lnSpc>
            </a:pPr>
            <a:r>
              <a:rPr lang="en-US" sz="2800" dirty="0" smtClean="0"/>
              <a:t>Assembled </a:t>
            </a:r>
            <a:r>
              <a:rPr lang="en-US" sz="2800" dirty="0"/>
              <a:t>using telecommunications and </a:t>
            </a:r>
            <a:r>
              <a:rPr lang="en-US" sz="2800" dirty="0" smtClean="0"/>
              <a:t>IT</a:t>
            </a:r>
          </a:p>
          <a:p>
            <a:pPr lvl="1">
              <a:lnSpc>
                <a:spcPct val="90000"/>
              </a:lnSpc>
            </a:pPr>
            <a:r>
              <a:rPr lang="en-US" sz="2800" dirty="0" smtClean="0"/>
              <a:t>Aim is to </a:t>
            </a:r>
            <a:r>
              <a:rPr lang="en-US" sz="2800" dirty="0"/>
              <a:t>accomplish an organizational </a:t>
            </a:r>
            <a:r>
              <a:rPr lang="en-US" sz="2800" dirty="0" smtClean="0"/>
              <a:t>task</a:t>
            </a:r>
          </a:p>
          <a:p>
            <a:pPr lvl="1">
              <a:lnSpc>
                <a:spcPct val="90000"/>
              </a:lnSpc>
            </a:pPr>
            <a:r>
              <a:rPr lang="en-US" sz="2800" dirty="0" smtClean="0"/>
              <a:t>Often must be evaluated using outcome controls</a:t>
            </a:r>
            <a:endParaRPr lang="en-US" sz="2800" dirty="0"/>
          </a:p>
          <a:p>
            <a:pPr>
              <a:lnSpc>
                <a:spcPct val="90000"/>
              </a:lnSpc>
            </a:pPr>
            <a:r>
              <a:rPr lang="en-US" sz="3200" dirty="0"/>
              <a:t>Why are they growing in popularity?</a:t>
            </a:r>
          </a:p>
          <a:p>
            <a:pPr lvl="1">
              <a:lnSpc>
                <a:spcPct val="90000"/>
              </a:lnSpc>
            </a:pPr>
            <a:r>
              <a:rPr lang="en-US" sz="2800" dirty="0"/>
              <a:t>Information explosion: </a:t>
            </a:r>
            <a:r>
              <a:rPr lang="en-US" sz="2800" dirty="0" smtClean="0"/>
              <a:t>some specialists are far away</a:t>
            </a:r>
            <a:endParaRPr lang="en-US" sz="2800" dirty="0"/>
          </a:p>
          <a:p>
            <a:pPr lvl="1">
              <a:lnSpc>
                <a:spcPct val="90000"/>
              </a:lnSpc>
            </a:pPr>
            <a:r>
              <a:rPr lang="en-US" sz="2800" dirty="0"/>
              <a:t>Enhanced bandwidths/fast connections to outsiders</a:t>
            </a:r>
          </a:p>
          <a:p>
            <a:pPr lvl="1">
              <a:lnSpc>
                <a:spcPct val="90000"/>
              </a:lnSpc>
            </a:pPr>
            <a:r>
              <a:rPr lang="en-US" sz="2800" dirty="0"/>
              <a:t>Technology is available to assist collaboration </a:t>
            </a:r>
          </a:p>
          <a:p>
            <a:pPr lvl="1">
              <a:lnSpc>
                <a:spcPct val="90000"/>
              </a:lnSpc>
            </a:pPr>
            <a:r>
              <a:rPr lang="en-US" sz="2800" dirty="0"/>
              <a:t>Less difficult to get relevant stakeholders together </a:t>
            </a:r>
          </a:p>
        </p:txBody>
      </p:sp>
      <p:sp>
        <p:nvSpPr>
          <p:cNvPr id="5" name="Slide Number Placeholder 4"/>
          <p:cNvSpPr>
            <a:spLocks noGrp="1"/>
          </p:cNvSpPr>
          <p:nvPr>
            <p:ph type="sldNum" sz="quarter" idx="12"/>
          </p:nvPr>
        </p:nvSpPr>
        <p:spPr/>
        <p:txBody>
          <a:bodyPr/>
          <a:lstStyle/>
          <a:p>
            <a:fld id="{9445100C-7DE0-4190-9CF7-2C34938F7F11}" type="slidenum">
              <a:rPr lang="en-US"/>
              <a:pPr/>
              <a:t>16</a:t>
            </a:fld>
            <a:endParaRPr lang="en-US"/>
          </a:p>
        </p:txBody>
      </p:sp>
      <p:sp>
        <p:nvSpPr>
          <p:cNvPr id="2" name="Footer Placeholder 1"/>
          <p:cNvSpPr>
            <a:spLocks noGrp="1"/>
          </p:cNvSpPr>
          <p:nvPr>
            <p:ph type="ftr" sz="quarter" idx="11"/>
          </p:nvPr>
        </p:nvSpPr>
        <p:spPr/>
        <p:txBody>
          <a:bodyPr/>
          <a:lstStyle/>
          <a:p>
            <a:pPr>
              <a:defRPr/>
            </a:pPr>
            <a:r>
              <a:rPr lang="en-US" smtClean="0"/>
              <a:t>© 2016 John Wiley &amp; Sons, Inc.</a:t>
            </a:r>
            <a:endParaRPr lang="en-US" dirty="0" smtClean="0"/>
          </a:p>
        </p:txBody>
      </p:sp>
    </p:spTree>
    <p:extLst>
      <p:ext uri="{BB962C8B-B14F-4D97-AF65-F5344CB8AC3E}">
        <p14:creationId xmlns:p14="http://schemas.microsoft.com/office/powerpoint/2010/main" val="640594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86" name="Group 178"/>
          <p:cNvGraphicFramePr>
            <a:graphicFrameLocks noGrp="1"/>
          </p:cNvGraphicFramePr>
          <p:nvPr>
            <p:ph/>
            <p:extLst>
              <p:ext uri="{D42A27DB-BD31-4B8C-83A1-F6EECF244321}">
                <p14:modId xmlns:p14="http://schemas.microsoft.com/office/powerpoint/2010/main" val="1176034502"/>
              </p:ext>
            </p:extLst>
          </p:nvPr>
        </p:nvGraphicFramePr>
        <p:xfrm>
          <a:off x="228600" y="1126139"/>
          <a:ext cx="8763000" cy="5373623"/>
        </p:xfrm>
        <a:graphic>
          <a:graphicData uri="http://schemas.openxmlformats.org/drawingml/2006/table">
            <a:tbl>
              <a:tblPr/>
              <a:tblGrid>
                <a:gridCol w="2093814">
                  <a:extLst>
                    <a:ext uri="{9D8B030D-6E8A-4147-A177-3AD203B41FA5}">
                      <a16:colId xmlns:a16="http://schemas.microsoft.com/office/drawing/2014/main" xmlns="" val="20000"/>
                    </a:ext>
                  </a:extLst>
                </a:gridCol>
                <a:gridCol w="3644848">
                  <a:extLst>
                    <a:ext uri="{9D8B030D-6E8A-4147-A177-3AD203B41FA5}">
                      <a16:colId xmlns:a16="http://schemas.microsoft.com/office/drawing/2014/main" xmlns="" val="20001"/>
                    </a:ext>
                  </a:extLst>
                </a:gridCol>
                <a:gridCol w="3024338">
                  <a:extLst>
                    <a:ext uri="{9D8B030D-6E8A-4147-A177-3AD203B41FA5}">
                      <a16:colId xmlns:a16="http://schemas.microsoft.com/office/drawing/2014/main" xmlns="" val="20002"/>
                    </a:ext>
                  </a:extLst>
                </a:gridCol>
              </a:tblGrid>
              <a:tr h="3820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Challenges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Virtual Teams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Traditional Teams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74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Communications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Multiple time zones can lead to greater efficiency but can lead to communication difficulties and coordination costs (passing work).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Non-verbal communication is difficult to convey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Same time zone.  Scheduling is less difficult.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Teams may use richer communication 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19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Technology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Proficiency is required in several technologies.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Support for face-to-face interaction without replacing it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Skills and task-technology fit is less critical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973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Team Diversity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Members represent different organizations and/or cultures:</a:t>
                      </a:r>
                    </a:p>
                    <a:p>
                      <a:pPr marL="34290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Arial" charset="0"/>
                        </a:rPr>
                        <a:t> - Harder to establish a group identity.</a:t>
                      </a:r>
                    </a:p>
                    <a:p>
                      <a:pPr marL="34290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Arial" charset="0"/>
                        </a:rPr>
                        <a:t>  - Necessary to have better com. skills</a:t>
                      </a:r>
                    </a:p>
                    <a:p>
                      <a:pPr marL="34290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Arial" charset="0"/>
                        </a:rPr>
                        <a:t>  - More difficult to build trust, norms</a:t>
                      </a:r>
                    </a:p>
                    <a:p>
                      <a:pPr marL="573088" marR="0" lvl="1" indent="-230188"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400" b="0" i="0" u="none" strike="noStrike" cap="none" normalizeH="0" baseline="0" dirty="0" smtClean="0">
                          <a:ln>
                            <a:noFill/>
                          </a:ln>
                          <a:solidFill>
                            <a:schemeClr val="tx1"/>
                          </a:solidFill>
                          <a:effectLst/>
                          <a:latin typeface="Arial" charset="0"/>
                        </a:rPr>
                        <a:t>  - Impact of deadlines not always consistent</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homogeneous members</a:t>
                      </a:r>
                    </a:p>
                    <a:p>
                      <a:pPr marL="461963" marR="0" lvl="1" indent="-28575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Easier group identity</a:t>
                      </a:r>
                    </a:p>
                    <a:p>
                      <a:pPr marL="461963" marR="0" lvl="1" indent="-28575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Easier to communicate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0" name="Slide Number Placeholder 3"/>
          <p:cNvSpPr>
            <a:spLocks noGrp="1"/>
          </p:cNvSpPr>
          <p:nvPr>
            <p:ph type="sldNum" sz="quarter" idx="10"/>
          </p:nvPr>
        </p:nvSpPr>
        <p:spPr>
          <a:xfrm>
            <a:off x="6553200" y="6245225"/>
            <a:ext cx="2133600" cy="476250"/>
          </a:xfrm>
          <a:prstGeom prst="rect">
            <a:avLst/>
          </a:prstGeom>
        </p:spPr>
        <p:txBody>
          <a:bodyPr/>
          <a:lstStyle/>
          <a:p>
            <a:fld id="{6FA80C92-C39C-4546-9432-D89E5464943B}" type="slidenum">
              <a:rPr lang="en-US"/>
              <a:pPr/>
              <a:t>17</a:t>
            </a:fld>
            <a:endParaRPr lang="en-US"/>
          </a:p>
        </p:txBody>
      </p:sp>
      <p:sp>
        <p:nvSpPr>
          <p:cNvPr id="43184" name="Text Box 176"/>
          <p:cNvSpPr txBox="1">
            <a:spLocks noChangeArrowheads="1"/>
          </p:cNvSpPr>
          <p:nvPr/>
        </p:nvSpPr>
        <p:spPr bwMode="auto">
          <a:xfrm>
            <a:off x="2492450" y="457200"/>
            <a:ext cx="4897944" cy="523220"/>
          </a:xfrm>
          <a:prstGeom prst="rect">
            <a:avLst/>
          </a:prstGeom>
          <a:noFill/>
          <a:ln w="9525" algn="ctr">
            <a:noFill/>
            <a:miter lim="800000"/>
            <a:headEnd/>
            <a:tailEnd/>
          </a:ln>
          <a:effectLst/>
        </p:spPr>
        <p:txBody>
          <a:bodyPr wrap="none">
            <a:spAutoFit/>
          </a:bodyPr>
          <a:lstStyle/>
          <a:p>
            <a:pPr algn="ctr"/>
            <a:r>
              <a:rPr lang="en-US" sz="2800" b="1" dirty="0" smtClean="0">
                <a:solidFill>
                  <a:schemeClr val="accent4">
                    <a:lumMod val="50000"/>
                  </a:schemeClr>
                </a:solidFill>
              </a:rPr>
              <a:t>Challenges </a:t>
            </a:r>
            <a:r>
              <a:rPr lang="en-US" sz="2800" b="1" dirty="0">
                <a:solidFill>
                  <a:schemeClr val="accent4">
                    <a:lumMod val="50000"/>
                  </a:schemeClr>
                </a:solidFill>
              </a:rPr>
              <a:t>facing virtual </a:t>
            </a:r>
            <a:r>
              <a:rPr lang="en-US" sz="2800" b="1" dirty="0" smtClean="0">
                <a:solidFill>
                  <a:schemeClr val="accent4">
                    <a:lumMod val="50000"/>
                  </a:schemeClr>
                </a:solidFill>
              </a:rPr>
              <a:t>teams</a:t>
            </a:r>
            <a:r>
              <a:rPr lang="en-US" sz="2800" b="1" dirty="0">
                <a:solidFill>
                  <a:schemeClr val="accent4">
                    <a:lumMod val="50000"/>
                  </a:schemeClr>
                </a:solidFill>
              </a:rPr>
              <a:t>.</a:t>
            </a:r>
          </a:p>
        </p:txBody>
      </p:sp>
    </p:spTree>
    <p:extLst>
      <p:ext uri="{BB962C8B-B14F-4D97-AF65-F5344CB8AC3E}">
        <p14:creationId xmlns:p14="http://schemas.microsoft.com/office/powerpoint/2010/main" val="901254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304800"/>
            <a:ext cx="8153400" cy="1143000"/>
          </a:xfrm>
        </p:spPr>
        <p:txBody>
          <a:bodyPr>
            <a:normAutofit fontScale="90000"/>
          </a:bodyPr>
          <a:lstStyle/>
          <a:p>
            <a:r>
              <a:rPr lang="en-US" sz="4000"/>
              <a:t>Managerial Issues In Telecommuting and Mobile Work</a:t>
            </a:r>
          </a:p>
        </p:txBody>
      </p:sp>
      <p:sp>
        <p:nvSpPr>
          <p:cNvPr id="53251" name="Rectangle 3"/>
          <p:cNvSpPr>
            <a:spLocks noGrp="1" noChangeArrowheads="1"/>
          </p:cNvSpPr>
          <p:nvPr>
            <p:ph idx="1"/>
          </p:nvPr>
        </p:nvSpPr>
        <p:spPr>
          <a:xfrm>
            <a:off x="609600" y="1828800"/>
            <a:ext cx="7772400" cy="3429000"/>
          </a:xfrm>
        </p:spPr>
        <p:txBody>
          <a:bodyPr/>
          <a:lstStyle/>
          <a:p>
            <a:r>
              <a:rPr lang="en-US" sz="2800" dirty="0"/>
              <a:t>Planning, business and support tasks must be redesigned to support mobile and remote workers</a:t>
            </a:r>
          </a:p>
          <a:p>
            <a:r>
              <a:rPr lang="en-US" sz="2800" dirty="0"/>
              <a:t>Training should be offered so all workers can understand the new work environment</a:t>
            </a:r>
          </a:p>
          <a:p>
            <a:r>
              <a:rPr lang="en-US" sz="2800" dirty="0"/>
              <a:t>Employees selected for telecommuting jobs must be self-starters</a:t>
            </a:r>
          </a:p>
        </p:txBody>
      </p:sp>
      <p:sp>
        <p:nvSpPr>
          <p:cNvPr id="4" name="Slide Number Placeholder 3"/>
          <p:cNvSpPr>
            <a:spLocks noGrp="1"/>
          </p:cNvSpPr>
          <p:nvPr>
            <p:ph type="sldNum" sz="quarter" idx="12"/>
          </p:nvPr>
        </p:nvSpPr>
        <p:spPr/>
        <p:txBody>
          <a:bodyPr/>
          <a:lstStyle/>
          <a:p>
            <a:fld id="{BAAD6EC8-CC86-426C-A746-996E21F45A82}" type="slidenum">
              <a:rPr lang="en-US"/>
              <a:pPr/>
              <a:t>18</a:t>
            </a:fld>
            <a:endParaRPr lang="en-US"/>
          </a:p>
        </p:txBody>
      </p:sp>
      <p:sp>
        <p:nvSpPr>
          <p:cNvPr id="2" name="Footer Placeholder 1"/>
          <p:cNvSpPr>
            <a:spLocks noGrp="1"/>
          </p:cNvSpPr>
          <p:nvPr>
            <p:ph type="ftr" sz="quarter" idx="11"/>
          </p:nvPr>
        </p:nvSpPr>
        <p:spPr/>
        <p:txBody>
          <a:bodyPr/>
          <a:lstStyle/>
          <a:p>
            <a:pPr>
              <a:defRPr/>
            </a:pPr>
            <a:r>
              <a:rPr lang="en-US" smtClean="0"/>
              <a:t>© 2016 John Wiley &amp; Sons, Inc.</a:t>
            </a:r>
            <a:endParaRPr lang="en-US" dirty="0" smtClean="0"/>
          </a:p>
        </p:txBody>
      </p:sp>
    </p:spTree>
    <p:extLst>
      <p:ext uri="{BB962C8B-B14F-4D97-AF65-F5344CB8AC3E}">
        <p14:creationId xmlns:p14="http://schemas.microsoft.com/office/powerpoint/2010/main" val="78756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p:spPr>
        <p:txBody>
          <a:bodyPr>
            <a:normAutofit fontScale="90000"/>
          </a:bodyPr>
          <a:lstStyle/>
          <a:p>
            <a:r>
              <a:rPr lang="en-US" dirty="0" smtClean="0"/>
              <a:t>Managing the Challenges</a:t>
            </a:r>
            <a:endParaRPr lang="en-US" dirty="0"/>
          </a:p>
        </p:txBody>
      </p:sp>
      <p:sp>
        <p:nvSpPr>
          <p:cNvPr id="3" name="Content Placeholder 2"/>
          <p:cNvSpPr>
            <a:spLocks noGrp="1"/>
          </p:cNvSpPr>
          <p:nvPr>
            <p:ph idx="1"/>
          </p:nvPr>
        </p:nvSpPr>
        <p:spPr>
          <a:xfrm>
            <a:off x="0" y="990602"/>
            <a:ext cx="9067800" cy="5638798"/>
          </a:xfrm>
        </p:spPr>
        <p:txBody>
          <a:bodyPr>
            <a:noAutofit/>
          </a:bodyPr>
          <a:lstStyle/>
          <a:p>
            <a:r>
              <a:rPr lang="en-US" sz="2800" dirty="0" smtClean="0"/>
              <a:t>Communications challenges</a:t>
            </a:r>
          </a:p>
          <a:p>
            <a:pPr lvl="1"/>
            <a:r>
              <a:rPr lang="en-US" sz="2400" dirty="0" smtClean="0"/>
              <a:t>Policies and practices must support the work arrangements</a:t>
            </a:r>
          </a:p>
          <a:p>
            <a:pPr lvl="1"/>
            <a:r>
              <a:rPr lang="en-US" sz="2400" dirty="0" smtClean="0"/>
              <a:t>Must prepare differently for meetings</a:t>
            </a:r>
          </a:p>
          <a:p>
            <a:pPr lvl="1"/>
            <a:r>
              <a:rPr lang="en-US" sz="2400" dirty="0" smtClean="0"/>
              <a:t>Slides and other electronic material must be shared beforehand</a:t>
            </a:r>
          </a:p>
          <a:p>
            <a:pPr lvl="1"/>
            <a:r>
              <a:rPr lang="en-US" sz="2400" dirty="0" smtClean="0"/>
              <a:t>Soft-spoken people are difficult to hear; managers must repeat key messages</a:t>
            </a:r>
          </a:p>
          <a:p>
            <a:pPr lvl="1"/>
            <a:r>
              <a:rPr lang="en-US" sz="2400" dirty="0" smtClean="0"/>
              <a:t>Frequent communications are helpful (hard to “</a:t>
            </a:r>
            <a:r>
              <a:rPr lang="en-US" sz="2400" dirty="0" err="1" smtClean="0"/>
              <a:t>overcommunicate</a:t>
            </a:r>
            <a:r>
              <a:rPr lang="en-US" sz="2400" dirty="0" smtClean="0"/>
              <a:t>”)</a:t>
            </a:r>
          </a:p>
          <a:p>
            <a:r>
              <a:rPr lang="en-US" sz="2800" dirty="0" smtClean="0"/>
              <a:t>Technology challenges</a:t>
            </a:r>
          </a:p>
          <a:p>
            <a:pPr lvl="1"/>
            <a:r>
              <a:rPr lang="en-US" sz="2400" dirty="0" smtClean="0"/>
              <a:t>Provide technology and support to remote workers</a:t>
            </a:r>
          </a:p>
          <a:p>
            <a:pPr lvl="1"/>
            <a:r>
              <a:rPr lang="en-US" sz="2400" dirty="0" smtClean="0"/>
              <a:t>Use high quality web conferencing applications</a:t>
            </a:r>
          </a:p>
          <a:p>
            <a:pPr lvl="1"/>
            <a:r>
              <a:rPr lang="en-US" sz="2400" dirty="0" smtClean="0"/>
              <a:t>Clarify time zones for scheduling</a:t>
            </a:r>
          </a:p>
          <a:p>
            <a:pPr lvl="1"/>
            <a:r>
              <a:rPr lang="en-US" sz="2400" dirty="0" smtClean="0"/>
              <a:t>Information should be available for everyone (cloud storage can help)</a:t>
            </a:r>
          </a:p>
          <a:p>
            <a:pPr lvl="1"/>
            <a:r>
              <a:rPr lang="en-US" sz="2400" dirty="0" smtClean="0"/>
              <a:t>Policies and norms about use of the technology can be important</a:t>
            </a:r>
            <a:endParaRPr lang="en-US" sz="2400" dirty="0"/>
          </a:p>
        </p:txBody>
      </p:sp>
      <p:sp>
        <p:nvSpPr>
          <p:cNvPr id="4" name="Footer Placeholder 3"/>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19</a:t>
            </a:fld>
            <a:endParaRPr lang="en-US"/>
          </a:p>
        </p:txBody>
      </p:sp>
    </p:spTree>
    <p:extLst>
      <p:ext uri="{BB962C8B-B14F-4D97-AF65-F5344CB8AC3E}">
        <p14:creationId xmlns:p14="http://schemas.microsoft.com/office/powerpoint/2010/main" val="356143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848600" cy="2362200"/>
          </a:xfrm>
        </p:spPr>
        <p:txBody>
          <a:bodyPr>
            <a:normAutofit/>
          </a:bodyPr>
          <a:lstStyle/>
          <a:p>
            <a:r>
              <a:rPr lang="en-US" sz="4800" b="1" dirty="0"/>
              <a:t>Chapter 4</a:t>
            </a:r>
            <a:br>
              <a:rPr lang="en-US" sz="4800" b="1" dirty="0"/>
            </a:br>
            <a:r>
              <a:rPr lang="en-US" sz="4800" b="1" dirty="0" smtClean="0"/>
              <a:t>IT </a:t>
            </a:r>
            <a:r>
              <a:rPr lang="en-US" sz="4800" b="1" dirty="0"/>
              <a:t>and the Design of Work</a:t>
            </a:r>
          </a:p>
        </p:txBody>
      </p:sp>
    </p:spTree>
    <p:extLst>
      <p:ext uri="{BB962C8B-B14F-4D97-AF65-F5344CB8AC3E}">
        <p14:creationId xmlns:p14="http://schemas.microsoft.com/office/powerpoint/2010/main" val="3526990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Challenges</a:t>
            </a:r>
            <a:endParaRPr lang="en-US" dirty="0"/>
          </a:p>
        </p:txBody>
      </p:sp>
      <p:sp>
        <p:nvSpPr>
          <p:cNvPr id="3" name="Content Placeholder 2"/>
          <p:cNvSpPr>
            <a:spLocks noGrp="1"/>
          </p:cNvSpPr>
          <p:nvPr>
            <p:ph idx="1"/>
          </p:nvPr>
        </p:nvSpPr>
        <p:spPr>
          <a:xfrm>
            <a:off x="457200" y="1825624"/>
            <a:ext cx="8382000" cy="4803775"/>
          </a:xfrm>
        </p:spPr>
        <p:txBody>
          <a:bodyPr>
            <a:noAutofit/>
          </a:bodyPr>
          <a:lstStyle/>
          <a:p>
            <a:r>
              <a:rPr lang="en-US" sz="3600" dirty="0" smtClean="0"/>
              <a:t>Diversity challenges</a:t>
            </a:r>
          </a:p>
          <a:p>
            <a:pPr lvl="1"/>
            <a:r>
              <a:rPr lang="en-US" sz="3200" dirty="0" smtClean="0"/>
              <a:t>Concept of time differs throughout the world</a:t>
            </a:r>
          </a:p>
          <a:p>
            <a:pPr lvl="2"/>
            <a:r>
              <a:rPr lang="en-US" sz="2400" dirty="0" smtClean="0"/>
              <a:t>Anglo-American cultures view time as a continuum (deadlines are important; many prefer not to multitask)</a:t>
            </a:r>
          </a:p>
          <a:p>
            <a:pPr lvl="2"/>
            <a:r>
              <a:rPr lang="en-US" sz="2400" dirty="0" smtClean="0"/>
              <a:t>Indian cultures have a cyclical view of time (deadlines are less potent; many prefer to multitask)</a:t>
            </a:r>
          </a:p>
          <a:p>
            <a:pPr lvl="1"/>
            <a:r>
              <a:rPr lang="en-US" sz="3200" dirty="0" smtClean="0"/>
              <a:t>Team diversity might need nurturing:</a:t>
            </a:r>
          </a:p>
          <a:p>
            <a:pPr lvl="2"/>
            <a:r>
              <a:rPr lang="en-US" sz="2400" dirty="0" smtClean="0"/>
              <a:t>Communications differences</a:t>
            </a:r>
          </a:p>
          <a:p>
            <a:pPr lvl="2"/>
            <a:r>
              <a:rPr lang="en-US" sz="2400" dirty="0" smtClean="0"/>
              <a:t>Trust building</a:t>
            </a:r>
          </a:p>
          <a:p>
            <a:pPr lvl="2"/>
            <a:r>
              <a:rPr lang="en-US" sz="2400" dirty="0" smtClean="0"/>
              <a:t>Group identity formation</a:t>
            </a:r>
            <a:endParaRPr lang="en-US" sz="2400" dirty="0"/>
          </a:p>
        </p:txBody>
      </p:sp>
      <p:sp>
        <p:nvSpPr>
          <p:cNvPr id="4" name="Footer Placeholder 3"/>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20</a:t>
            </a:fld>
            <a:endParaRPr lang="en-US"/>
          </a:p>
        </p:txBody>
      </p:sp>
    </p:spTree>
    <p:extLst>
      <p:ext uri="{BB962C8B-B14F-4D97-AF65-F5344CB8AC3E}">
        <p14:creationId xmlns:p14="http://schemas.microsoft.com/office/powerpoint/2010/main" val="65008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Gaining Acceptance For It-induced Change</a:t>
            </a:r>
          </a:p>
        </p:txBody>
      </p:sp>
      <p:sp>
        <p:nvSpPr>
          <p:cNvPr id="2" name="Content Placeholder 1"/>
          <p:cNvSpPr>
            <a:spLocks noGrp="1"/>
          </p:cNvSpPr>
          <p:nvPr>
            <p:ph idx="1"/>
          </p:nvPr>
        </p:nvSpPr>
        <p:spPr/>
        <p:txBody>
          <a:bodyPr>
            <a:normAutofit/>
          </a:bodyPr>
          <a:lstStyle/>
          <a:p>
            <a:r>
              <a:rPr lang="en-US" sz="2800" dirty="0" smtClean="0"/>
              <a:t>Many changes might be a major concern for employees</a:t>
            </a:r>
          </a:p>
          <a:p>
            <a:r>
              <a:rPr lang="en-US" sz="2800" dirty="0" smtClean="0"/>
              <a:t>Changes might be resisted if they are viewed as negative impacts</a:t>
            </a:r>
          </a:p>
          <a:p>
            <a:r>
              <a:rPr lang="en-US" sz="2800" dirty="0" smtClean="0"/>
              <a:t>Several types of resistance:</a:t>
            </a:r>
          </a:p>
          <a:p>
            <a:pPr lvl="1"/>
            <a:r>
              <a:rPr lang="en-US" sz="2400" dirty="0" smtClean="0"/>
              <a:t>Denying that the system is up and running</a:t>
            </a:r>
          </a:p>
          <a:p>
            <a:pPr lvl="1"/>
            <a:r>
              <a:rPr lang="en-US" sz="2400" dirty="0" smtClean="0"/>
              <a:t>Sabotage by distorting or otherwise altering inputs</a:t>
            </a:r>
          </a:p>
          <a:p>
            <a:pPr lvl="1"/>
            <a:r>
              <a:rPr lang="en-US" sz="2400" dirty="0" smtClean="0"/>
              <a:t>Believing and/or spreading the word that the new system will not change the status quo</a:t>
            </a:r>
          </a:p>
          <a:p>
            <a:pPr lvl="1"/>
            <a:r>
              <a:rPr lang="en-US" sz="2400" dirty="0" smtClean="0"/>
              <a:t>Refusing to use the new system (if voluntary)</a:t>
            </a:r>
            <a:endParaRPr lang="en-US" sz="2400" dirty="0"/>
          </a:p>
        </p:txBody>
      </p:sp>
      <p:sp>
        <p:nvSpPr>
          <p:cNvPr id="3" name="Footer Placeholder 2"/>
          <p:cNvSpPr>
            <a:spLocks noGrp="1"/>
          </p:cNvSpPr>
          <p:nvPr>
            <p:ph type="ftr" sz="quarter" idx="11"/>
          </p:nvPr>
        </p:nvSpPr>
        <p:spPr/>
        <p:txBody>
          <a:bodyPr/>
          <a:lstStyle/>
          <a:p>
            <a:pPr>
              <a:defRPr/>
            </a:pPr>
            <a:r>
              <a:rPr lang="en-US" smtClean="0"/>
              <a:t>© 2016 John Wiley &amp; Sons, Inc.</a:t>
            </a:r>
            <a:endParaRPr lang="en-US" dirty="0" smtClean="0"/>
          </a:p>
        </p:txBody>
      </p:sp>
      <p:sp>
        <p:nvSpPr>
          <p:cNvPr id="4" name="Slide Number Placeholder 3"/>
          <p:cNvSpPr>
            <a:spLocks noGrp="1"/>
          </p:cNvSpPr>
          <p:nvPr>
            <p:ph type="sldNum" sz="quarter" idx="12"/>
          </p:nvPr>
        </p:nvSpPr>
        <p:spPr/>
        <p:txBody>
          <a:bodyPr/>
          <a:lstStyle/>
          <a:p>
            <a:pPr>
              <a:defRPr/>
            </a:pPr>
            <a:fld id="{99E9B9C6-5EFD-47CD-B9A5-7DA91BC82E69}" type="slidenum">
              <a:rPr lang="en-US" smtClean="0"/>
              <a:pPr>
                <a:defRPr/>
              </a:pPr>
              <a:t>21</a:t>
            </a:fld>
            <a:endParaRPr lang="en-US"/>
          </a:p>
        </p:txBody>
      </p:sp>
    </p:spTree>
    <p:extLst>
      <p:ext uri="{BB962C8B-B14F-4D97-AF65-F5344CB8AC3E}">
        <p14:creationId xmlns:p14="http://schemas.microsoft.com/office/powerpoint/2010/main" val="342646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smtClean="0"/>
              <a:t>Kotter’s Model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93395686"/>
              </p:ext>
            </p:extLst>
          </p:nvPr>
        </p:nvGraphicFramePr>
        <p:xfrm>
          <a:off x="0" y="1112294"/>
          <a:ext cx="9165064" cy="5288506"/>
        </p:xfrm>
        <a:graphic>
          <a:graphicData uri="http://schemas.openxmlformats.org/presentationml/2006/ole">
            <mc:AlternateContent xmlns:mc="http://schemas.openxmlformats.org/markup-compatibility/2006">
              <mc:Choice xmlns:v="urn:schemas-microsoft-com:vml" Requires="v">
                <p:oleObj spid="_x0000_s14343" name="Image" r:id="rId3" imgW="18412560" imgH="10590120" progId="Photoshop.Image.16">
                  <p:embed/>
                </p:oleObj>
              </mc:Choice>
              <mc:Fallback>
                <p:oleObj name="Image" r:id="rId3" imgW="18412560" imgH="10590120" progId="Photoshop.Image.16">
                  <p:embed/>
                  <p:pic>
                    <p:nvPicPr>
                      <p:cNvPr id="5" name="Object 4"/>
                      <p:cNvPicPr/>
                      <p:nvPr/>
                    </p:nvPicPr>
                    <p:blipFill>
                      <a:blip r:embed="rId4"/>
                      <a:stretch>
                        <a:fillRect/>
                      </a:stretch>
                    </p:blipFill>
                    <p:spPr>
                      <a:xfrm>
                        <a:off x="0" y="1112294"/>
                        <a:ext cx="9165064" cy="5288506"/>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 2016 John Wiley &amp; Sons, Inc.</a:t>
            </a:r>
            <a:endParaRPr lang="en-US" dirty="0" smtClean="0"/>
          </a:p>
        </p:txBody>
      </p:sp>
      <p:sp>
        <p:nvSpPr>
          <p:cNvPr id="4" name="Slide Number Placeholder 3"/>
          <p:cNvSpPr>
            <a:spLocks noGrp="1"/>
          </p:cNvSpPr>
          <p:nvPr>
            <p:ph type="sldNum" sz="quarter" idx="12"/>
          </p:nvPr>
        </p:nvSpPr>
        <p:spPr/>
        <p:txBody>
          <a:bodyPr/>
          <a:lstStyle/>
          <a:p>
            <a:pPr>
              <a:defRPr/>
            </a:pPr>
            <a:fld id="{99E9B9C6-5EFD-47CD-B9A5-7DA91BC82E69}" type="slidenum">
              <a:rPr lang="en-US" smtClean="0"/>
              <a:pPr>
                <a:defRPr/>
              </a:pPr>
              <a:t>22</a:t>
            </a:fld>
            <a:endParaRPr lang="en-US"/>
          </a:p>
        </p:txBody>
      </p:sp>
    </p:spTree>
    <p:extLst>
      <p:ext uri="{BB962C8B-B14F-4D97-AF65-F5344CB8AC3E}">
        <p14:creationId xmlns:p14="http://schemas.microsoft.com/office/powerpoint/2010/main" val="1618134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2"/>
            </p:custDataLst>
          </p:nvPr>
        </p:nvSpPr>
        <p:spPr>
          <a:xfrm>
            <a:off x="304800" y="228599"/>
            <a:ext cx="8382000" cy="1219201"/>
          </a:xfrm>
          <a:prstGeom prst="rect">
            <a:avLst/>
          </a:prstGeom>
        </p:spPr>
        <p:txBody>
          <a:bodyPr vert="horz" lIns="91440" tIns="45720" rIns="91440" bIns="45720" rtlCol="0" anchor="b">
            <a:normAutofit fontScale="6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defRPr/>
            </a:pPr>
            <a:r>
              <a:rPr kumimoji="1" lang="en-US" dirty="0" smtClean="0">
                <a:solidFill>
                  <a:schemeClr val="accent6">
                    <a:lumMod val="50000"/>
                  </a:schemeClr>
                </a:solidFill>
                <a:latin typeface="Arial Black" pitchFamily="34" charset="0"/>
              </a:rPr>
              <a:t>Managing and Using Information Systems: </a:t>
            </a:r>
            <a:br>
              <a:rPr kumimoji="1" lang="en-US" dirty="0" smtClean="0">
                <a:solidFill>
                  <a:schemeClr val="accent6">
                    <a:lumMod val="50000"/>
                  </a:schemeClr>
                </a:solidFill>
                <a:latin typeface="Arial Black" pitchFamily="34" charset="0"/>
              </a:rPr>
            </a:br>
            <a:r>
              <a:rPr kumimoji="1" lang="en-US" dirty="0" smtClean="0">
                <a:solidFill>
                  <a:schemeClr val="accent6">
                    <a:lumMod val="50000"/>
                  </a:schemeClr>
                </a:solidFill>
                <a:latin typeface="Arial Black" pitchFamily="34" charset="0"/>
              </a:rPr>
              <a:t>A Strategic Approach – Sixth Edition</a:t>
            </a:r>
            <a:endParaRPr lang="en-US" dirty="0">
              <a:solidFill>
                <a:schemeClr val="accent6">
                  <a:lumMod val="50000"/>
                </a:schemeClr>
              </a:solidFill>
            </a:endParaRPr>
          </a:p>
        </p:txBody>
      </p:sp>
      <p:sp>
        <p:nvSpPr>
          <p:cNvPr id="5" name="Subtitle 2"/>
          <p:cNvSpPr txBox="1">
            <a:spLocks/>
          </p:cNvSpPr>
          <p:nvPr>
            <p:custDataLst>
              <p:tags r:id="rId3"/>
            </p:custDataLst>
          </p:nvPr>
        </p:nvSpPr>
        <p:spPr>
          <a:xfrm>
            <a:off x="1333500" y="1915319"/>
            <a:ext cx="6477000" cy="609600"/>
          </a:xfrm>
          <a:prstGeom prst="rect">
            <a:avLst/>
          </a:prstGeom>
        </p:spPr>
        <p:txBody>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fontAlgn="auto">
              <a:lnSpc>
                <a:spcPct val="80000"/>
              </a:lnSpc>
              <a:spcAft>
                <a:spcPts val="0"/>
              </a:spcAft>
              <a:defRPr/>
            </a:pPr>
            <a:r>
              <a:rPr kumimoji="1" lang="en-US" sz="2400" dirty="0" smtClean="0">
                <a:solidFill>
                  <a:schemeClr val="accent6">
                    <a:lumMod val="75000"/>
                  </a:schemeClr>
                </a:solidFill>
                <a:latin typeface="Arial Black" pitchFamily="34" charset="0"/>
              </a:rPr>
              <a:t>Keri Pearlson, Carol Saunders, </a:t>
            </a:r>
            <a:br>
              <a:rPr kumimoji="1" lang="en-US" sz="2400" dirty="0" smtClean="0">
                <a:solidFill>
                  <a:schemeClr val="accent6">
                    <a:lumMod val="75000"/>
                  </a:schemeClr>
                </a:solidFill>
                <a:latin typeface="Arial Black" pitchFamily="34" charset="0"/>
              </a:rPr>
            </a:br>
            <a:r>
              <a:rPr kumimoji="1" lang="en-US" sz="2400" dirty="0" smtClean="0">
                <a:solidFill>
                  <a:schemeClr val="accent6">
                    <a:lumMod val="75000"/>
                  </a:schemeClr>
                </a:solidFill>
                <a:latin typeface="Arial Black" pitchFamily="34" charset="0"/>
              </a:rPr>
              <a:t>and Dennis Galletta</a:t>
            </a:r>
            <a:endParaRPr lang="en-US" sz="2800" dirty="0">
              <a:solidFill>
                <a:schemeClr val="accent6">
                  <a:lumMod val="75000"/>
                </a:schemeClr>
              </a:solidFill>
            </a:endParaRPr>
          </a:p>
        </p:txBody>
      </p:sp>
      <p:pic>
        <p:nvPicPr>
          <p:cNvPr id="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22990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p:cNvGraphicFramePr>
            <a:graphicFrameLocks noChangeAspect="1"/>
          </p:cNvGraphicFramePr>
          <p:nvPr/>
        </p:nvGraphicFramePr>
        <p:xfrm>
          <a:off x="4191000" y="2895600"/>
          <a:ext cx="4203420" cy="3635583"/>
        </p:xfrm>
        <a:graphic>
          <a:graphicData uri="http://schemas.openxmlformats.org/presentationml/2006/ole">
            <mc:AlternateContent xmlns:mc="http://schemas.openxmlformats.org/markup-compatibility/2006">
              <mc:Choice xmlns:v="urn:schemas-microsoft-com:vml" Requires="v">
                <p:oleObj spid="_x0000_s4110" name="Image" r:id="rId6" imgW="4699800" imgH="4065840" progId="Photoshop.Image.16">
                  <p:embed/>
                </p:oleObj>
              </mc:Choice>
              <mc:Fallback>
                <p:oleObj name="Image" r:id="rId6" imgW="4699800" imgH="4065840" progId="Photoshop.Image.16">
                  <p:embed/>
                  <p:pic>
                    <p:nvPicPr>
                      <p:cNvPr id="10" name="Object 9"/>
                      <p:cNvPicPr/>
                      <p:nvPr/>
                    </p:nvPicPr>
                    <p:blipFill>
                      <a:blip r:embed="rId7"/>
                      <a:stretch>
                        <a:fillRect/>
                      </a:stretch>
                    </p:blipFill>
                    <p:spPr>
                      <a:xfrm>
                        <a:off x="4191000" y="2895600"/>
                        <a:ext cx="4203420" cy="3635583"/>
                      </a:xfrm>
                      <a:prstGeom prst="rect">
                        <a:avLst/>
                      </a:prstGeom>
                    </p:spPr>
                  </p:pic>
                </p:oleObj>
              </mc:Fallback>
            </mc:AlternateContent>
          </a:graphicData>
        </a:graphic>
      </p:graphicFrame>
      <p:sp>
        <p:nvSpPr>
          <p:cNvPr id="11" name="TextBox 10"/>
          <p:cNvSpPr txBox="1"/>
          <p:nvPr/>
        </p:nvSpPr>
        <p:spPr>
          <a:xfrm>
            <a:off x="1309495" y="4613031"/>
            <a:ext cx="1868268" cy="523220"/>
          </a:xfrm>
          <a:prstGeom prst="rect">
            <a:avLst/>
          </a:prstGeom>
          <a:noFill/>
        </p:spPr>
        <p:txBody>
          <a:bodyPr wrap="none" rtlCol="0">
            <a:spAutoFit/>
          </a:bodyPr>
          <a:lstStyle/>
          <a:p>
            <a:pPr algn="ctr"/>
            <a:r>
              <a:rPr lang="en-US" sz="1400" dirty="0" smtClean="0"/>
              <a:t>© Copyright 2016</a:t>
            </a:r>
            <a:br>
              <a:rPr lang="en-US" sz="1400" dirty="0" smtClean="0"/>
            </a:br>
            <a:r>
              <a:rPr lang="en-US" sz="1400" dirty="0" smtClean="0"/>
              <a:t>John Wiley &amp; Sons, Inc.</a:t>
            </a:r>
            <a:endParaRPr lang="en-US" sz="1400" dirty="0"/>
          </a:p>
        </p:txBody>
      </p:sp>
    </p:spTree>
    <p:extLst>
      <p:ext uri="{BB962C8B-B14F-4D97-AF65-F5344CB8AC3E}">
        <p14:creationId xmlns:p14="http://schemas.microsoft.com/office/powerpoint/2010/main" val="2018026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Express Opening Case</a:t>
            </a:r>
            <a:endParaRPr lang="en-US" dirty="0"/>
          </a:p>
        </p:txBody>
      </p:sp>
      <p:sp>
        <p:nvSpPr>
          <p:cNvPr id="3" name="Content Placeholder 2"/>
          <p:cNvSpPr>
            <a:spLocks noGrp="1"/>
          </p:cNvSpPr>
          <p:nvPr>
            <p:ph idx="1"/>
          </p:nvPr>
        </p:nvSpPr>
        <p:spPr>
          <a:xfrm>
            <a:off x="628650" y="1676400"/>
            <a:ext cx="7886700" cy="4500563"/>
          </a:xfrm>
        </p:spPr>
        <p:txBody>
          <a:bodyPr>
            <a:noAutofit/>
          </a:bodyPr>
          <a:lstStyle/>
          <a:p>
            <a:r>
              <a:rPr lang="en-US" sz="2800" dirty="0" smtClean="0"/>
              <a:t>What is the “Blue Work” program?</a:t>
            </a:r>
          </a:p>
          <a:p>
            <a:r>
              <a:rPr lang="en-US" sz="2800" dirty="0" smtClean="0"/>
              <a:t>What was the strategic thrust behind the Blue Work program?</a:t>
            </a:r>
          </a:p>
          <a:p>
            <a:r>
              <a:rPr lang="en-US" sz="2800" dirty="0" smtClean="0"/>
              <a:t>What are “hub,” “club,” “home,” and “roam” employees?</a:t>
            </a:r>
          </a:p>
          <a:p>
            <a:r>
              <a:rPr lang="en-US" sz="2800" dirty="0" smtClean="0"/>
              <a:t>What is the role of technology in these arrangements?</a:t>
            </a:r>
          </a:p>
          <a:p>
            <a:r>
              <a:rPr lang="en-US" sz="2800" dirty="0" smtClean="0"/>
              <a:t>What was the impact of Blue Work?</a:t>
            </a:r>
          </a:p>
          <a:p>
            <a:r>
              <a:rPr lang="en-US" sz="2800" dirty="0" smtClean="0"/>
              <a:t>Have other firms found roaming employment useful?</a:t>
            </a:r>
          </a:p>
          <a:p>
            <a:pPr marL="0" indent="0">
              <a:buNone/>
            </a:pPr>
            <a:endParaRPr lang="en-US" sz="2800" dirty="0" smtClean="0"/>
          </a:p>
          <a:p>
            <a:endParaRPr lang="en-US" sz="2800" dirty="0"/>
          </a:p>
        </p:txBody>
      </p:sp>
      <p:sp>
        <p:nvSpPr>
          <p:cNvPr id="4" name="Footer Placeholder 3"/>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3</a:t>
            </a:fld>
            <a:endParaRPr lang="en-US"/>
          </a:p>
        </p:txBody>
      </p:sp>
    </p:spTree>
    <p:extLst>
      <p:ext uri="{BB962C8B-B14F-4D97-AF65-F5344CB8AC3E}">
        <p14:creationId xmlns:p14="http://schemas.microsoft.com/office/powerpoint/2010/main" val="348476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r>
              <a:rPr lang="en-US" dirty="0"/>
              <a:t>4</a:t>
            </a:r>
          </a:p>
        </p:txBody>
      </p:sp>
      <p:sp>
        <p:nvSpPr>
          <p:cNvPr id="4" name="TextBox 3"/>
          <p:cNvSpPr txBox="1"/>
          <p:nvPr/>
        </p:nvSpPr>
        <p:spPr>
          <a:xfrm>
            <a:off x="2514600" y="391198"/>
            <a:ext cx="3846566" cy="523220"/>
          </a:xfrm>
          <a:prstGeom prst="rect">
            <a:avLst/>
          </a:prstGeom>
          <a:noFill/>
        </p:spPr>
        <p:txBody>
          <a:bodyPr wrap="none" rtlCol="0">
            <a:spAutoFit/>
          </a:bodyPr>
          <a:lstStyle/>
          <a:p>
            <a:r>
              <a:rPr lang="en-US" sz="2800" b="1" dirty="0" smtClean="0">
                <a:solidFill>
                  <a:schemeClr val="accent4">
                    <a:lumMod val="50000"/>
                  </a:schemeClr>
                </a:solidFill>
              </a:rPr>
              <a:t>Work Design Framework</a:t>
            </a:r>
            <a:endParaRPr lang="en-US" sz="2800" b="1" dirty="0">
              <a:solidFill>
                <a:schemeClr val="accent4">
                  <a:lumMod val="50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53065432"/>
              </p:ext>
            </p:extLst>
          </p:nvPr>
        </p:nvGraphicFramePr>
        <p:xfrm>
          <a:off x="1212441" y="1017344"/>
          <a:ext cx="6450883" cy="5486400"/>
        </p:xfrm>
        <a:graphic>
          <a:graphicData uri="http://schemas.openxmlformats.org/presentationml/2006/ole">
            <mc:AlternateContent xmlns:mc="http://schemas.openxmlformats.org/markup-compatibility/2006">
              <mc:Choice xmlns:v="urn:schemas-microsoft-com:vml" Requires="v">
                <p:oleObj spid="_x0000_s10247" name="Image" r:id="rId3" imgW="16850520" imgH="14298120" progId="Photoshop.Image.16">
                  <p:embed/>
                </p:oleObj>
              </mc:Choice>
              <mc:Fallback>
                <p:oleObj name="Image" r:id="rId3" imgW="16850520" imgH="14298120" progId="Photoshop.Image.16">
                  <p:embed/>
                  <p:pic>
                    <p:nvPicPr>
                      <p:cNvPr id="5" name="Object 4"/>
                      <p:cNvPicPr/>
                      <p:nvPr/>
                    </p:nvPicPr>
                    <p:blipFill>
                      <a:blip r:embed="rId4"/>
                      <a:stretch>
                        <a:fillRect/>
                      </a:stretch>
                    </p:blipFill>
                    <p:spPr>
                      <a:xfrm>
                        <a:off x="1212441" y="1017344"/>
                        <a:ext cx="6450883" cy="5486400"/>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 2016 John Wiley &amp; Sons, Inc.</a:t>
            </a:r>
            <a:endParaRPr lang="en-US" dirty="0" smtClean="0"/>
          </a:p>
        </p:txBody>
      </p:sp>
    </p:spTree>
    <p:extLst>
      <p:ext uri="{BB962C8B-B14F-4D97-AF65-F5344CB8AC3E}">
        <p14:creationId xmlns:p14="http://schemas.microsoft.com/office/powerpoint/2010/main" val="409815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66057" y="457200"/>
            <a:ext cx="7772400" cy="1271521"/>
          </a:xfrm>
        </p:spPr>
        <p:txBody>
          <a:bodyPr>
            <a:normAutofit/>
          </a:bodyPr>
          <a:lstStyle/>
          <a:p>
            <a:pPr algn="ctr"/>
            <a:r>
              <a:rPr lang="en-US" dirty="0" smtClean="0"/>
              <a:t>IT Has Changed Work</a:t>
            </a:r>
            <a:endParaRPr lang="en-US" dirty="0"/>
          </a:p>
        </p:txBody>
      </p:sp>
      <p:sp>
        <p:nvSpPr>
          <p:cNvPr id="49155" name="Rectangle 3"/>
          <p:cNvSpPr>
            <a:spLocks noGrp="1" noChangeArrowheads="1"/>
          </p:cNvSpPr>
          <p:nvPr>
            <p:ph idx="1"/>
          </p:nvPr>
        </p:nvSpPr>
        <p:spPr>
          <a:xfrm>
            <a:off x="566057" y="1728721"/>
            <a:ext cx="8229600" cy="4443479"/>
          </a:xfrm>
        </p:spPr>
        <p:txBody>
          <a:bodyPr>
            <a:noAutofit/>
          </a:bodyPr>
          <a:lstStyle/>
          <a:p>
            <a:r>
              <a:rPr lang="en-US" sz="3200" dirty="0" smtClean="0"/>
              <a:t>IT has:</a:t>
            </a:r>
          </a:p>
          <a:p>
            <a:pPr lvl="1"/>
            <a:r>
              <a:rPr lang="en-US" sz="3200" dirty="0" smtClean="0"/>
              <a:t>Created new types of work</a:t>
            </a:r>
          </a:p>
          <a:p>
            <a:pPr lvl="2"/>
            <a:r>
              <a:rPr lang="en-US" sz="2800" dirty="0" smtClean="0"/>
              <a:t>Bureau of Labor Statistics: IT employment in the USA is at an all-time high</a:t>
            </a:r>
          </a:p>
          <a:p>
            <a:pPr lvl="2"/>
            <a:r>
              <a:rPr lang="en-US" sz="2800" dirty="0" smtClean="0"/>
              <a:t>New jobs such as:</a:t>
            </a:r>
          </a:p>
          <a:p>
            <a:pPr lvl="3"/>
            <a:r>
              <a:rPr lang="en-US" sz="2400" dirty="0" smtClean="0"/>
              <a:t>Data scientists/data miners</a:t>
            </a:r>
          </a:p>
          <a:p>
            <a:pPr lvl="3"/>
            <a:r>
              <a:rPr lang="en-US" sz="2400" dirty="0" smtClean="0"/>
              <a:t>Social media managers</a:t>
            </a:r>
          </a:p>
          <a:p>
            <a:pPr lvl="3"/>
            <a:r>
              <a:rPr lang="en-US" sz="2400" dirty="0" smtClean="0"/>
              <a:t>Communications managers</a:t>
            </a:r>
          </a:p>
          <a:p>
            <a:pPr lvl="1"/>
            <a:r>
              <a:rPr lang="en-US" sz="3200" dirty="0" smtClean="0"/>
              <a:t>Enabled new ways to do traditional work</a:t>
            </a:r>
          </a:p>
          <a:p>
            <a:pPr lvl="1"/>
            <a:r>
              <a:rPr lang="en-US" sz="3200" dirty="0" smtClean="0"/>
              <a:t>Supported new ways to manage people</a:t>
            </a:r>
          </a:p>
        </p:txBody>
      </p:sp>
      <p:sp>
        <p:nvSpPr>
          <p:cNvPr id="4" name="Slide Number Placeholder 3"/>
          <p:cNvSpPr>
            <a:spLocks noGrp="1"/>
          </p:cNvSpPr>
          <p:nvPr>
            <p:ph type="sldNum" sz="quarter" idx="12"/>
          </p:nvPr>
        </p:nvSpPr>
        <p:spPr/>
        <p:txBody>
          <a:bodyPr/>
          <a:lstStyle/>
          <a:p>
            <a:fld id="{4DAEF683-676F-4343-9F8D-A168DD4E8B87}" type="slidenum">
              <a:rPr lang="en-US"/>
              <a:pPr/>
              <a:t>5</a:t>
            </a:fld>
            <a:endParaRPr lang="en-US"/>
          </a:p>
        </p:txBody>
      </p:sp>
      <p:sp>
        <p:nvSpPr>
          <p:cNvPr id="2" name="Footer Placeholder 1"/>
          <p:cNvSpPr>
            <a:spLocks noGrp="1"/>
          </p:cNvSpPr>
          <p:nvPr>
            <p:ph type="ftr" sz="quarter" idx="11"/>
          </p:nvPr>
        </p:nvSpPr>
        <p:spPr/>
        <p:txBody>
          <a:bodyPr/>
          <a:lstStyle/>
          <a:p>
            <a:pPr>
              <a:defRPr/>
            </a:pPr>
            <a:r>
              <a:rPr lang="en-US" smtClean="0"/>
              <a:t>© 2016 John Wiley &amp; Sons, Inc.</a:t>
            </a:r>
            <a:endParaRPr lang="en-US" dirty="0" smtClean="0"/>
          </a:p>
        </p:txBody>
      </p:sp>
    </p:spTree>
    <p:extLst>
      <p:ext uri="{BB962C8B-B14F-4D97-AF65-F5344CB8AC3E}">
        <p14:creationId xmlns:p14="http://schemas.microsoft.com/office/powerpoint/2010/main" val="270654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
            <a:ext cx="7772400" cy="1432560"/>
          </a:xfrm>
        </p:spPr>
        <p:txBody>
          <a:bodyPr/>
          <a:lstStyle/>
          <a:p>
            <a:r>
              <a:rPr lang="en-US" dirty="0" smtClean="0"/>
              <a:t>How IT Changes Traditional Work</a:t>
            </a:r>
            <a:endParaRPr lang="en-US" dirty="0"/>
          </a:p>
        </p:txBody>
      </p:sp>
      <p:sp>
        <p:nvSpPr>
          <p:cNvPr id="3" name="Content Placeholder 2"/>
          <p:cNvSpPr>
            <a:spLocks noGrp="1"/>
          </p:cNvSpPr>
          <p:nvPr>
            <p:ph idx="1"/>
          </p:nvPr>
        </p:nvSpPr>
        <p:spPr>
          <a:xfrm>
            <a:off x="609600" y="1219200"/>
            <a:ext cx="7905750" cy="4648200"/>
          </a:xfrm>
        </p:spPr>
        <p:txBody>
          <a:bodyPr>
            <a:normAutofit/>
          </a:bodyPr>
          <a:lstStyle/>
          <a:p>
            <a:r>
              <a:rPr lang="en-US" sz="2800" dirty="0" smtClean="0"/>
              <a:t>Changes the way work is done </a:t>
            </a:r>
          </a:p>
          <a:p>
            <a:pPr lvl="1"/>
            <a:r>
              <a:rPr lang="en-US" sz="2400" dirty="0" smtClean="0"/>
              <a:t>Broadens skills; faster but more tasks</a:t>
            </a:r>
          </a:p>
          <a:p>
            <a:pPr lvl="1"/>
            <a:r>
              <a:rPr lang="en-US" sz="2400" dirty="0" smtClean="0"/>
              <a:t>Sometimes IT disconnects us from the tasks</a:t>
            </a:r>
          </a:p>
          <a:p>
            <a:pPr lvl="1"/>
            <a:r>
              <a:rPr lang="en-US" sz="2400" dirty="0" smtClean="0"/>
              <a:t>Sometimes people can perform more strategic tasks</a:t>
            </a:r>
          </a:p>
          <a:p>
            <a:pPr lvl="1"/>
            <a:r>
              <a:rPr lang="en-US" sz="2400" dirty="0" smtClean="0"/>
              <a:t>Few staff are engaged in order entry any longer</a:t>
            </a:r>
          </a:p>
          <a:p>
            <a:pPr lvl="1"/>
            <a:r>
              <a:rPr lang="en-US" sz="2400" dirty="0" smtClean="0"/>
              <a:t>Crowdsourcing is now possible at very low cost (</a:t>
            </a:r>
            <a:r>
              <a:rPr lang="en-US" sz="2400" dirty="0" err="1" smtClean="0"/>
              <a:t>M.Turk</a:t>
            </a:r>
            <a:r>
              <a:rPr lang="en-US" sz="2400" dirty="0" smtClean="0"/>
              <a:t>)</a:t>
            </a:r>
          </a:p>
          <a:p>
            <a:r>
              <a:rPr lang="en-US" sz="2800" dirty="0" smtClean="0"/>
              <a:t>Changes how we communicate</a:t>
            </a:r>
          </a:p>
          <a:p>
            <a:pPr lvl="1"/>
            <a:r>
              <a:rPr lang="en-US" sz="2400" dirty="0" smtClean="0"/>
              <a:t>More asynchronous and more irregular</a:t>
            </a:r>
          </a:p>
          <a:p>
            <a:pPr lvl="1"/>
            <a:r>
              <a:rPr lang="en-US" sz="2400" dirty="0" smtClean="0"/>
              <a:t>Social networking has provided new opportunities for customer interaction</a:t>
            </a:r>
          </a:p>
          <a:p>
            <a:pPr lvl="1"/>
            <a:r>
              <a:rPr lang="en-US" sz="2400" dirty="0" smtClean="0"/>
              <a:t>Collaboration allows a firm to look “big” with new tools</a:t>
            </a:r>
          </a:p>
        </p:txBody>
      </p:sp>
      <p:sp>
        <p:nvSpPr>
          <p:cNvPr id="4" name="Slide Number Placeholder 3"/>
          <p:cNvSpPr>
            <a:spLocks noGrp="1"/>
          </p:cNvSpPr>
          <p:nvPr>
            <p:ph type="sldNum" sz="quarter" idx="12"/>
          </p:nvPr>
        </p:nvSpPr>
        <p:spPr/>
        <p:txBody>
          <a:bodyPr/>
          <a:lstStyle/>
          <a:p>
            <a:fld id="{C2EAF592-A952-4524-BE6D-569A8B77E604}" type="slidenum">
              <a:rPr lang="en-US" smtClean="0"/>
              <a:pPr/>
              <a:t>6</a:t>
            </a:fld>
            <a:endParaRPr lang="en-US"/>
          </a:p>
        </p:txBody>
      </p:sp>
      <p:sp>
        <p:nvSpPr>
          <p:cNvPr id="5" name="Footer Placeholder 4"/>
          <p:cNvSpPr>
            <a:spLocks noGrp="1"/>
          </p:cNvSpPr>
          <p:nvPr>
            <p:ph type="ftr" sz="quarter" idx="11"/>
          </p:nvPr>
        </p:nvSpPr>
        <p:spPr/>
        <p:txBody>
          <a:bodyPr/>
          <a:lstStyle/>
          <a:p>
            <a:pPr>
              <a:defRPr/>
            </a:pPr>
            <a:r>
              <a:rPr lang="en-US" smtClean="0"/>
              <a:t>© 2016 John Wiley &amp; Sons, Inc.</a:t>
            </a:r>
            <a:endParaRPr lang="en-US" dirty="0" smtClean="0"/>
          </a:p>
        </p:txBody>
      </p:sp>
    </p:spTree>
    <p:extLst>
      <p:ext uri="{BB962C8B-B14F-4D97-AF65-F5344CB8AC3E}">
        <p14:creationId xmlns:p14="http://schemas.microsoft.com/office/powerpoint/2010/main" val="163598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Changes Traditional Work</a:t>
            </a:r>
            <a:endParaRPr lang="en-US" dirty="0"/>
          </a:p>
        </p:txBody>
      </p:sp>
      <p:sp>
        <p:nvSpPr>
          <p:cNvPr id="3" name="Content Placeholder 2"/>
          <p:cNvSpPr>
            <a:spLocks noGrp="1"/>
          </p:cNvSpPr>
          <p:nvPr>
            <p:ph idx="1"/>
          </p:nvPr>
        </p:nvSpPr>
        <p:spPr>
          <a:xfrm>
            <a:off x="533400" y="1524000"/>
            <a:ext cx="7981950" cy="5181599"/>
          </a:xfrm>
        </p:spPr>
        <p:txBody>
          <a:bodyPr>
            <a:noAutofit/>
          </a:bodyPr>
          <a:lstStyle/>
          <a:p>
            <a:r>
              <a:rPr lang="en-US" sz="2800" dirty="0" smtClean="0"/>
              <a:t>Changes decision-making </a:t>
            </a:r>
          </a:p>
          <a:p>
            <a:pPr lvl="1"/>
            <a:r>
              <a:rPr lang="en-US" sz="2400" dirty="0" smtClean="0"/>
              <a:t>Real-time information; more information available</a:t>
            </a:r>
          </a:p>
          <a:p>
            <a:pPr lvl="1"/>
            <a:r>
              <a:rPr lang="en-US" sz="2400" dirty="0" smtClean="0"/>
              <a:t>Data mining can identify new insights</a:t>
            </a:r>
          </a:p>
          <a:p>
            <a:pPr lvl="1"/>
            <a:r>
              <a:rPr lang="en-US" sz="2400" dirty="0" smtClean="0"/>
              <a:t>Ideas can be gleaned from social networks</a:t>
            </a:r>
          </a:p>
          <a:p>
            <a:pPr lvl="1"/>
            <a:r>
              <a:rPr lang="en-US" sz="2400" dirty="0" smtClean="0"/>
              <a:t>Middle management ranks have shrunk as Leavitt/</a:t>
            </a:r>
            <a:r>
              <a:rPr lang="en-US" sz="2400" dirty="0" err="1" smtClean="0"/>
              <a:t>Whisler</a:t>
            </a:r>
            <a:r>
              <a:rPr lang="en-US" sz="2400" dirty="0" smtClean="0"/>
              <a:t> predicted</a:t>
            </a:r>
          </a:p>
          <a:p>
            <a:r>
              <a:rPr lang="en-US" sz="2800" dirty="0" smtClean="0"/>
              <a:t>Changes collaboration </a:t>
            </a:r>
          </a:p>
          <a:p>
            <a:pPr lvl="1"/>
            <a:r>
              <a:rPr lang="en-US" sz="2400" dirty="0" smtClean="0"/>
              <a:t>Work is now more team oriented; more collaborative</a:t>
            </a:r>
          </a:p>
          <a:p>
            <a:pPr lvl="1"/>
            <a:r>
              <a:rPr lang="en-US" sz="2400" dirty="0" smtClean="0"/>
              <a:t>Sharing is easier than ever, using multiple methods</a:t>
            </a:r>
          </a:p>
          <a:p>
            <a:pPr lvl="1"/>
            <a:r>
              <a:rPr lang="en-US" sz="2400" dirty="0" smtClean="0"/>
              <a:t>Crowdsourcing can now provide quick answers from tens, hundreds, or even thousands of people</a:t>
            </a:r>
          </a:p>
          <a:p>
            <a:pPr lvl="1"/>
            <a:r>
              <a:rPr lang="en-US" sz="2400" dirty="0" smtClean="0"/>
              <a:t>We now can disconnect PLACE and TIME (Figure 4.2)</a:t>
            </a:r>
          </a:p>
        </p:txBody>
      </p:sp>
      <p:sp>
        <p:nvSpPr>
          <p:cNvPr id="4" name="Footer Placeholder 3"/>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7</a:t>
            </a:fld>
            <a:endParaRPr lang="en-US"/>
          </a:p>
        </p:txBody>
      </p:sp>
    </p:spTree>
    <p:extLst>
      <p:ext uri="{BB962C8B-B14F-4D97-AF65-F5344CB8AC3E}">
        <p14:creationId xmlns:p14="http://schemas.microsoft.com/office/powerpoint/2010/main" val="3696736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Technologies Matrix</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85333807"/>
              </p:ext>
            </p:extLst>
          </p:nvPr>
        </p:nvGraphicFramePr>
        <p:xfrm>
          <a:off x="162412" y="1981200"/>
          <a:ext cx="8819175" cy="3505200"/>
        </p:xfrm>
        <a:graphic>
          <a:graphicData uri="http://schemas.openxmlformats.org/presentationml/2006/ole">
            <mc:AlternateContent xmlns:mc="http://schemas.openxmlformats.org/markup-compatibility/2006">
              <mc:Choice xmlns:v="urn:schemas-microsoft-com:vml" Requires="v">
                <p:oleObj spid="_x0000_s11271" name="Image" r:id="rId3" imgW="17917200" imgH="6273000" progId="Photoshop.Image.16">
                  <p:embed/>
                </p:oleObj>
              </mc:Choice>
              <mc:Fallback>
                <p:oleObj name="Image" r:id="rId3" imgW="17917200" imgH="6273000" progId="Photoshop.Image.16">
                  <p:embed/>
                  <p:pic>
                    <p:nvPicPr>
                      <p:cNvPr id="4" name="Object 3"/>
                      <p:cNvPicPr/>
                      <p:nvPr/>
                    </p:nvPicPr>
                    <p:blipFill>
                      <a:blip r:embed="rId4"/>
                      <a:stretch>
                        <a:fillRect/>
                      </a:stretch>
                    </p:blipFill>
                    <p:spPr>
                      <a:xfrm>
                        <a:off x="162412" y="1981200"/>
                        <a:ext cx="8819175" cy="35052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8</a:t>
            </a:fld>
            <a:endParaRPr lang="en-US"/>
          </a:p>
        </p:txBody>
      </p:sp>
    </p:spTree>
    <p:extLst>
      <p:ext uri="{BB962C8B-B14F-4D97-AF65-F5344CB8AC3E}">
        <p14:creationId xmlns:p14="http://schemas.microsoft.com/office/powerpoint/2010/main" val="2992343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Changes Traditional Work</a:t>
            </a:r>
            <a:endParaRPr lang="en-US" dirty="0"/>
          </a:p>
        </p:txBody>
      </p:sp>
      <p:sp>
        <p:nvSpPr>
          <p:cNvPr id="3" name="Content Placeholder 2"/>
          <p:cNvSpPr>
            <a:spLocks noGrp="1"/>
          </p:cNvSpPr>
          <p:nvPr>
            <p:ph idx="1"/>
          </p:nvPr>
        </p:nvSpPr>
        <p:spPr/>
        <p:txBody>
          <a:bodyPr>
            <a:normAutofit/>
          </a:bodyPr>
          <a:lstStyle/>
          <a:p>
            <a:r>
              <a:rPr lang="en-US" sz="2800" dirty="0" smtClean="0"/>
              <a:t>New ways to connect</a:t>
            </a:r>
          </a:p>
          <a:p>
            <a:pPr lvl="1"/>
            <a:r>
              <a:rPr lang="en-US" sz="2400" dirty="0" smtClean="0"/>
              <a:t>Many employees are always connected</a:t>
            </a:r>
          </a:p>
          <a:p>
            <a:pPr lvl="1"/>
            <a:r>
              <a:rPr lang="en-US" sz="2400" dirty="0" smtClean="0"/>
              <a:t>Lines between work and play are now blurred</a:t>
            </a:r>
          </a:p>
          <a:p>
            <a:pPr lvl="1"/>
            <a:r>
              <a:rPr lang="en-US" sz="2400" dirty="0" smtClean="0"/>
              <a:t>For many, home technologies are better than work technologies</a:t>
            </a:r>
          </a:p>
          <a:p>
            <a:r>
              <a:rPr lang="en-US" sz="2800" dirty="0" smtClean="0"/>
              <a:t>New ways to manage people</a:t>
            </a:r>
          </a:p>
          <a:p>
            <a:pPr lvl="1"/>
            <a:r>
              <a:rPr lang="en-US" sz="2400" dirty="0" smtClean="0"/>
              <a:t>Behavior controls – direct supervision</a:t>
            </a:r>
          </a:p>
          <a:p>
            <a:pPr lvl="1"/>
            <a:r>
              <a:rPr lang="en-US" sz="2400" dirty="0" smtClean="0"/>
              <a:t>Outcome controls – examining outcomes not actions</a:t>
            </a:r>
          </a:p>
          <a:p>
            <a:pPr lvl="1"/>
            <a:r>
              <a:rPr lang="en-US" sz="2400" dirty="0" smtClean="0"/>
              <a:t>Personnel controls – pick the right person for the task</a:t>
            </a:r>
          </a:p>
          <a:p>
            <a:pPr lvl="1"/>
            <a:r>
              <a:rPr lang="en-US" sz="2400" dirty="0" smtClean="0"/>
              <a:t>The digital approach provides new opportunities at any of those three levels (Fig. 4.3)</a:t>
            </a:r>
          </a:p>
        </p:txBody>
      </p:sp>
      <p:sp>
        <p:nvSpPr>
          <p:cNvPr id="4" name="Footer Placeholder 3"/>
          <p:cNvSpPr>
            <a:spLocks noGrp="1"/>
          </p:cNvSpPr>
          <p:nvPr>
            <p:ph type="ftr" sz="quarter" idx="11"/>
          </p:nvPr>
        </p:nvSpPr>
        <p:spPr/>
        <p:txBody>
          <a:bodyPr/>
          <a:lstStyle/>
          <a:p>
            <a:pPr>
              <a:defRPr/>
            </a:pPr>
            <a:r>
              <a:rPr lang="en-US" smtClean="0"/>
              <a:t>© 2016 John Wiley &amp; Sons, Inc.</a:t>
            </a:r>
            <a:endParaRPr lang="en-US" dirty="0" smtClean="0"/>
          </a:p>
        </p:txBody>
      </p:sp>
      <p:sp>
        <p:nvSpPr>
          <p:cNvPr id="5" name="Slide Number Placeholder 4"/>
          <p:cNvSpPr>
            <a:spLocks noGrp="1"/>
          </p:cNvSpPr>
          <p:nvPr>
            <p:ph type="sldNum" sz="quarter" idx="12"/>
          </p:nvPr>
        </p:nvSpPr>
        <p:spPr/>
        <p:txBody>
          <a:bodyPr/>
          <a:lstStyle/>
          <a:p>
            <a:pPr>
              <a:defRPr/>
            </a:pPr>
            <a:fld id="{99E9B9C6-5EFD-47CD-B9A5-7DA91BC82E69}" type="slidenum">
              <a:rPr lang="en-US" smtClean="0"/>
              <a:pPr>
                <a:defRPr/>
              </a:pPr>
              <a:t>9</a:t>
            </a:fld>
            <a:endParaRPr lang="en-US"/>
          </a:p>
        </p:txBody>
      </p:sp>
    </p:spTree>
    <p:extLst>
      <p:ext uri="{BB962C8B-B14F-4D97-AF65-F5344CB8AC3E}">
        <p14:creationId xmlns:p14="http://schemas.microsoft.com/office/powerpoint/2010/main" val="4013039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3.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04 final.potx" id="{903E9837-46BE-431F-B224-73072F7D5C78}" vid="{8944AAA7-129C-41B8-9C5C-A0B0751A55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2611</TotalTime>
  <Words>1675</Words>
  <Application>Microsoft Office PowerPoint</Application>
  <PresentationFormat>On-screen Show (4:3)</PresentationFormat>
  <Paragraphs>253</Paragraphs>
  <Slides>23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Image</vt:lpstr>
      <vt:lpstr>PowerPoint Presentation</vt:lpstr>
      <vt:lpstr>Chapter 4 IT and the Design of Work</vt:lpstr>
      <vt:lpstr>American Express Opening Case</vt:lpstr>
      <vt:lpstr>PowerPoint Presentation</vt:lpstr>
      <vt:lpstr>IT Has Changed Work</vt:lpstr>
      <vt:lpstr>How IT Changes Traditional Work</vt:lpstr>
      <vt:lpstr>How IT Changes Traditional Work</vt:lpstr>
      <vt:lpstr>Collaboration Technologies Matrix</vt:lpstr>
      <vt:lpstr>How IT Changes Traditional Work</vt:lpstr>
      <vt:lpstr>Changes to Supervision/Evaluations/ Compensation/Hiring</vt:lpstr>
      <vt:lpstr>Where Work is Done: Mobile and Virtual Work</vt:lpstr>
      <vt:lpstr>Key Activities in the Life Cycle of Teams</vt:lpstr>
      <vt:lpstr>Telecommuting: Global Status</vt:lpstr>
      <vt:lpstr>PowerPoint Presentation</vt:lpstr>
      <vt:lpstr>PowerPoint Presentation</vt:lpstr>
      <vt:lpstr>Virtual Teams</vt:lpstr>
      <vt:lpstr>PowerPoint Presentation</vt:lpstr>
      <vt:lpstr>Managerial Issues In Telecommuting and Mobile Work</vt:lpstr>
      <vt:lpstr>Managing the Challenges</vt:lpstr>
      <vt:lpstr>Managing the Challenges</vt:lpstr>
      <vt:lpstr>Gaining Acceptance For It-induced Change</vt:lpstr>
      <vt:lpstr>Kotter’s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Strategy and Information Systems</dc:title>
  <dc:creator>Dennis Galletta</dc:creator>
  <cp:lastModifiedBy>Urban, Nichole - Hoboken</cp:lastModifiedBy>
  <cp:revision>62</cp:revision>
  <cp:lastPrinted>2011-05-27T01:54:26Z</cp:lastPrinted>
  <dcterms:created xsi:type="dcterms:W3CDTF">2010-04-01T19:48:22Z</dcterms:created>
  <dcterms:modified xsi:type="dcterms:W3CDTF">2015-12-09T16:17:40Z</dcterms:modified>
</cp:coreProperties>
</file>