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56" r:id="rId3"/>
    <p:sldId id="263" r:id="rId4"/>
    <p:sldId id="264" r:id="rId5"/>
    <p:sldId id="268" r:id="rId6"/>
    <p:sldId id="265" r:id="rId7"/>
    <p:sldId id="258" r:id="rId8"/>
    <p:sldId id="260" r:id="rId9"/>
    <p:sldId id="257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450C7-7BA4-4380-803A-D3F340C3CE5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9E50B-A273-4F3B-980B-AE42B02FEC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19DAC11-ED06-4BB2-BD7B-63B2EF06E955}" type="datetime1">
              <a:rPr lang="en-US" smtClean="0"/>
              <a:t>10/28/2019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Bus 160 ~ Chapter 18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53AF-8393-477E-9F94-B36D35849A9E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 160 ~ Chapter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B4C2862-730C-4BE9-B78E-29BC68F543D4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Bus 160 ~ Chapter 18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CDA0-7576-41CF-B18B-B49EB4FD8B01}" type="datetime1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 160 ~ Chapter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2119-1407-49C0-9C63-31D452D631AC}" type="datetime1">
              <a:rPr lang="en-US" smtClean="0"/>
              <a:t>10/28/2019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Bus 160 ~ Chapter 18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3A64BC-9CF6-4350-A588-EF76908D8F53}" type="datetime1">
              <a:rPr lang="en-US" smtClean="0"/>
              <a:t>10/28/2019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Bus 160 ~ Chapter 18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DCFF55C-5BB3-45BA-A91D-5E6D536317F6}" type="datetime1">
              <a:rPr lang="en-US" smtClean="0"/>
              <a:t>10/28/2019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Bus 160 ~ Chapter 18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D5F9-FAF2-4AD9-B58C-C7AC0F9725DE}" type="datetime1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 160 ~ Chapter 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927F-AE3F-43E9-B259-9F1BD9244C07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 160 ~ Chapter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60A0-5DC4-41EA-A163-4B850D4B3A2B}" type="datetime1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 160 ~ Chapter 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17A957-45B1-4609-9020-932339715059}" type="datetime1">
              <a:rPr lang="en-US" smtClean="0"/>
              <a:t>10/28/2019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Bus 160 ~ Chapter 18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514493-BFD2-4DDB-9776-DD871BC5467B}" type="datetime1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Bus 160 ~ Chapter 18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AB1CB4-2BE1-44D6-A107-40597FC813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14 ~ Culture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 160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6AB1CB4-2BE1-44D6-A107-40597FC813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3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Distinctions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B1CB4-2BE1-44D6-A107-40597FC8137E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7456" y="1592019"/>
            <a:ext cx="4198344" cy="517351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Dominant Culture</a:t>
            </a:r>
          </a:p>
          <a:p>
            <a:pPr marL="0" indent="0">
              <a:buNone/>
            </a:pPr>
            <a:r>
              <a:rPr lang="en-US" i="1" dirty="0" smtClean="0"/>
              <a:t>When majority group shares the same core values…</a:t>
            </a:r>
          </a:p>
          <a:p>
            <a:r>
              <a:rPr lang="en-US" b="1" dirty="0" smtClean="0"/>
              <a:t>Sub-culture</a:t>
            </a:r>
          </a:p>
          <a:p>
            <a:pPr marL="0" indent="0">
              <a:buNone/>
            </a:pPr>
            <a:r>
              <a:rPr lang="en-US" dirty="0" smtClean="0"/>
              <a:t>When minority group have different values than dominant group</a:t>
            </a:r>
          </a:p>
          <a:p>
            <a:r>
              <a:rPr lang="en-US" b="1" dirty="0" smtClean="0"/>
              <a:t>Counter-culture</a:t>
            </a:r>
          </a:p>
          <a:p>
            <a:pPr marL="0" indent="0">
              <a:buNone/>
            </a:pPr>
            <a:r>
              <a:rPr lang="en-US" dirty="0" smtClean="0"/>
              <a:t>When group’s values differ greatly from everyone else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67200" y="1592019"/>
            <a:ext cx="39624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733800"/>
            <a:ext cx="2286000" cy="152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696200" y="5410103"/>
            <a:ext cx="1371600" cy="1355434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236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Dominant </a:t>
            </a:r>
            <a:r>
              <a:rPr lang="en-US" b="1" dirty="0" smtClean="0"/>
              <a:t>Culture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18809" y="403390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Sub-Culture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611920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Counter-</a:t>
            </a:r>
          </a:p>
          <a:p>
            <a:r>
              <a:rPr lang="en-US" b="1" dirty="0"/>
              <a:t>c</a:t>
            </a:r>
            <a:r>
              <a:rPr lang="en-US" b="1" dirty="0" smtClean="0"/>
              <a:t>ulture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319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 of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B1CB4-2BE1-44D6-A107-40597FC8137E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892552" cy="4495800"/>
          </a:xfrm>
        </p:spPr>
        <p:txBody>
          <a:bodyPr/>
          <a:lstStyle/>
          <a:p>
            <a:r>
              <a:rPr lang="en-US" dirty="0" smtClean="0"/>
              <a:t>Stories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Rituals</a:t>
            </a:r>
          </a:p>
          <a:p>
            <a:r>
              <a:rPr lang="en-US" dirty="0" smtClean="0"/>
              <a:t>Ceremonies</a:t>
            </a:r>
          </a:p>
          <a:p>
            <a:r>
              <a:rPr lang="en-US" dirty="0" smtClean="0"/>
              <a:t>Language</a:t>
            </a:r>
            <a:endParaRPr lang="en-US" dirty="0"/>
          </a:p>
        </p:txBody>
      </p:sp>
      <p:pic>
        <p:nvPicPr>
          <p:cNvPr id="7" name="Picture 6" descr="Free photo: Stone Circle, Esoteric, Rituals - Free Image on Pixabay - 6547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68" y="3313270"/>
            <a:ext cx="5130107" cy="3436103"/>
          </a:xfrm>
          <a:prstGeom prst="rect">
            <a:avLst/>
          </a:prstGeom>
        </p:spPr>
      </p:pic>
      <p:pic>
        <p:nvPicPr>
          <p:cNvPr id="6" name="Picture 5" descr="Edgar H. Schein - Wikiquo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2436"/>
            <a:ext cx="3875723" cy="3138964"/>
          </a:xfrm>
          <a:prstGeom prst="rect">
            <a:avLst/>
          </a:prstGeom>
        </p:spPr>
      </p:pic>
      <p:pic>
        <p:nvPicPr>
          <p:cNvPr id="8" name="Picture 7" descr="Why Rituals Are Good for Your Health by Ari Honarvar — YES! Magazin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9176" r="11467"/>
          <a:stretch/>
        </p:blipFill>
        <p:spPr>
          <a:xfrm>
            <a:off x="512618" y="4489180"/>
            <a:ext cx="2819401" cy="1973965"/>
          </a:xfrm>
          <a:prstGeom prst="rect">
            <a:avLst/>
          </a:prstGeom>
        </p:spPr>
      </p:pic>
      <p:pic>
        <p:nvPicPr>
          <p:cNvPr id="9" name="Picture 8" descr="Climate Change Will Force Native Americans to Adapt Religious Rituals Yet Again by Rosalyn R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76" y="1530447"/>
            <a:ext cx="2971372" cy="17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Globally </a:t>
            </a:r>
            <a:r>
              <a:rPr lang="en-US" sz="1800" dirty="0" smtClean="0"/>
              <a:t>(</a:t>
            </a:r>
            <a:r>
              <a:rPr lang="en-US" sz="1800" dirty="0" err="1" smtClean="0"/>
              <a:t>Hofstede</a:t>
            </a:r>
            <a:r>
              <a:rPr lang="en-US" sz="1800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B1CB4-2BE1-44D6-A107-40597FC8137E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Power Distance: </a:t>
            </a:r>
            <a:r>
              <a:rPr lang="en-US" sz="2800" dirty="0" smtClean="0"/>
              <a:t>degree to which people perceive power unequally (status &amp; hierarchy)</a:t>
            </a:r>
            <a:endParaRPr lang="en-US" dirty="0" smtClean="0"/>
          </a:p>
          <a:p>
            <a:r>
              <a:rPr lang="en-US" b="1" dirty="0" smtClean="0"/>
              <a:t>Uncertainty Avoidance: </a:t>
            </a:r>
            <a:r>
              <a:rPr lang="en-US" sz="2800" dirty="0" smtClean="0"/>
              <a:t>degree to which people prefer structure and predictability (ambiguity</a:t>
            </a:r>
            <a:r>
              <a:rPr lang="en-US" sz="2800" dirty="0" smtClean="0"/>
              <a:t>)</a:t>
            </a:r>
          </a:p>
          <a:p>
            <a:r>
              <a:rPr lang="en-US" b="1"/>
              <a:t>Risk Aversion: </a:t>
            </a:r>
            <a:r>
              <a:rPr lang="en-US" sz="2800"/>
              <a:t>degree to which people avoid risky behavior </a:t>
            </a:r>
            <a:r>
              <a:rPr lang="en-US" sz="2800"/>
              <a:t>&amp; </a:t>
            </a:r>
            <a:r>
              <a:rPr lang="en-US" sz="2800" smtClean="0"/>
              <a:t>risk-taking</a:t>
            </a:r>
            <a:endParaRPr lang="en-US" dirty="0" smtClean="0"/>
          </a:p>
          <a:p>
            <a:r>
              <a:rPr lang="en-US" b="1" dirty="0" smtClean="0"/>
              <a:t>Individualism v. Collectivism: </a:t>
            </a:r>
            <a:r>
              <a:rPr lang="en-US" sz="2800" dirty="0" smtClean="0"/>
              <a:t>orientation toward</a:t>
            </a:r>
            <a:endParaRPr lang="en-US" dirty="0" smtClean="0"/>
          </a:p>
          <a:p>
            <a:r>
              <a:rPr lang="en-US" b="1" dirty="0" smtClean="0"/>
              <a:t>Masculinity v. Femininity: </a:t>
            </a:r>
            <a:r>
              <a:rPr lang="en-US" sz="2800" dirty="0" smtClean="0"/>
              <a:t>achievement perspective</a:t>
            </a:r>
            <a:endParaRPr lang="en-US" dirty="0" smtClean="0"/>
          </a:p>
          <a:p>
            <a:r>
              <a:rPr lang="en-US" b="1" dirty="0" smtClean="0"/>
              <a:t>Time Orientation: </a:t>
            </a:r>
            <a:r>
              <a:rPr lang="en-US" sz="2800" dirty="0" smtClean="0"/>
              <a:t>degree to which people are sensitive to time and long v. short orientations 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Organizational Culture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B1CB4-2BE1-44D6-A107-40597FC8137E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norms &amp; values that dictate people’s behavior in the organization, for dominant &amp; sub- culture</a:t>
            </a:r>
          </a:p>
          <a:p>
            <a:pPr algn="ctr">
              <a:buNone/>
            </a:pPr>
            <a:r>
              <a:rPr lang="en-US" b="1" i="1" dirty="0" smtClean="0"/>
              <a:t>The “unwritten rules” of acceptable behavior</a:t>
            </a:r>
          </a:p>
          <a:p>
            <a:r>
              <a:rPr lang="en-US" dirty="0" smtClean="0"/>
              <a:t>Origins</a:t>
            </a:r>
          </a:p>
          <a:p>
            <a:pPr lvl="1"/>
            <a:r>
              <a:rPr lang="en-US" dirty="0" smtClean="0"/>
              <a:t>Top Management Characteristics &amp; selection (people)</a:t>
            </a:r>
          </a:p>
          <a:p>
            <a:pPr lvl="1"/>
            <a:r>
              <a:rPr lang="en-US" dirty="0" smtClean="0"/>
              <a:t>Structure &amp; Communication Channels (property rights)</a:t>
            </a:r>
          </a:p>
          <a:p>
            <a:pPr lvl="1"/>
            <a:r>
              <a:rPr lang="en-US" dirty="0" smtClean="0"/>
              <a:t>Ethical Behavior (Chapter 22)</a:t>
            </a:r>
          </a:p>
          <a:p>
            <a:r>
              <a:rPr lang="en-US" dirty="0" smtClean="0"/>
              <a:t>Transmitted through Socialization Tactics</a:t>
            </a:r>
          </a:p>
          <a:p>
            <a:pPr lvl="1"/>
            <a:r>
              <a:rPr lang="en-US" dirty="0" smtClean="0"/>
              <a:t>Individualized v. </a:t>
            </a:r>
            <a:r>
              <a:rPr lang="en-US" dirty="0" smtClean="0"/>
              <a:t>Institutionalized</a:t>
            </a:r>
          </a:p>
          <a:p>
            <a:pPr lvl="1"/>
            <a:r>
              <a:rPr lang="en-US" dirty="0" smtClean="0"/>
              <a:t>Localization v. Standardization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Culture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66700" y="1894103"/>
            <a:ext cx="38862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Observable:  </a:t>
            </a:r>
            <a:r>
              <a:rPr lang="en-US" dirty="0" smtClean="0"/>
              <a:t>the components of culture that can be seen in an organization = </a:t>
            </a:r>
            <a:r>
              <a:rPr lang="en-US" i="1" dirty="0" smtClean="0"/>
              <a:t>Overt</a:t>
            </a:r>
          </a:p>
          <a:p>
            <a:pPr lvl="1"/>
            <a:r>
              <a:rPr lang="en-US" dirty="0" smtClean="0"/>
              <a:t>Surface-level diversity</a:t>
            </a:r>
          </a:p>
          <a:p>
            <a:r>
              <a:rPr lang="en-US" b="1" dirty="0" smtClean="0"/>
              <a:t>Unobservable:</a:t>
            </a:r>
            <a:r>
              <a:rPr lang="en-US" dirty="0" smtClean="0"/>
              <a:t> the components that lie beneath the surface </a:t>
            </a:r>
            <a:r>
              <a:rPr lang="en-US" sz="2400" i="1" dirty="0" smtClean="0"/>
              <a:t>(VABEs) = </a:t>
            </a:r>
            <a:r>
              <a:rPr lang="en-US" sz="3200" i="1" dirty="0" smtClean="0"/>
              <a:t>Covert</a:t>
            </a:r>
          </a:p>
          <a:p>
            <a:pPr lvl="1"/>
            <a:r>
              <a:rPr lang="en-US" dirty="0" smtClean="0"/>
              <a:t>Deep-level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16AB1CB4-2BE1-44D6-A107-40597FC8137E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File:Iceberg 12 2000 08 13.jpg - Wikimedia Commo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r="7478"/>
          <a:stretch/>
        </p:blipFill>
        <p:spPr>
          <a:xfrm>
            <a:off x="4391891" y="1516063"/>
            <a:ext cx="4752109" cy="53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2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1CB4-2BE1-44D6-A107-40597FC8137E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t the Water-Line | Unfolding Leadersh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5715000"/>
            <a:ext cx="6781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VABEs = Values, Attitudes/Assumptions, Beliefs, Expectations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9849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Organizational Culture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33400" y="2438400"/>
            <a:ext cx="3886200" cy="4191000"/>
          </a:xfrm>
        </p:spPr>
        <p:txBody>
          <a:bodyPr>
            <a:normAutofit/>
          </a:bodyPr>
          <a:lstStyle/>
          <a:p>
            <a:r>
              <a:rPr lang="en-US" b="1" dirty="0"/>
              <a:t>External </a:t>
            </a:r>
            <a:r>
              <a:rPr lang="en-US" b="1" dirty="0" smtClean="0"/>
              <a:t>Adaptation</a:t>
            </a:r>
          </a:p>
          <a:p>
            <a:pPr marL="0" indent="0">
              <a:buNone/>
            </a:pPr>
            <a:r>
              <a:rPr lang="en-US" dirty="0" smtClean="0"/>
              <a:t>Pattern of shared basic assumptions, goals, tasks, methods, processes…</a:t>
            </a:r>
            <a:endParaRPr lang="en-US" dirty="0"/>
          </a:p>
          <a:p>
            <a:r>
              <a:rPr lang="en-US" b="1" dirty="0"/>
              <a:t>Internal </a:t>
            </a:r>
            <a:r>
              <a:rPr lang="en-US" b="1" dirty="0" smtClean="0"/>
              <a:t>Integration</a:t>
            </a:r>
          </a:p>
          <a:p>
            <a:pPr marL="0" indent="0">
              <a:buNone/>
            </a:pPr>
            <a:r>
              <a:rPr lang="en-US" dirty="0" smtClean="0"/>
              <a:t>Shared identity and practices for working together…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438400"/>
            <a:ext cx="4267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Change Hindrances</a:t>
            </a:r>
          </a:p>
          <a:p>
            <a:pPr marL="0" indent="0">
              <a:buNone/>
            </a:pPr>
            <a:r>
              <a:rPr lang="en-US" dirty="0" smtClean="0"/>
              <a:t>Obstacles that impede progress/adaptation…</a:t>
            </a:r>
          </a:p>
          <a:p>
            <a:r>
              <a:rPr lang="en-US" b="1" dirty="0" smtClean="0"/>
              <a:t>Diversity Hindrances</a:t>
            </a:r>
          </a:p>
          <a:p>
            <a:pPr marL="0" indent="0">
              <a:buNone/>
            </a:pPr>
            <a:r>
              <a:rPr lang="en-US" dirty="0" smtClean="0"/>
              <a:t>Obstacles that limit membership…</a:t>
            </a:r>
          </a:p>
          <a:p>
            <a:r>
              <a:rPr lang="en-US" b="1" dirty="0" smtClean="0"/>
              <a:t>Merger/Acquisition Hindrances</a:t>
            </a:r>
          </a:p>
          <a:p>
            <a:pPr marL="0" indent="0">
              <a:buNone/>
            </a:pPr>
            <a:r>
              <a:rPr lang="en-US" dirty="0" smtClean="0"/>
              <a:t>Obstacles that make it hard to merge…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of…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Dysfunctions of…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16AB1CB4-2BE1-44D6-A107-40597FC813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Competing Values Framework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 smtClean="0"/>
              <a:t>                                                                                                                    </a:t>
            </a:r>
            <a:r>
              <a:rPr lang="en-US" sz="2700" dirty="0" smtClean="0"/>
              <a:t>(Quinn &amp; Kimberly, 1984)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B1CB4-2BE1-44D6-A107-40597FC8137E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image for competing values frame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/>
          <a:stretch/>
        </p:blipFill>
        <p:spPr bwMode="auto">
          <a:xfrm>
            <a:off x="332094" y="1516698"/>
            <a:ext cx="8385048" cy="53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563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Accomplishment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3505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Change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505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Human Relationships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555748" y="56783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Stability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0555" y="2667000"/>
            <a:ext cx="122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discretion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02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control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48" y="610751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integration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610751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adaptation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165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Organizational Culture Affects: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B1CB4-2BE1-44D6-A107-40597FC8137E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764" y="1632065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Attitude toward innovation &amp; creativity</a:t>
            </a:r>
          </a:p>
          <a:p>
            <a:r>
              <a:rPr lang="en-US" dirty="0" smtClean="0"/>
              <a:t>Attitude toward risk-taking and aggressiveness</a:t>
            </a:r>
          </a:p>
          <a:p>
            <a:r>
              <a:rPr lang="en-US" dirty="0" smtClean="0"/>
              <a:t>Formalization of rules &amp; procedures</a:t>
            </a:r>
          </a:p>
          <a:p>
            <a:r>
              <a:rPr lang="en-US" dirty="0" smtClean="0"/>
              <a:t>Stakeholder orientation</a:t>
            </a:r>
          </a:p>
          <a:p>
            <a:r>
              <a:rPr lang="en-US" dirty="0" smtClean="0"/>
              <a:t>Individual v. Team orientation</a:t>
            </a:r>
          </a:p>
          <a:p>
            <a:r>
              <a:rPr lang="en-US" dirty="0" smtClean="0"/>
              <a:t>Attitude toward diversity</a:t>
            </a:r>
          </a:p>
          <a:p>
            <a:r>
              <a:rPr lang="en-US" dirty="0" smtClean="0"/>
              <a:t>Dedication to company (work ethic)</a:t>
            </a:r>
          </a:p>
          <a:p>
            <a:r>
              <a:rPr lang="en-US" dirty="0" smtClean="0"/>
              <a:t>Dress code, décor</a:t>
            </a:r>
          </a:p>
          <a:p>
            <a:r>
              <a:rPr lang="en-US" dirty="0" smtClean="0"/>
              <a:t>Communication &amp; Language (interpersonal)</a:t>
            </a:r>
          </a:p>
          <a:p>
            <a:r>
              <a:rPr lang="en-US" dirty="0" smtClean="0"/>
              <a:t>Tolerance of fun</a:t>
            </a:r>
          </a:p>
          <a:p>
            <a:r>
              <a:rPr lang="en-US" dirty="0" smtClean="0"/>
              <a:t>Discipline &amp; Ethical standards</a:t>
            </a:r>
          </a:p>
          <a:p>
            <a:pPr algn="ctr">
              <a:buNone/>
            </a:pPr>
            <a:r>
              <a:rPr lang="en-US" sz="3600" b="1" dirty="0" smtClean="0"/>
              <a:t>Most companies don’t have written rules, but the culture takes a clear stance on them…</a:t>
            </a:r>
            <a:endParaRPr lang="en-US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Effort: </a:t>
            </a:r>
            <a:r>
              <a:rPr lang="en-US" sz="3600" dirty="0"/>
              <a:t>The serious attempt to accomplish a task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6AB1CB4-2BE1-44D6-A107-40597FC8137E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Cultural Norms…</a:t>
            </a:r>
          </a:p>
          <a:p>
            <a:r>
              <a:rPr lang="en-US" sz="3200" dirty="0" smtClean="0"/>
              <a:t>Effort </a:t>
            </a:r>
            <a:r>
              <a:rPr lang="en-US" sz="3200" dirty="0" smtClean="0"/>
              <a:t>is more meaningful when we are faced with </a:t>
            </a:r>
            <a:r>
              <a:rPr lang="en-US" sz="3200" dirty="0" smtClean="0"/>
              <a:t>challenge…</a:t>
            </a:r>
            <a:endParaRPr lang="en-US" sz="3200" dirty="0" smtClean="0"/>
          </a:p>
          <a:p>
            <a:r>
              <a:rPr lang="en-US" sz="3200" dirty="0" smtClean="0"/>
              <a:t>Routine effort is expected and seldom </a:t>
            </a:r>
            <a:r>
              <a:rPr lang="en-US" sz="3200" dirty="0" smtClean="0"/>
              <a:t>rewarded…</a:t>
            </a:r>
            <a:endParaRPr lang="en-US" sz="3200" dirty="0" smtClean="0"/>
          </a:p>
          <a:p>
            <a:r>
              <a:rPr lang="en-US" sz="3200" dirty="0" smtClean="0"/>
              <a:t>There is a strong relationship between diversity, ethics, and </a:t>
            </a:r>
            <a:r>
              <a:rPr lang="en-US" sz="3200" dirty="0" smtClean="0"/>
              <a:t>effort…</a:t>
            </a:r>
            <a:endParaRPr lang="en-US" sz="3200" dirty="0" smtClean="0"/>
          </a:p>
          <a:p>
            <a:pPr lvl="1"/>
            <a:r>
              <a:rPr lang="en-US" dirty="0" smtClean="0"/>
              <a:t>We respect effort when it is consistent with the values of the dominant culture (society)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6AB1CB4-2BE1-44D6-A107-40597FC8137E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914400"/>
            <a:ext cx="8229600" cy="5943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300" b="1" i="1" dirty="0" smtClean="0">
                <a:solidFill>
                  <a:schemeClr val="accent2">
                    <a:lumMod val="75000"/>
                  </a:schemeClr>
                </a:solidFill>
              </a:rPr>
              <a:t>“In emotionally intelligent organizations, people share a vision of who they are collectively,  and they share a special chemistry (synergy).  They have the feeling of a good fit, of understanding and being understood, and a sense of well-being in the presence of others.”</a:t>
            </a:r>
          </a:p>
          <a:p>
            <a:pPr algn="r">
              <a:buNone/>
            </a:pPr>
            <a:r>
              <a:rPr lang="en-US" sz="2000" dirty="0" smtClean="0"/>
              <a:t>(p253)</a:t>
            </a:r>
            <a:endParaRPr lang="en-US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</TotalTime>
  <Words>505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Wingdings</vt:lpstr>
      <vt:lpstr>Wingdings 2</vt:lpstr>
      <vt:lpstr>Median</vt:lpstr>
      <vt:lpstr>CH. 14 ~ Culture</vt:lpstr>
      <vt:lpstr>Organizational Culture</vt:lpstr>
      <vt:lpstr>Components of Culture</vt:lpstr>
      <vt:lpstr>PowerPoint Presentation</vt:lpstr>
      <vt:lpstr>Why Study Organizational Culture</vt:lpstr>
      <vt:lpstr>Competing Values Framework                                                                                                                      (Quinn &amp; Kimberly, 1984)</vt:lpstr>
      <vt:lpstr>Organizational Culture Affects:</vt:lpstr>
      <vt:lpstr>Effort: The serious attempt to accomplish a task</vt:lpstr>
      <vt:lpstr>PowerPoint Presentation</vt:lpstr>
      <vt:lpstr>Cultural Distinctions</vt:lpstr>
      <vt:lpstr>Artifacts of Culture</vt:lpstr>
      <vt:lpstr>Thinking Globally (Hofstede)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Culture</dc:title>
  <dc:creator>Rolanda</dc:creator>
  <cp:lastModifiedBy>cobuser</cp:lastModifiedBy>
  <cp:revision>15</cp:revision>
  <dcterms:created xsi:type="dcterms:W3CDTF">2011-04-12T17:27:57Z</dcterms:created>
  <dcterms:modified xsi:type="dcterms:W3CDTF">2019-10-28T15:32:45Z</dcterms:modified>
</cp:coreProperties>
</file>