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9"/>
  </p:notesMasterIdLst>
  <p:sldIdLst>
    <p:sldId id="256" r:id="rId3"/>
    <p:sldId id="268" r:id="rId4"/>
    <p:sldId id="267" r:id="rId5"/>
    <p:sldId id="259" r:id="rId6"/>
    <p:sldId id="260" r:id="rId7"/>
    <p:sldId id="261" r:id="rId8"/>
    <p:sldId id="262" r:id="rId9"/>
    <p:sldId id="263" r:id="rId10"/>
    <p:sldId id="264" r:id="rId11"/>
    <p:sldId id="265" r:id="rId12"/>
    <p:sldId id="274" r:id="rId13"/>
    <p:sldId id="266" r:id="rId14"/>
    <p:sldId id="275" r:id="rId15"/>
    <p:sldId id="276" r:id="rId16"/>
    <p:sldId id="269" r:id="rId17"/>
    <p:sldId id="273" r:id="rId18"/>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628E7-EE04-4D77-A93A-98941BEFF2A9}" type="datetimeFigureOut">
              <a:rPr lang="en-US" smtClean="0"/>
              <a:t>9/30/2020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C9DCE6-ADB0-4F49-945D-4D17F2F0A539}" type="slidenum">
              <a:rPr lang="en-US" smtClean="0"/>
              <a:t>‹#›</a:t>
            </a:fld>
            <a:endParaRPr lang="en-US"/>
          </a:p>
        </p:txBody>
      </p:sp>
    </p:spTree>
    <p:extLst>
      <p:ext uri="{BB962C8B-B14F-4D97-AF65-F5344CB8AC3E}">
        <p14:creationId xmlns:p14="http://schemas.microsoft.com/office/powerpoint/2010/main" val="3391850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important aspects that societies have to come to terms with to gain better understanding and adaptation. Six of these important terms are the </a:t>
            </a:r>
            <a:r>
              <a:rPr lang="en-US" baseline="0" dirty="0" err="1" smtClean="0"/>
              <a:t>Hofstede’s</a:t>
            </a:r>
            <a:r>
              <a:rPr lang="en-US" baseline="0" dirty="0" smtClean="0"/>
              <a:t> insights referred to as the dimensions of culture. There is a need for global leaders to understand the dimensions to develop effective leadership. We shall analyze the United Arab Emirates (UAE) and the US against </a:t>
            </a:r>
            <a:r>
              <a:rPr lang="en-US" baseline="0" dirty="0" err="1" smtClean="0"/>
              <a:t>Hofstede’s</a:t>
            </a:r>
            <a:r>
              <a:rPr lang="en-US" baseline="0" dirty="0" smtClean="0"/>
              <a:t> dimensions of culture and their impact on a global manager.</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2</a:t>
            </a:fld>
            <a:endParaRPr lang="en-US"/>
          </a:p>
        </p:txBody>
      </p:sp>
    </p:spTree>
    <p:extLst>
      <p:ext uri="{BB962C8B-B14F-4D97-AF65-F5344CB8AC3E}">
        <p14:creationId xmlns:p14="http://schemas.microsoft.com/office/powerpoint/2010/main" val="3567836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is a core influence on the understanding of the development of work goals where the US has more masculine society meaning that people are </a:t>
            </a:r>
            <a:r>
              <a:rPr lang="en-US" baseline="0" dirty="0" err="1" smtClean="0"/>
              <a:t>highli</a:t>
            </a:r>
            <a:r>
              <a:rPr lang="en-US" baseline="0" dirty="0" smtClean="0"/>
              <a:t> goal-oriented and seek to be winners or the best where in the UAE this is different as the society may be more about socializing and finding passion or motivation through work engagement more than results.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11</a:t>
            </a:fld>
            <a:endParaRPr lang="en-US"/>
          </a:p>
        </p:txBody>
      </p:sp>
    </p:spTree>
    <p:extLst>
      <p:ext uri="{BB962C8B-B14F-4D97-AF65-F5344CB8AC3E}">
        <p14:creationId xmlns:p14="http://schemas.microsoft.com/office/powerpoint/2010/main" val="181138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key challenge in leading in the UAE is bureaucracy</a:t>
            </a:r>
            <a:r>
              <a:rPr lang="en-US" baseline="0" dirty="0" smtClean="0"/>
              <a:t> due to the hierarchy of management which centralizes power. This creates barriers to setting up operations has they have to be linked to strict rules as stated by the bureaucracy such as strict ownership and operational structures that mean businesses have to be linked to free trade zones or onshore jurisdiction.</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12</a:t>
            </a:fld>
            <a:endParaRPr lang="en-US"/>
          </a:p>
        </p:txBody>
      </p:sp>
    </p:spTree>
    <p:extLst>
      <p:ext uri="{BB962C8B-B14F-4D97-AF65-F5344CB8AC3E}">
        <p14:creationId xmlns:p14="http://schemas.microsoft.com/office/powerpoint/2010/main" val="919953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a:t>
            </a:r>
            <a:r>
              <a:rPr lang="en-US" baseline="0" dirty="0" smtClean="0"/>
              <a:t> key challenge is culture and language barrier. The official language in the country is Arabic which is used for official letters. There is also strict adherence to Islamic culture and traditions which means businesses have to be highly formalized and courteousness is highly appreciated across all setting as part of the Islamic culture and traditions.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13</a:t>
            </a:fld>
            <a:endParaRPr lang="en-US"/>
          </a:p>
        </p:txBody>
      </p:sp>
    </p:spTree>
    <p:extLst>
      <p:ext uri="{BB962C8B-B14F-4D97-AF65-F5344CB8AC3E}">
        <p14:creationId xmlns:p14="http://schemas.microsoft.com/office/powerpoint/2010/main" val="3486946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some key opportunities for leadership in the UAE. There is the development of the awareness of culture which means there is a core requirement for patience</a:t>
            </a:r>
            <a:r>
              <a:rPr lang="en-US" baseline="0" dirty="0" smtClean="0"/>
              <a:t> and learning for better leadership. There is a need for better engagement in coaching and mentoring for understanding of the local culture and the aspects of conducting business and leading employees.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14</a:t>
            </a:fld>
            <a:endParaRPr lang="en-US"/>
          </a:p>
        </p:txBody>
      </p:sp>
    </p:spTree>
    <p:extLst>
      <p:ext uri="{BB962C8B-B14F-4D97-AF65-F5344CB8AC3E}">
        <p14:creationId xmlns:p14="http://schemas.microsoft.com/office/powerpoint/2010/main" val="599026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conclusion, the UAE is one of the leading economies in the Middle-East.</a:t>
            </a:r>
            <a:r>
              <a:rPr lang="en-US" baseline="0" dirty="0" smtClean="0"/>
              <a:t> A comparison to the US on the </a:t>
            </a:r>
            <a:r>
              <a:rPr lang="en-US" baseline="0" dirty="0" err="1" smtClean="0"/>
              <a:t>Hofstede’s</a:t>
            </a:r>
            <a:r>
              <a:rPr lang="en-US" baseline="0" dirty="0" smtClean="0"/>
              <a:t> dimensions of culture reveals key differences in the countries. There is a need for leaders to adapt to the cultural setting which requires patience and engaging in coaching and mentorship to learn and adapt to the environment as a </a:t>
            </a:r>
            <a:r>
              <a:rPr lang="en-US" baseline="0" smtClean="0"/>
              <a:t>global leader.</a:t>
            </a:r>
            <a:endParaRPr lang="en-US"/>
          </a:p>
        </p:txBody>
      </p:sp>
      <p:sp>
        <p:nvSpPr>
          <p:cNvPr id="4" name="Slide Number Placeholder 3"/>
          <p:cNvSpPr>
            <a:spLocks noGrp="1"/>
          </p:cNvSpPr>
          <p:nvPr>
            <p:ph type="sldNum" sz="quarter" idx="10"/>
          </p:nvPr>
        </p:nvSpPr>
        <p:spPr/>
        <p:txBody>
          <a:bodyPr/>
          <a:lstStyle/>
          <a:p>
            <a:fld id="{8FC9DCE6-ADB0-4F49-945D-4D17F2F0A539}" type="slidenum">
              <a:rPr lang="en-US" smtClean="0"/>
              <a:t>15</a:t>
            </a:fld>
            <a:endParaRPr lang="en-US"/>
          </a:p>
        </p:txBody>
      </p:sp>
    </p:spTree>
    <p:extLst>
      <p:ext uri="{BB962C8B-B14F-4D97-AF65-F5344CB8AC3E}">
        <p14:creationId xmlns:p14="http://schemas.microsoft.com/office/powerpoint/2010/main" val="11628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According to World-O-Meter (2020), the United Arab Emirates has a population of about 9.9 million</a:t>
            </a:r>
            <a:r>
              <a:rPr lang="en-US" baseline="0" dirty="0" smtClean="0"/>
              <a:t> people. The major export for the country is oil and natural gas. Other revenue generating activities includes tourism and sporting events. The main imports of the country are machinery, transport equipment, food, and chemicals.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3</a:t>
            </a:fld>
            <a:endParaRPr lang="en-US"/>
          </a:p>
        </p:txBody>
      </p:sp>
    </p:spTree>
    <p:extLst>
      <p:ext uri="{BB962C8B-B14F-4D97-AF65-F5344CB8AC3E}">
        <p14:creationId xmlns:p14="http://schemas.microsoft.com/office/powerpoint/2010/main" val="147212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dimension of culture is the power distance which</a:t>
            </a:r>
            <a:r>
              <a:rPr lang="en-US" baseline="0" dirty="0" smtClean="0"/>
              <a:t> is</a:t>
            </a:r>
            <a:r>
              <a:rPr lang="en-US" dirty="0" smtClean="0"/>
              <a:t> defined as the extent to which the less powerful members of institutions and organizations within a country expect and accept that power is distributed unequally. The UAE scores a 90 which means there</a:t>
            </a:r>
            <a:r>
              <a:rPr lang="en-US" baseline="0" dirty="0" smtClean="0"/>
              <a:t> is a strong acceptability of the hierarchical structure of authority which makes the country have a highly centralized power center. The US, on the other hand, scores a 40 which means there is less acceptability of unequal power distribution.</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4</a:t>
            </a:fld>
            <a:endParaRPr lang="en-US"/>
          </a:p>
        </p:txBody>
      </p:sp>
    </p:spTree>
    <p:extLst>
      <p:ext uri="{BB962C8B-B14F-4D97-AF65-F5344CB8AC3E}">
        <p14:creationId xmlns:p14="http://schemas.microsoft.com/office/powerpoint/2010/main" val="4209238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individualism</a:t>
            </a:r>
            <a:r>
              <a:rPr lang="en-US" baseline="0" dirty="0" smtClean="0"/>
              <a:t> aspect looks at the interdependence of the members of the society. The UAE scores 25 which means the country has a highly collectivistic society that has a high consideration for the long-term commitment to groups. The US scores 91 which means the country is highly individualistic mainly due to its capitalist economy.</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5</a:t>
            </a:fld>
            <a:endParaRPr lang="en-US"/>
          </a:p>
        </p:txBody>
      </p:sp>
    </p:spTree>
    <p:extLst>
      <p:ext uri="{BB962C8B-B14F-4D97-AF65-F5344CB8AC3E}">
        <p14:creationId xmlns:p14="http://schemas.microsoft.com/office/powerpoint/2010/main" val="76996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masculinity</a:t>
            </a:r>
            <a:r>
              <a:rPr lang="en-US" baseline="0" dirty="0" smtClean="0"/>
              <a:t> dimension looks at the motivation of the people in the society as being motivated to win or be the best on one end and loving what you do on the other. The UAE scores 50 which means its in the middle of masculinity and femininity. The US scores 62 which means it is high masculine and as such, the motivation among most members is individualistic – to be the best.</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6</a:t>
            </a:fld>
            <a:endParaRPr lang="en-US"/>
          </a:p>
        </p:txBody>
      </p:sp>
    </p:spTree>
    <p:extLst>
      <p:ext uri="{BB962C8B-B14F-4D97-AF65-F5344CB8AC3E}">
        <p14:creationId xmlns:p14="http://schemas.microsoft.com/office/powerpoint/2010/main" val="271170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uncertainty avoidance dimension looks at how the society</a:t>
            </a:r>
            <a:r>
              <a:rPr lang="en-US" baseline="0" dirty="0" smtClean="0"/>
              <a:t> deals with the future as having unknown factors. The UAE scores 80 which indicates a high preference for maintaining the status quo. This makes it a highly rigid society with strong beliefs and behavior. The US scores 46 which means that there is a relatively high acceptance of new ideas and opinions.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7</a:t>
            </a:fld>
            <a:endParaRPr lang="en-US"/>
          </a:p>
        </p:txBody>
      </p:sp>
    </p:spTree>
    <p:extLst>
      <p:ext uri="{BB962C8B-B14F-4D97-AF65-F5344CB8AC3E}">
        <p14:creationId xmlns:p14="http://schemas.microsoft.com/office/powerpoint/2010/main" val="3579896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long-term orientation is a dimension that looks at the</a:t>
            </a:r>
            <a:r>
              <a:rPr lang="en-US" baseline="0" dirty="0" smtClean="0"/>
              <a:t> tendency of the society to maintain past links while dealing with the present and the future. The UAE has no score on this dimension. The US scores 26 which means that the society tends to analyze new information to verify its truth and there is strong understanding of good and evil among the society members.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8</a:t>
            </a:fld>
            <a:endParaRPr lang="en-US"/>
          </a:p>
        </p:txBody>
      </p:sp>
    </p:spTree>
    <p:extLst>
      <p:ext uri="{BB962C8B-B14F-4D97-AF65-F5344CB8AC3E}">
        <p14:creationId xmlns:p14="http://schemas.microsoft.com/office/powerpoint/2010/main" val="3045161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Indulgence is a dimension that looks at the ability to which people control their emotional</a:t>
            </a:r>
            <a:r>
              <a:rPr lang="en-US" baseline="0" dirty="0" smtClean="0"/>
              <a:t> impulses and desires. The UAE has no score on this dimension. The US scores 68 which means there is an above average indulgence that is attributed to the ‘work hard, play hard’ culture where people look to spend their earnings on indulgences.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9</a:t>
            </a:fld>
            <a:endParaRPr lang="en-US"/>
          </a:p>
        </p:txBody>
      </p:sp>
    </p:spTree>
    <p:extLst>
      <p:ext uri="{BB962C8B-B14F-4D97-AF65-F5344CB8AC3E}">
        <p14:creationId xmlns:p14="http://schemas.microsoft.com/office/powerpoint/2010/main" val="1708269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global manager, the dimensions have some influence. There is the creation of an understanding</a:t>
            </a:r>
            <a:r>
              <a:rPr lang="en-US" baseline="0" dirty="0" smtClean="0"/>
              <a:t> on the aspects of interaction which looks at reducing the cross-cultural misunderstanding that can hinder business development. In the UAE there is a high centralization of power which influences the interaction with the authority as it is revered and as such, public criticism is probably unaccepted. Also, the view of the society on individualism means that there is a need to have key consideration of the role of family and the community in the decision-making process.</a:t>
            </a:r>
            <a:endParaRPr lang="en-US" dirty="0"/>
          </a:p>
        </p:txBody>
      </p:sp>
      <p:sp>
        <p:nvSpPr>
          <p:cNvPr id="4" name="Slide Number Placeholder 3"/>
          <p:cNvSpPr>
            <a:spLocks noGrp="1"/>
          </p:cNvSpPr>
          <p:nvPr>
            <p:ph type="sldNum" sz="quarter" idx="10"/>
          </p:nvPr>
        </p:nvSpPr>
        <p:spPr/>
        <p:txBody>
          <a:bodyPr/>
          <a:lstStyle/>
          <a:p>
            <a:fld id="{8FC9DCE6-ADB0-4F49-945D-4D17F2F0A539}" type="slidenum">
              <a:rPr lang="en-US" smtClean="0"/>
              <a:t>10</a:t>
            </a:fld>
            <a:endParaRPr lang="en-US"/>
          </a:p>
        </p:txBody>
      </p:sp>
    </p:spTree>
    <p:extLst>
      <p:ext uri="{BB962C8B-B14F-4D97-AF65-F5344CB8AC3E}">
        <p14:creationId xmlns:p14="http://schemas.microsoft.com/office/powerpoint/2010/main" val="3037595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bg1"/>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9/30/2020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
          <p:cNvSpPr txBox="1">
            <a:spLocks noChangeArrowheads="1"/>
          </p:cNvSpPr>
          <p:nvPr/>
        </p:nvSpPr>
        <p:spPr bwMode="auto">
          <a:xfrm>
            <a:off x="0" y="3903528"/>
            <a:ext cx="9144000" cy="523220"/>
          </a:xfrm>
          <a:prstGeom prst="rect">
            <a:avLst/>
          </a:prstGeom>
          <a:noFill/>
          <a:ln w="9525">
            <a:noFill/>
            <a:miter lim="800000"/>
            <a:headEnd/>
            <a:tailEnd/>
          </a:ln>
        </p:spPr>
        <p:txBody>
          <a:bodyPr wrap="square">
            <a:spAutoFit/>
          </a:bodyPr>
          <a:lstStyle/>
          <a:p>
            <a:pPr algn="ctr"/>
            <a:r>
              <a:rPr lang="en-US" altLang="ko-KR" sz="2800" b="1" dirty="0" smtClean="0">
                <a:solidFill>
                  <a:schemeClr val="bg1"/>
                </a:solidFill>
                <a:latin typeface="Arial" pitchFamily="34" charset="0"/>
                <a:ea typeface="맑은 고딕" pitchFamily="50" charset="-127"/>
                <a:cs typeface="Arial" pitchFamily="34" charset="0"/>
              </a:rPr>
              <a:t>Global Cultural Differences</a:t>
            </a:r>
          </a:p>
        </p:txBody>
      </p:sp>
    </p:spTree>
    <p:extLst>
      <p:ext uri="{BB962C8B-B14F-4D97-AF65-F5344CB8AC3E}">
        <p14:creationId xmlns:p14="http://schemas.microsoft.com/office/powerpoint/2010/main" val="30344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Influence of the Differences on Global Manager</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Create understanding of interaction – reduce cross-cultural misunderstanding – e.g. centralization of power influences interaction with authority, view of society on individualism – lead to better understanding of role of family and community in decision-making</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Influence of the Differences on Global Manager</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Understanding on development of work goals – the US is more masculine as compared to UAE – impact on balance of accomplishing and emphasis on winning over emphasis on socializing and passion for engagement rather than results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Challenges of Leading in UAE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Lots of bureaucracy due to hierarchy of management – create barriers of setting up operations – has to be linked to strict ownership and operational structure – be linked to free trade zone or onshore jurisdiction (TMF, 2018)</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Challenges of Leading in UAE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Culture and language barrier – official language is Arabic even for official letters; strict adherence to Islamic culture and traditions – highly formalized business approaches and courteousness is revered in all settings (TMF,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Opportunities of Leading in UAE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Developing awareness of culture – requires patience and learning</a:t>
            </a:r>
          </a:p>
          <a:p>
            <a:pPr>
              <a:buFont typeface="Arial" pitchFamily="34" charset="0"/>
              <a:buChar char="•"/>
            </a:pPr>
            <a:r>
              <a:rPr lang="en-US" altLang="ko-KR" sz="2800" dirty="0" smtClean="0">
                <a:latin typeface="Arial" pitchFamily="34" charset="0"/>
                <a:cs typeface="Arial" pitchFamily="34" charset="0"/>
              </a:rPr>
              <a:t>Engaging in coaching and mentoring to understand local culture and aspects of conducting business and leading employees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Conclusion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UAE – one of the leading economy in the Middle-East</a:t>
            </a:r>
          </a:p>
          <a:p>
            <a:pPr>
              <a:buFont typeface="Arial" pitchFamily="34" charset="0"/>
              <a:buChar char="•"/>
            </a:pPr>
            <a:r>
              <a:rPr lang="en-US" altLang="ko-KR" sz="2800" dirty="0" smtClean="0">
                <a:latin typeface="Arial" pitchFamily="34" charset="0"/>
                <a:cs typeface="Arial" pitchFamily="34" charset="0"/>
              </a:rPr>
              <a:t>Varies widely with US culture</a:t>
            </a:r>
          </a:p>
          <a:p>
            <a:pPr>
              <a:buFont typeface="Arial" pitchFamily="34" charset="0"/>
              <a:buChar char="•"/>
            </a:pPr>
            <a:r>
              <a:rPr lang="en-US" altLang="ko-KR" sz="2800" dirty="0" smtClean="0">
                <a:latin typeface="Arial" pitchFamily="34" charset="0"/>
                <a:cs typeface="Arial" pitchFamily="34" charset="0"/>
              </a:rPr>
              <a:t>Leaders have to adapt to the cultural setting</a:t>
            </a:r>
          </a:p>
          <a:p>
            <a:pPr>
              <a:buFont typeface="Arial" pitchFamily="34" charset="0"/>
              <a:buChar char="•"/>
            </a:pPr>
            <a:r>
              <a:rPr lang="en-US" altLang="ko-KR" sz="2800" dirty="0" smtClean="0">
                <a:latin typeface="Arial" pitchFamily="34" charset="0"/>
                <a:cs typeface="Arial" pitchFamily="34" charset="0"/>
              </a:rPr>
              <a:t>Require patience, engage coaching and mentorship</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1600" dirty="0" err="1" smtClean="0">
                <a:latin typeface="Arial" pitchFamily="34" charset="0"/>
                <a:cs typeface="Arial" pitchFamily="34" charset="0"/>
              </a:rPr>
              <a:t>Hofstede</a:t>
            </a:r>
            <a:r>
              <a:rPr lang="en-US" altLang="ko-KR" sz="1600" dirty="0" smtClean="0">
                <a:latin typeface="Arial" pitchFamily="34" charset="0"/>
                <a:cs typeface="Arial" pitchFamily="34" charset="0"/>
              </a:rPr>
              <a:t>-Insights (2020). Country Comparison. Retrieved from https://www.hofstede-insights.com/country-comparison/the-united-arab-emirates,the-usa/</a:t>
            </a:r>
          </a:p>
          <a:p>
            <a:pPr>
              <a:buFont typeface="Arial" pitchFamily="34" charset="0"/>
              <a:buChar char="•"/>
            </a:pPr>
            <a:r>
              <a:rPr lang="en-US" altLang="ko-KR" sz="1600" dirty="0" smtClean="0">
                <a:latin typeface="Arial" pitchFamily="34" charset="0"/>
                <a:cs typeface="Arial" pitchFamily="34" charset="0"/>
              </a:rPr>
              <a:t>TMF (2018). Top 10 challenges of doing business in the United Arab Emirates. Retrieved from https://www.tmf-group.com/en/news-insights/articles/2018/july/uae-top-10-challenges/</a:t>
            </a:r>
          </a:p>
          <a:p>
            <a:pPr>
              <a:buFont typeface="Arial" pitchFamily="34" charset="0"/>
              <a:buChar char="•"/>
            </a:pPr>
            <a:r>
              <a:rPr lang="en-US" altLang="ko-KR" sz="1600" dirty="0" smtClean="0">
                <a:latin typeface="Arial" pitchFamily="34" charset="0"/>
                <a:cs typeface="Arial" pitchFamily="34" charset="0"/>
              </a:rPr>
              <a:t>World-O-Meter (2020). United Arab Emirates Population. Retrieved from https://www.worldometers.info/world-population/united-arab-emirates-population/</a:t>
            </a:r>
          </a:p>
        </p:txBody>
      </p:sp>
    </p:spTree>
    <p:extLst>
      <p:ext uri="{BB962C8B-B14F-4D97-AF65-F5344CB8AC3E}">
        <p14:creationId xmlns:p14="http://schemas.microsoft.com/office/powerpoint/2010/main" val="97910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Introduction</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Societies have to come to terms with six important </a:t>
            </a:r>
            <a:r>
              <a:rPr lang="en-US" altLang="ko-KR" sz="2800" dirty="0" err="1" smtClean="0">
                <a:latin typeface="Arial" pitchFamily="34" charset="0"/>
                <a:cs typeface="Arial" pitchFamily="34" charset="0"/>
              </a:rPr>
              <a:t>Hofstede’s</a:t>
            </a:r>
            <a:r>
              <a:rPr lang="en-US" altLang="ko-KR" sz="2800" dirty="0" smtClean="0">
                <a:latin typeface="Arial" pitchFamily="34" charset="0"/>
                <a:cs typeface="Arial" pitchFamily="34" charset="0"/>
              </a:rPr>
              <a:t> aspects – dimensions of culture</a:t>
            </a:r>
          </a:p>
          <a:p>
            <a:pPr>
              <a:buFont typeface="Arial" pitchFamily="34" charset="0"/>
              <a:buChar char="•"/>
            </a:pPr>
            <a:r>
              <a:rPr lang="en-US" altLang="ko-KR" sz="2800" dirty="0" smtClean="0">
                <a:latin typeface="Arial" pitchFamily="34" charset="0"/>
                <a:cs typeface="Arial" pitchFamily="34" charset="0"/>
              </a:rPr>
              <a:t>Global leaders have to understand the dimensions for effective leadership</a:t>
            </a:r>
          </a:p>
          <a:p>
            <a:pPr>
              <a:buFont typeface="Arial" pitchFamily="34" charset="0"/>
              <a:buChar char="•"/>
            </a:pPr>
            <a:r>
              <a:rPr lang="en-US" altLang="ko-KR" sz="2800" dirty="0" smtClean="0">
                <a:latin typeface="Arial" pitchFamily="34" charset="0"/>
                <a:cs typeface="Arial" pitchFamily="34" charset="0"/>
              </a:rPr>
              <a:t>Analyze the UAE versus the US on </a:t>
            </a:r>
            <a:r>
              <a:rPr lang="en-US" altLang="ko-KR" sz="2800" dirty="0" err="1" smtClean="0">
                <a:latin typeface="Arial" pitchFamily="34" charset="0"/>
                <a:cs typeface="Arial" pitchFamily="34" charset="0"/>
              </a:rPr>
              <a:t>Hofstede’s</a:t>
            </a:r>
            <a:r>
              <a:rPr lang="en-US" altLang="ko-KR" sz="2800" dirty="0" smtClean="0">
                <a:latin typeface="Arial" pitchFamily="34" charset="0"/>
                <a:cs typeface="Arial" pitchFamily="34" charset="0"/>
              </a:rPr>
              <a:t> dimensions and impact of global manager</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About UAE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Estimated population – 9.9 million (World-O-Meter, 2020)</a:t>
            </a:r>
          </a:p>
          <a:p>
            <a:pPr>
              <a:buFont typeface="Arial" pitchFamily="34" charset="0"/>
              <a:buChar char="•"/>
            </a:pPr>
            <a:r>
              <a:rPr lang="en-US" altLang="ko-KR" sz="2800" dirty="0" smtClean="0">
                <a:latin typeface="Arial" pitchFamily="34" charset="0"/>
                <a:cs typeface="Arial" pitchFamily="34" charset="0"/>
              </a:rPr>
              <a:t>Major export – oil and natural gas</a:t>
            </a:r>
          </a:p>
          <a:p>
            <a:pPr>
              <a:buFont typeface="Arial" pitchFamily="34" charset="0"/>
              <a:buChar char="•"/>
            </a:pPr>
            <a:r>
              <a:rPr lang="en-US" altLang="ko-KR" sz="2800" dirty="0" smtClean="0">
                <a:latin typeface="Arial" pitchFamily="34" charset="0"/>
                <a:cs typeface="Arial" pitchFamily="34" charset="0"/>
              </a:rPr>
              <a:t>Other activities – tourism and sports</a:t>
            </a:r>
          </a:p>
          <a:p>
            <a:pPr>
              <a:buFont typeface="Arial" pitchFamily="34" charset="0"/>
              <a:buChar char="•"/>
            </a:pPr>
            <a:r>
              <a:rPr lang="en-US" altLang="ko-KR" sz="2800" dirty="0" smtClean="0">
                <a:latin typeface="Arial" pitchFamily="34" charset="0"/>
                <a:cs typeface="Arial" pitchFamily="34" charset="0"/>
              </a:rPr>
              <a:t>Main imports – food, machinery, chemicals, transport equipment</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Power Distance – UAE versus the US</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All individuals are not equal; expresses attitudes towards inequality</a:t>
            </a:r>
          </a:p>
          <a:p>
            <a:pPr>
              <a:buFont typeface="Arial" pitchFamily="34" charset="0"/>
              <a:buChar char="•"/>
            </a:pPr>
            <a:r>
              <a:rPr lang="en-US" altLang="ko-KR" sz="2800" dirty="0" smtClean="0">
                <a:latin typeface="Arial" pitchFamily="34" charset="0"/>
                <a:cs typeface="Arial" pitchFamily="34" charset="0"/>
              </a:rPr>
              <a:t>UAE scores 90 – strongly accepted hierarchical structure and high centralization of power</a:t>
            </a:r>
          </a:p>
          <a:p>
            <a:pPr>
              <a:buFont typeface="Arial" pitchFamily="34" charset="0"/>
              <a:buChar char="•"/>
            </a:pPr>
            <a:r>
              <a:rPr lang="en-US" altLang="ko-KR" sz="2800" dirty="0" smtClean="0">
                <a:latin typeface="Arial" pitchFamily="34" charset="0"/>
                <a:cs typeface="Arial" pitchFamily="34" charset="0"/>
              </a:rPr>
              <a:t>US scores 40 – less acceptability of unequal distribution of power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Individualism – UAE versus the US </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Engagement or interdependence of members in society</a:t>
            </a:r>
          </a:p>
          <a:p>
            <a:pPr>
              <a:buFont typeface="Arial" pitchFamily="34" charset="0"/>
              <a:buChar char="•"/>
            </a:pPr>
            <a:r>
              <a:rPr lang="en-US" altLang="ko-KR" sz="2800" dirty="0" smtClean="0">
                <a:latin typeface="Arial" pitchFamily="34" charset="0"/>
                <a:cs typeface="Arial" pitchFamily="34" charset="0"/>
              </a:rPr>
              <a:t>UAE scores 25 – collective society – high consideration for long-term commitment to groups</a:t>
            </a:r>
          </a:p>
          <a:p>
            <a:pPr>
              <a:buFont typeface="Arial" pitchFamily="34" charset="0"/>
              <a:buChar char="•"/>
            </a:pPr>
            <a:r>
              <a:rPr lang="en-US" altLang="ko-KR" sz="2800" dirty="0" smtClean="0">
                <a:latin typeface="Arial" pitchFamily="34" charset="0"/>
                <a:cs typeface="Arial" pitchFamily="34" charset="0"/>
              </a:rPr>
              <a:t>US scores 91 – highly individualistic society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Masculinity – UAE versus the US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Looks at motivation – being the best versus loving what you do</a:t>
            </a:r>
          </a:p>
          <a:p>
            <a:pPr>
              <a:buFont typeface="Arial" pitchFamily="34" charset="0"/>
              <a:buChar char="•"/>
            </a:pPr>
            <a:r>
              <a:rPr lang="en-US" altLang="ko-KR" sz="2800" dirty="0" smtClean="0">
                <a:latin typeface="Arial" pitchFamily="34" charset="0"/>
                <a:cs typeface="Arial" pitchFamily="34" charset="0"/>
              </a:rPr>
              <a:t>UAE scores 50 – as such it is in between masculinity and femininity</a:t>
            </a:r>
          </a:p>
          <a:p>
            <a:pPr>
              <a:buFont typeface="Arial" pitchFamily="34" charset="0"/>
              <a:buChar char="•"/>
            </a:pPr>
            <a:r>
              <a:rPr lang="en-US" altLang="ko-KR" sz="2800" dirty="0" smtClean="0">
                <a:latin typeface="Arial" pitchFamily="34" charset="0"/>
                <a:cs typeface="Arial" pitchFamily="34" charset="0"/>
              </a:rPr>
              <a:t>US scores 62 – high masculinity and individualistic drive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Uncertainty Avoidance – UAE versus the US</a:t>
            </a:r>
            <a:endParaRPr lang="en-US" b="1" dirty="0"/>
          </a:p>
        </p:txBody>
      </p:sp>
      <p:sp>
        <p:nvSpPr>
          <p:cNvPr id="5" name="Content Placeholder 4"/>
          <p:cNvSpPr>
            <a:spLocks noGrp="1"/>
          </p:cNvSpPr>
          <p:nvPr>
            <p:ph idx="10"/>
          </p:nvPr>
        </p:nvSpPr>
        <p:spPr>
          <a:xfrm>
            <a:off x="1990056" y="1448221"/>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How does society deal with the future as an unknown factor?</a:t>
            </a:r>
          </a:p>
          <a:p>
            <a:pPr>
              <a:buFont typeface="Arial" pitchFamily="34" charset="0"/>
              <a:buChar char="•"/>
            </a:pPr>
            <a:r>
              <a:rPr lang="en-US" altLang="ko-KR" sz="2800" dirty="0" smtClean="0">
                <a:latin typeface="Arial" pitchFamily="34" charset="0"/>
                <a:cs typeface="Arial" pitchFamily="34" charset="0"/>
              </a:rPr>
              <a:t>UAE scores 80 – high preference for status quo – rigid society – beliefs, behavior</a:t>
            </a:r>
          </a:p>
          <a:p>
            <a:pPr>
              <a:buFont typeface="Arial" pitchFamily="34" charset="0"/>
              <a:buChar char="•"/>
            </a:pPr>
            <a:r>
              <a:rPr lang="en-US" altLang="ko-KR" sz="2800" dirty="0" smtClean="0">
                <a:latin typeface="Arial" pitchFamily="34" charset="0"/>
                <a:cs typeface="Arial" pitchFamily="34" charset="0"/>
              </a:rPr>
              <a:t>US scores 46 – fair score for acceptance of new ideas and opinions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Long-term Orientation – UAE versus the US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Maintaining past links while dealing with present and future</a:t>
            </a:r>
          </a:p>
          <a:p>
            <a:pPr>
              <a:buFont typeface="Arial" pitchFamily="34" charset="0"/>
              <a:buChar char="•"/>
            </a:pPr>
            <a:r>
              <a:rPr lang="en-US" altLang="ko-KR" sz="2800" dirty="0" smtClean="0">
                <a:latin typeface="Arial" pitchFamily="34" charset="0"/>
                <a:cs typeface="Arial" pitchFamily="34" charset="0"/>
              </a:rPr>
              <a:t>UAE has no score on this aspect</a:t>
            </a:r>
          </a:p>
          <a:p>
            <a:pPr>
              <a:buFont typeface="Arial" pitchFamily="34" charset="0"/>
              <a:buChar char="•"/>
            </a:pPr>
            <a:r>
              <a:rPr lang="en-US" altLang="ko-KR" sz="2800" dirty="0" smtClean="0">
                <a:latin typeface="Arial" pitchFamily="34" charset="0"/>
                <a:cs typeface="Arial" pitchFamily="34" charset="0"/>
              </a:rPr>
              <a:t>US scores 26 – analyzes new information to verify, good idea of good and bad or evil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Global Cultural Differences</a:t>
            </a:r>
            <a:endParaRPr lang="ko-KR" altLang="en-US" dirty="0"/>
          </a:p>
        </p:txBody>
      </p:sp>
      <p:sp>
        <p:nvSpPr>
          <p:cNvPr id="2" name="Content Placeholder 1"/>
          <p:cNvSpPr>
            <a:spLocks noGrp="1"/>
          </p:cNvSpPr>
          <p:nvPr>
            <p:ph idx="1"/>
          </p:nvPr>
        </p:nvSpPr>
        <p:spPr/>
        <p:txBody>
          <a:bodyPr/>
          <a:lstStyle/>
          <a:p>
            <a:r>
              <a:rPr lang="en-US" b="1" dirty="0" smtClean="0"/>
              <a:t>Indulgence – UAE versus the US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Ability to which people control impulses and desires</a:t>
            </a:r>
          </a:p>
          <a:p>
            <a:pPr>
              <a:buFont typeface="Arial" pitchFamily="34" charset="0"/>
              <a:buChar char="•"/>
            </a:pPr>
            <a:r>
              <a:rPr lang="en-US" altLang="ko-KR" sz="2800" dirty="0" smtClean="0">
                <a:latin typeface="Arial" pitchFamily="34" charset="0"/>
                <a:cs typeface="Arial" pitchFamily="34" charset="0"/>
              </a:rPr>
              <a:t>UAE has no score</a:t>
            </a:r>
          </a:p>
          <a:p>
            <a:pPr>
              <a:buFont typeface="Arial" pitchFamily="34" charset="0"/>
              <a:buChar char="•"/>
            </a:pPr>
            <a:r>
              <a:rPr lang="en-US" altLang="ko-KR" sz="2800" dirty="0" smtClean="0">
                <a:latin typeface="Arial" pitchFamily="34" charset="0"/>
                <a:cs typeface="Arial" pitchFamily="34" charset="0"/>
              </a:rPr>
              <a:t>US scores 68 – above average indulgence mainly due to contradicting attitudes ‘work hard, play hard’ (</a:t>
            </a:r>
            <a:r>
              <a:rPr lang="en-US" altLang="ko-KR" sz="2800" dirty="0" err="1" smtClean="0">
                <a:latin typeface="Arial" pitchFamily="34" charset="0"/>
                <a:cs typeface="Arial" pitchFamily="34" charset="0"/>
              </a:rPr>
              <a:t>Hofstede</a:t>
            </a:r>
            <a:r>
              <a:rPr lang="en-US" altLang="ko-KR" sz="2800" dirty="0" smtClean="0">
                <a:latin typeface="Arial" pitchFamily="34" charset="0"/>
                <a:cs typeface="Arial" pitchFamily="34" charset="0"/>
              </a:rPr>
              <a:t>-Insights, 2020) </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TotalTime>
  <Words>1663</Words>
  <Application>Microsoft Office PowerPoint</Application>
  <PresentationFormat>On-screen Show (16:9)</PresentationFormat>
  <Paragraphs>97</Paragraphs>
  <Slides>16</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맑은 고딕</vt:lpstr>
      <vt:lpstr>Arial</vt:lpstr>
      <vt:lpstr>Calibri</vt:lpstr>
      <vt:lpstr>Office Theme</vt:lpstr>
      <vt:lpstr>Custom Design</vt:lpstr>
      <vt:lpstr>PowerPoint Presentation</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lpstr>Global Cultural Differences</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augky</cp:lastModifiedBy>
  <cp:revision>47</cp:revision>
  <dcterms:created xsi:type="dcterms:W3CDTF">2014-04-01T16:27:38Z</dcterms:created>
  <dcterms:modified xsi:type="dcterms:W3CDTF">2020-09-30T15:17:08Z</dcterms:modified>
</cp:coreProperties>
</file>