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14"/>
  </p:notesMasterIdLst>
  <p:sldIdLst>
    <p:sldId id="258" r:id="rId6"/>
    <p:sldId id="259" r:id="rId7"/>
    <p:sldId id="260" r:id="rId8"/>
    <p:sldId id="264" r:id="rId9"/>
    <p:sldId id="261" r:id="rId10"/>
    <p:sldId id="265"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6630" autoAdjust="0"/>
  </p:normalViewPr>
  <p:slideViewPr>
    <p:cSldViewPr snapToGrid="0">
      <p:cViewPr varScale="1">
        <p:scale>
          <a:sx n="55" d="100"/>
          <a:sy n="55" d="100"/>
        </p:scale>
        <p:origin x="-109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Perez" userId="715643278_tp_dropbox" providerId="OAuth2" clId="{CB06CF8F-13D1-2247-BFB7-39152D6A745E}"/>
    <pc:docChg chg="undo redo custSel modSld">
      <pc:chgData name="Carlos Perez" userId="715643278_tp_dropbox" providerId="OAuth2" clId="{CB06CF8F-13D1-2247-BFB7-39152D6A745E}" dt="2020-05-18T06:18:56.480" v="81" actId="20577"/>
      <pc:docMkLst>
        <pc:docMk/>
      </pc:docMkLst>
      <pc:sldChg chg="modSp">
        <pc:chgData name="Carlos Perez" userId="715643278_tp_dropbox" providerId="OAuth2" clId="{CB06CF8F-13D1-2247-BFB7-39152D6A745E}" dt="2020-05-18T06:18:56.480" v="81" actId="20577"/>
        <pc:sldMkLst>
          <pc:docMk/>
          <pc:sldMk cId="4280171653" sldId="258"/>
        </pc:sldMkLst>
        <pc:spChg chg="mod">
          <ac:chgData name="Carlos Perez" userId="715643278_tp_dropbox" providerId="OAuth2" clId="{CB06CF8F-13D1-2247-BFB7-39152D6A745E}" dt="2020-05-18T06:18:56.480" v="81" actId="20577"/>
          <ac:spMkLst>
            <pc:docMk/>
            <pc:sldMk cId="4280171653" sldId="258"/>
            <ac:spMk id="5" creationId="{00000000-0000-0000-0000-000000000000}"/>
          </ac:spMkLst>
        </pc:spChg>
        <pc:spChg chg="mod">
          <ac:chgData name="Carlos Perez" userId="715643278_tp_dropbox" providerId="OAuth2" clId="{CB06CF8F-13D1-2247-BFB7-39152D6A745E}" dt="2020-05-18T06:14:55.968" v="28" actId="20577"/>
          <ac:spMkLst>
            <pc:docMk/>
            <pc:sldMk cId="4280171653" sldId="258"/>
            <ac:spMk id="409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4422D-BC60-4D4F-A3B4-64F4291A53DA}" type="datetimeFigureOut">
              <a:rPr lang="en-US" smtClean="0"/>
              <a:pPr/>
              <a:t>5/18/20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6F6EC-12F1-4CC9-867E-5D81645DDF91}" type="slidenum">
              <a:rPr lang="en-US" smtClean="0"/>
              <a:pPr/>
              <a:t>‹#›</a:t>
            </a:fld>
            <a:endParaRPr lang="en-US"/>
          </a:p>
        </p:txBody>
      </p:sp>
    </p:spTree>
    <p:extLst>
      <p:ext uri="{BB962C8B-B14F-4D97-AF65-F5344CB8AC3E}">
        <p14:creationId xmlns:p14="http://schemas.microsoft.com/office/powerpoint/2010/main" val="44584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Choose a title for your presentation.</a:t>
            </a:r>
          </a:p>
          <a:p>
            <a:pPr eaLnBrk="1" hangingPunct="1">
              <a:spcBef>
                <a:spcPct val="0"/>
              </a:spcBef>
            </a:pPr>
            <a:r>
              <a:rPr lang="en-US" altLang="en-US" dirty="0">
                <a:ea typeface="ＭＳ Ｐゴシック" panose="020B0600070205080204" pitchFamily="34" charset="-128"/>
              </a:rPr>
              <a:t>Include your name, the course name and the assignment name.</a:t>
            </a:r>
          </a:p>
          <a:p>
            <a:pPr eaLnBrk="1" hangingPunct="1">
              <a:spcBef>
                <a:spcPct val="0"/>
              </a:spcBef>
            </a:pPr>
            <a:endParaRPr lang="en-US" altLang="en-US" dirty="0">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254AB1-2796-4E90-AAA3-2FFF863DFFDE}" type="slidenum">
              <a:rPr lang="en-US" altLang="en-US">
                <a:solidFill>
                  <a:prstClr val="black"/>
                </a:solidFill>
                <a:latin typeface="Arial" panose="020B0604020202020204" pitchFamily="34" charset="0"/>
              </a:rPr>
              <a:pPr>
                <a:spcBef>
                  <a:spcPct val="0"/>
                </a:spcBef>
              </a:pPr>
              <a:t>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46206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The period of  2007 to 2017 was marked by various economic activities. In the period of 2007</a:t>
            </a:r>
            <a:r>
              <a:rPr lang="en-US" altLang="en-US" baseline="0" dirty="0">
                <a:ea typeface="ＭＳ Ｐゴシック" panose="020B0600070205080204" pitchFamily="34" charset="-128"/>
              </a:rPr>
              <a:t> to 2009, there was the great recession that resulted from the burst of the housing industry. In 2009, Barack Obama was elected as president and served until 2017. He is the first black American president to have held the position. The main focus of President Obama was the economic recovery of the country. He did this by implementing the American Recovery and Reinvestment Act of 2009 which was an economic stimulus program that pumped $831 million dollars into the economy. The stimulus program focused on tax cuts, infrastructure sending, and unemployment benefits. There was little rise in the median wages during the period.</a:t>
            </a:r>
            <a:endParaRPr lang="en-US" altLang="en-US" dirty="0">
              <a:ea typeface="ＭＳ Ｐゴシック" panose="020B0600070205080204" pitchFamily="34"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9A4C521-9648-4FB9-BA12-D240D4AB200E}" type="slidenum">
              <a:rPr lang="en-US" altLang="en-US">
                <a:solidFill>
                  <a:prstClr val="black"/>
                </a:solidFill>
                <a:latin typeface="Arial" panose="020B0604020202020204" pitchFamily="34" charset="0"/>
              </a:rPr>
              <a:pPr>
                <a:spcBef>
                  <a:spcPct val="0"/>
                </a:spcBef>
              </a:pPr>
              <a:t>2</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54982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The US</a:t>
            </a:r>
            <a:r>
              <a:rPr lang="en-US" altLang="en-US" baseline="0" dirty="0">
                <a:ea typeface="ＭＳ Ｐゴシック" panose="020B0600070205080204" pitchFamily="34" charset="-128"/>
              </a:rPr>
              <a:t> GDP during the period of 2007 to 2017 had a steady growth rate. The period began with a 14,208 billion dollar GDP and grew to slightly over 20,000 billion dollars at the end of the fourth quarter in 2017. There is a visible dip in the period of 2008 to 2009. This was during the recession caused by the burst in the housing industry. The bubble was caused by increased demand and serving of mortgages without clear analysis of the customer’s credit worthiness leading to mass default. There was consequent inflation. 2009 was marked by a rebound that lasted for long period lasting the remaining ten-year period. Tax cuts were influential in putting more money into people and businesses.</a:t>
            </a: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4B4CFC2-4B55-41FD-8068-23CEA8097399}"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extLst>
      <p:ext uri="{BB962C8B-B14F-4D97-AF65-F5344CB8AC3E}">
        <p14:creationId xmlns:p14="http://schemas.microsoft.com/office/powerpoint/2010/main" val="12074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Inflation</a:t>
            </a:r>
            <a:r>
              <a:rPr lang="en-US" altLang="en-US" baseline="0" dirty="0">
                <a:ea typeface="ＭＳ Ｐゴシック" panose="020B0600070205080204" pitchFamily="34" charset="-128"/>
              </a:rPr>
              <a:t> is marked by an increase in prices of commodities that lead to everything being expensive and unsustainable. This leads to a reduction the purchasing power leading to increased spending based on the assumption that there is a need to spend now since in the future prices will increase. This leads to further increase in prices and worse inflation. The tax-cuts implemented to the lower and middle-class increased the spending power of the consumers. This lead to increased aggregate demand which reflected in increased economic growth. Also, the tax cuts acted as an incentive to work more leading to increased productivity and increased economic growth in GDP output.</a:t>
            </a:r>
            <a:endParaRPr lang="en-US" altLang="en-US" dirty="0">
              <a:ea typeface="ＭＳ Ｐゴシック"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4B4CFC2-4B55-41FD-8068-23CEA8097399}"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120743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ea typeface="ＭＳ Ｐゴシック" panose="020B0600070205080204" pitchFamily="34" charset="-128"/>
              </a:rPr>
              <a:t>The rate of inflation and unemployment generally declined over the ten-year period of 2007 to 2017. The steepest decline in inflation came at the period of end of first quarter of 2009 to about mid of the third quarter in 2009. This corresponds to the rebound of the GDP in the period where the tax cuts were introduced leading to a rebound in productivity. There is a increase in unemployment from the beginning of the period to beginning of 2009. This corresponds to the decline in GDP over the same period that was associated with high inflation rates and housing bubble preceding the period.</a:t>
            </a:r>
          </a:p>
          <a:p>
            <a:pPr eaLnBrk="1" hangingPunct="1">
              <a:spcBef>
                <a:spcPct val="0"/>
              </a:spcBef>
            </a:pPr>
            <a:r>
              <a:rPr lang="en-US" altLang="en-US" baseline="0" dirty="0">
                <a:ea typeface="ＭＳ Ｐゴシック" panose="020B0600070205080204" pitchFamily="34" charset="-128"/>
              </a:rPr>
              <a:t>The unemployment rate was calculated by considering the part of the population that was 16 years and above that reside in either of the states and are not in an institution such as aged and mental health facilities. The inflation was calculated as average monthly change in consumer goods and service prices and includes food, clothing, shelter, fuel and transport changes as well as service fees such as water and sewer services. The index is calculated as price changes against their weighted importance to the spending of a specific group.</a:t>
            </a:r>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3CB9F4-AA87-4CDE-8DDD-69FD4683015B}"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86528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The focus is on</a:t>
            </a:r>
            <a:r>
              <a:rPr lang="en-US" altLang="en-US" baseline="0" dirty="0">
                <a:ea typeface="ＭＳ Ｐゴシック" panose="020B0600070205080204" pitchFamily="34" charset="-128"/>
              </a:rPr>
              <a:t> two main events – the 2008 recession and the 2009 rebound. In the period 2008 to 2009, the recession lead to an increase in unemployment. Due to lack of adequate investments and reducing purchasing power, the economy plummeted leading to increasing unemployment. However, according to Phillips curve, an increase in unemployment leads to a decrease in inflation. As such, inflation reduced during the 2008 period due to reduced money supply. In 2009, there was a rebound in the economy leading to increasing employment opportunities. The unemployment rates reduced and inflation increased but was limited by government intervention.</a:t>
            </a:r>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43CB9F4-AA87-4CDE-8DDD-69FD4683015B}"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86528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The interest</a:t>
            </a:r>
            <a:r>
              <a:rPr lang="en-US" altLang="en-US" baseline="0" dirty="0">
                <a:ea typeface="ＭＳ Ｐゴシック" panose="020B0600070205080204" pitchFamily="34" charset="-128"/>
              </a:rPr>
              <a:t> rates generally declined over the period.  In the same period there was a decline in the inflation rates. However, close observation shows inverse proportion between inflation and interest rates. With a decrease in interest rates in the period coming from the 2008 depression leading to increased borrowing leading to increased circulation of money which had an effect of slight increase in inflation rates. Investments would increase as a result of reduced interest rates as well as foreign trade. The GDP would be increased as a result due to the increase in investments. An increase in interest rates leads to increase in opportunity cost of capital leading to reduction in the aggregate demand curve which leads to reduction in GDP.</a:t>
            </a:r>
          </a:p>
          <a:p>
            <a:pPr lvl="1">
              <a:defRPr/>
            </a:pPr>
            <a:endParaRPr 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849D106-396D-4D53-9082-7A4AF654820E}"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120196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8F97C9-196A-498D-8E00-412121272124}" type="slidenum">
              <a:rPr lang="en-US" altLang="en-US">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3491495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10" name="Rectangle 9"/>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Rectangle 13"/>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19" y="4525926"/>
            <a:ext cx="2796335" cy="1635312"/>
          </a:xfrm>
          <a:prstGeom prst="rect">
            <a:avLst/>
          </a:prstGeom>
        </p:spPr>
      </p:pic>
    </p:spTree>
    <p:extLst>
      <p:ext uri="{BB962C8B-B14F-4D97-AF65-F5344CB8AC3E}">
        <p14:creationId xmlns:p14="http://schemas.microsoft.com/office/powerpoint/2010/main" val="391023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482517"/>
            <a:ext cx="10988849" cy="2869528"/>
          </a:xfrm>
        </p:spPr>
        <p:txBody>
          <a:bodyPr anchor="b">
            <a:normAutofit/>
          </a:bodyPr>
          <a:lstStyle>
            <a:lvl1pPr>
              <a:defRPr sz="4050"/>
            </a:lvl1pPr>
          </a:lstStyle>
          <a:p>
            <a:r>
              <a:rPr lang="en-US" dirty="0"/>
              <a:t>CLICK TO EDIT MASTER TITLE STYLE</a:t>
            </a:r>
          </a:p>
        </p:txBody>
      </p:sp>
      <p:sp>
        <p:nvSpPr>
          <p:cNvPr id="3" name="Text Placeholder 2"/>
          <p:cNvSpPr>
            <a:spLocks noGrp="1"/>
          </p:cNvSpPr>
          <p:nvPr>
            <p:ph type="body" idx="1" hasCustomPrompt="1"/>
          </p:nvPr>
        </p:nvSpPr>
        <p:spPr>
          <a:xfrm>
            <a:off x="837393" y="3511877"/>
            <a:ext cx="10988849" cy="150901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300289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838201" y="1531158"/>
            <a:ext cx="11010900" cy="4464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1144059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3" name="Content Placeholder 2"/>
          <p:cNvSpPr>
            <a:spLocks noGrp="1"/>
          </p:cNvSpPr>
          <p:nvPr>
            <p:ph sz="half" idx="1" hasCustomPrompt="1"/>
          </p:nvPr>
        </p:nvSpPr>
        <p:spPr>
          <a:xfrm>
            <a:off x="838200" y="1532466"/>
            <a:ext cx="5359400"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1534" y="1532466"/>
            <a:ext cx="5507567"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875089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199" y="1532466"/>
            <a:ext cx="535940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341534" y="1532466"/>
            <a:ext cx="550756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itle 1"/>
          <p:cNvSpPr>
            <a:spLocks noGrp="1"/>
          </p:cNvSpPr>
          <p:nvPr>
            <p:ph type="title" hasCustomPrompt="1"/>
          </p:nvPr>
        </p:nvSpPr>
        <p:spPr>
          <a:xfrm>
            <a:off x="838201" y="152401"/>
            <a:ext cx="11010900" cy="1193800"/>
          </a:xfrm>
        </p:spPr>
        <p:txBody>
          <a:bodyPr anchor="ctr"/>
          <a:lstStyle/>
          <a:p>
            <a:r>
              <a:rPr lang="en-US" dirty="0"/>
              <a:t>CLICK TO EDIT MASTER TITLE STYLE</a:t>
            </a:r>
          </a:p>
        </p:txBody>
      </p:sp>
      <p:sp>
        <p:nvSpPr>
          <p:cNvPr id="13" name="Content Placeholder 2"/>
          <p:cNvSpPr>
            <a:spLocks noGrp="1"/>
          </p:cNvSpPr>
          <p:nvPr>
            <p:ph sz="half" idx="13" hasCustomPrompt="1"/>
          </p:nvPr>
        </p:nvSpPr>
        <p:spPr>
          <a:xfrm>
            <a:off x="838200" y="2356378"/>
            <a:ext cx="5359400" cy="3639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hasCustomPrompt="1"/>
          </p:nvPr>
        </p:nvSpPr>
        <p:spPr>
          <a:xfrm>
            <a:off x="6341534" y="2356378"/>
            <a:ext cx="5507567" cy="363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a:xfrm>
            <a:off x="838200" y="6236058"/>
            <a:ext cx="2743200" cy="365125"/>
          </a:xfrm>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136390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416793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474048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5"/>
            <a:ext cx="3932237" cy="1837267"/>
          </a:xfrm>
        </p:spPr>
        <p:txBody>
          <a:bodyPr anchor="t"/>
          <a:lstStyle>
            <a:lvl1pPr>
              <a:defRPr sz="2400"/>
            </a:lvl1pPr>
          </a:lstStyle>
          <a:p>
            <a:r>
              <a:rPr lang="en-US" dirty="0"/>
              <a:t>CLICK TO EDIT MASTER TITLE STYLE</a:t>
            </a:r>
          </a:p>
        </p:txBody>
      </p:sp>
      <p:sp>
        <p:nvSpPr>
          <p:cNvPr id="3" name="Content Placeholder 2"/>
          <p:cNvSpPr>
            <a:spLocks noGrp="1"/>
          </p:cNvSpPr>
          <p:nvPr>
            <p:ph idx="1" hasCustomPrompt="1"/>
          </p:nvPr>
        </p:nvSpPr>
        <p:spPr>
          <a:xfrm>
            <a:off x="5183189" y="220133"/>
            <a:ext cx="6687079" cy="57262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609177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5"/>
            <a:ext cx="3932237" cy="1837267"/>
          </a:xfrm>
        </p:spPr>
        <p:txBody>
          <a:bodyPr anchor="t"/>
          <a:lstStyle>
            <a:lvl1pPr>
              <a:defRPr sz="2400"/>
            </a:lvl1pPr>
          </a:lstStyle>
          <a:p>
            <a:r>
              <a:rPr lang="en-US" dirty="0"/>
              <a:t>CLICK TO EDIT MASTER TITLE STYLE</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
        <p:nvSpPr>
          <p:cNvPr id="6" name="Picture Placeholder 2"/>
          <p:cNvSpPr>
            <a:spLocks noGrp="1"/>
          </p:cNvSpPr>
          <p:nvPr>
            <p:ph type="pic" idx="1"/>
          </p:nvPr>
        </p:nvSpPr>
        <p:spPr>
          <a:xfrm>
            <a:off x="5183189" y="220134"/>
            <a:ext cx="6712479" cy="577571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2698438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10" name="Rectangle 9"/>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4" name="Rectangle 13"/>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19" y="4525926"/>
            <a:ext cx="2796335" cy="1635312"/>
          </a:xfrm>
          <a:prstGeom prst="rect">
            <a:avLst/>
          </a:prstGeom>
        </p:spPr>
      </p:pic>
    </p:spTree>
    <p:extLst>
      <p:ext uri="{BB962C8B-B14F-4D97-AF65-F5344CB8AC3E}">
        <p14:creationId xmlns:p14="http://schemas.microsoft.com/office/powerpoint/2010/main" val="444196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9"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Rectangle 9"/>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1" y="4564225"/>
            <a:ext cx="1523536" cy="1049174"/>
          </a:xfrm>
          <a:prstGeom prst="rect">
            <a:avLst/>
          </a:prstGeom>
        </p:spPr>
      </p:pic>
    </p:spTree>
    <p:extLst>
      <p:ext uri="{BB962C8B-B14F-4D97-AF65-F5344CB8AC3E}">
        <p14:creationId xmlns:p14="http://schemas.microsoft.com/office/powerpoint/2010/main" val="281090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
            <a:ext cx="12192000" cy="3828288"/>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9"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Rectangle 9"/>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1" y="4564225"/>
            <a:ext cx="1523536" cy="1049174"/>
          </a:xfrm>
          <a:prstGeom prst="rect">
            <a:avLst/>
          </a:prstGeom>
        </p:spPr>
      </p:pic>
    </p:spTree>
    <p:extLst>
      <p:ext uri="{BB962C8B-B14F-4D97-AF65-F5344CB8AC3E}">
        <p14:creationId xmlns:p14="http://schemas.microsoft.com/office/powerpoint/2010/main" val="375227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1550" y="0"/>
            <a:ext cx="6124575" cy="6858000"/>
          </a:xfrm>
          <a:prstGeom prst="rect">
            <a:avLst/>
          </a:prstGeom>
        </p:spPr>
      </p:pic>
      <p:sp>
        <p:nvSpPr>
          <p:cNvPr id="7" name="Rectangle 6"/>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021" y="331731"/>
            <a:ext cx="3026947" cy="1770174"/>
          </a:xfrm>
          <a:prstGeom prst="rect">
            <a:avLst/>
          </a:prstGeom>
        </p:spPr>
      </p:pic>
      <p:sp>
        <p:nvSpPr>
          <p:cNvPr id="8" name="Rectangle 7"/>
          <p:cNvSpPr/>
          <p:nvPr/>
        </p:nvSpPr>
        <p:spPr>
          <a:xfrm>
            <a:off x="6051550"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298937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8850" y="0"/>
            <a:ext cx="6153151" cy="6858000"/>
          </a:xfrm>
          <a:prstGeom prst="rect">
            <a:avLst/>
          </a:prstGeom>
        </p:spPr>
      </p:pic>
      <p:sp>
        <p:nvSpPr>
          <p:cNvPr id="11" name="Rectangle 10"/>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Rectangle 11"/>
          <p:cNvSpPr/>
          <p:nvPr/>
        </p:nvSpPr>
        <p:spPr>
          <a:xfrm>
            <a:off x="6051550"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
        <p:nvSpPr>
          <p:cNvPr id="9"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693447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0"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1" y="4564225"/>
            <a:ext cx="1523536" cy="1049174"/>
          </a:xfrm>
          <a:prstGeom prst="rect">
            <a:avLst/>
          </a:prstGeom>
        </p:spPr>
      </p:pic>
    </p:spTree>
    <p:extLst>
      <p:ext uri="{BB962C8B-B14F-4D97-AF65-F5344CB8AC3E}">
        <p14:creationId xmlns:p14="http://schemas.microsoft.com/office/powerpoint/2010/main" val="498471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19" y="4525926"/>
            <a:ext cx="2796335" cy="1635312"/>
          </a:xfrm>
          <a:prstGeom prst="rect">
            <a:avLst/>
          </a:prstGeom>
        </p:spPr>
      </p:pic>
    </p:spTree>
    <p:extLst>
      <p:ext uri="{BB962C8B-B14F-4D97-AF65-F5344CB8AC3E}">
        <p14:creationId xmlns:p14="http://schemas.microsoft.com/office/powerpoint/2010/main" val="409505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701" y="0"/>
            <a:ext cx="6210300" cy="6858000"/>
          </a:xfrm>
          <a:prstGeom prst="rect">
            <a:avLst/>
          </a:prstGeom>
        </p:spPr>
      </p:pic>
      <p:sp>
        <p:nvSpPr>
          <p:cNvPr id="7" name="Rectangle 6"/>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6095842"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Tree>
    <p:extLst>
      <p:ext uri="{BB962C8B-B14F-4D97-AF65-F5344CB8AC3E}">
        <p14:creationId xmlns:p14="http://schemas.microsoft.com/office/powerpoint/2010/main" val="3420694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224" y="1564943"/>
            <a:ext cx="6086475" cy="5295900"/>
          </a:xfrm>
          <a:prstGeom prst="rect">
            <a:avLst/>
          </a:prstGeom>
        </p:spPr>
      </p:pic>
      <p:sp>
        <p:nvSpPr>
          <p:cNvPr id="10" name="Rectangle 9"/>
          <p:cNvSpPr/>
          <p:nvPr/>
        </p:nvSpPr>
        <p:spPr>
          <a:xfrm>
            <a:off x="-2701" y="169862"/>
            <a:ext cx="6098541" cy="668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260349" y="1915888"/>
            <a:ext cx="5607051" cy="1596571"/>
          </a:xfrm>
        </p:spPr>
        <p:txBody>
          <a:bodyPr anchor="t">
            <a:noAutofit/>
          </a:bodyPr>
          <a:lstStyle>
            <a:lvl1pPr algn="l">
              <a:defRPr sz="2700">
                <a:solidFill>
                  <a:srgbClr val="0A3370"/>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3682321"/>
            <a:ext cx="5607051" cy="2673435"/>
          </a:xfrm>
        </p:spPr>
        <p:txBody>
          <a:bodyPr anchor="t"/>
          <a:lstStyle>
            <a:lvl1pPr marL="0" indent="0" algn="l">
              <a:buNone/>
              <a:defRPr sz="1800">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6095842"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7" name="Rectangle 6"/>
          <p:cNvSpPr/>
          <p:nvPr/>
        </p:nvSpPr>
        <p:spPr>
          <a:xfrm>
            <a:off x="0" y="2"/>
            <a:ext cx="12192000" cy="16128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0403" y="239683"/>
            <a:ext cx="5835491" cy="960325"/>
          </a:xfrm>
          <a:prstGeom prst="rect">
            <a:avLst/>
          </a:prstGeom>
        </p:spPr>
      </p:pic>
      <p:sp>
        <p:nvSpPr>
          <p:cNvPr id="11" name="Slide Number Placeholder 5"/>
          <p:cNvSpPr>
            <a:spLocks noGrp="1"/>
          </p:cNvSpPr>
          <p:nvPr>
            <p:ph type="sldNum" sz="quarter" idx="12"/>
          </p:nvPr>
        </p:nvSpPr>
        <p:spPr>
          <a:xfrm>
            <a:off x="260349" y="6355757"/>
            <a:ext cx="2743200" cy="365125"/>
          </a:xfrm>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131554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p:nvSpPr>
        <p:spPr>
          <a:xfrm>
            <a:off x="548640" y="-1"/>
            <a:ext cx="11643360" cy="6858001"/>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a:xfrm>
            <a:off x="831850" y="482517"/>
            <a:ext cx="10988849" cy="2869528"/>
          </a:xfrm>
        </p:spPr>
        <p:txBody>
          <a:bodyPr anchor="b">
            <a:normAutofit/>
          </a:bodyPr>
          <a:lstStyle>
            <a:lvl1pPr>
              <a:defRPr sz="405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7393" y="3511877"/>
            <a:ext cx="10988849" cy="150901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838200" y="6327508"/>
            <a:ext cx="2743200" cy="365125"/>
          </a:xfrm>
        </p:spPr>
        <p:txBody>
          <a:bodyPr/>
          <a:lstStyle>
            <a:lvl1pPr>
              <a:defRPr>
                <a:solidFill>
                  <a:schemeClr val="accent1"/>
                </a:solidFill>
              </a:defRPr>
            </a:lvl1pPr>
          </a:lstStyle>
          <a:p>
            <a:fld id="{2C2A6AE3-36F9-4B37-9E3B-E1F236E2353C}" type="slidenum">
              <a:rPr lang="en-US" smtClean="0">
                <a:solidFill>
                  <a:srgbClr val="FDB913"/>
                </a:solidFill>
              </a:rPr>
              <a:pPr/>
              <a:t>‹#›</a:t>
            </a:fld>
            <a:endParaRPr lang="en-US" dirty="0">
              <a:solidFill>
                <a:srgbClr val="FDB913"/>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50" t="6265" r="2070" b="6044"/>
          <a:stretch/>
        </p:blipFill>
        <p:spPr>
          <a:xfrm>
            <a:off x="8819149" y="6242777"/>
            <a:ext cx="3001551" cy="452706"/>
          </a:xfrm>
          <a:prstGeom prst="rect">
            <a:avLst/>
          </a:prstGeom>
        </p:spPr>
      </p:pic>
    </p:spTree>
    <p:extLst>
      <p:ext uri="{BB962C8B-B14F-4D97-AF65-F5344CB8AC3E}">
        <p14:creationId xmlns:p14="http://schemas.microsoft.com/office/powerpoint/2010/main" val="2454586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482517"/>
            <a:ext cx="10988849" cy="2869528"/>
          </a:xfrm>
        </p:spPr>
        <p:txBody>
          <a:bodyPr anchor="b">
            <a:normAutofit/>
          </a:bodyPr>
          <a:lstStyle>
            <a:lvl1pPr>
              <a:defRPr sz="4050"/>
            </a:lvl1pPr>
          </a:lstStyle>
          <a:p>
            <a:r>
              <a:rPr lang="en-US" dirty="0"/>
              <a:t>CLICK TO EDIT MASTER TITLE STYLE</a:t>
            </a:r>
          </a:p>
        </p:txBody>
      </p:sp>
      <p:sp>
        <p:nvSpPr>
          <p:cNvPr id="3" name="Text Placeholder 2"/>
          <p:cNvSpPr>
            <a:spLocks noGrp="1"/>
          </p:cNvSpPr>
          <p:nvPr>
            <p:ph type="body" idx="1" hasCustomPrompt="1"/>
          </p:nvPr>
        </p:nvSpPr>
        <p:spPr>
          <a:xfrm>
            <a:off x="837393" y="3511877"/>
            <a:ext cx="10988849" cy="150901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765362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838201" y="1531158"/>
            <a:ext cx="11010900" cy="44646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588060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3" name="Content Placeholder 2"/>
          <p:cNvSpPr>
            <a:spLocks noGrp="1"/>
          </p:cNvSpPr>
          <p:nvPr>
            <p:ph sz="half" idx="1" hasCustomPrompt="1"/>
          </p:nvPr>
        </p:nvSpPr>
        <p:spPr>
          <a:xfrm>
            <a:off x="838200" y="1532466"/>
            <a:ext cx="5359400"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41534" y="1532466"/>
            <a:ext cx="5507567" cy="4463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63675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1550" y="0"/>
            <a:ext cx="6124575" cy="6858000"/>
          </a:xfrm>
          <a:prstGeom prst="rect">
            <a:avLst/>
          </a:prstGeom>
        </p:spPr>
      </p:pic>
      <p:sp>
        <p:nvSpPr>
          <p:cNvPr id="7" name="Rectangle 6"/>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3021" y="331731"/>
            <a:ext cx="3026947" cy="1770174"/>
          </a:xfrm>
          <a:prstGeom prst="rect">
            <a:avLst/>
          </a:prstGeom>
        </p:spPr>
      </p:pic>
      <p:sp>
        <p:nvSpPr>
          <p:cNvPr id="8" name="Rectangle 7"/>
          <p:cNvSpPr/>
          <p:nvPr/>
        </p:nvSpPr>
        <p:spPr>
          <a:xfrm>
            <a:off x="6051550"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622017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199" y="1532466"/>
            <a:ext cx="535940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341534" y="1532466"/>
            <a:ext cx="550756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2" name="Title 1"/>
          <p:cNvSpPr>
            <a:spLocks noGrp="1"/>
          </p:cNvSpPr>
          <p:nvPr>
            <p:ph type="title" hasCustomPrompt="1"/>
          </p:nvPr>
        </p:nvSpPr>
        <p:spPr>
          <a:xfrm>
            <a:off x="838201" y="152401"/>
            <a:ext cx="11010900" cy="1193800"/>
          </a:xfrm>
        </p:spPr>
        <p:txBody>
          <a:bodyPr anchor="ctr"/>
          <a:lstStyle/>
          <a:p>
            <a:r>
              <a:rPr lang="en-US" dirty="0"/>
              <a:t>CLICK TO EDIT MASTER TITLE STYLE</a:t>
            </a:r>
          </a:p>
        </p:txBody>
      </p:sp>
      <p:sp>
        <p:nvSpPr>
          <p:cNvPr id="13" name="Content Placeholder 2"/>
          <p:cNvSpPr>
            <a:spLocks noGrp="1"/>
          </p:cNvSpPr>
          <p:nvPr>
            <p:ph sz="half" idx="13" hasCustomPrompt="1"/>
          </p:nvPr>
        </p:nvSpPr>
        <p:spPr>
          <a:xfrm>
            <a:off x="838200" y="2356378"/>
            <a:ext cx="5359400" cy="36394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2" hasCustomPrompt="1"/>
          </p:nvPr>
        </p:nvSpPr>
        <p:spPr>
          <a:xfrm>
            <a:off x="6341534" y="2356378"/>
            <a:ext cx="5507567" cy="363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a:xfrm>
            <a:off x="838200" y="6236058"/>
            <a:ext cx="2743200" cy="365125"/>
          </a:xfrm>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2155270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193439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2306317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5"/>
            <a:ext cx="3932237" cy="1837267"/>
          </a:xfrm>
        </p:spPr>
        <p:txBody>
          <a:bodyPr anchor="t"/>
          <a:lstStyle>
            <a:lvl1pPr>
              <a:defRPr sz="2400"/>
            </a:lvl1pPr>
          </a:lstStyle>
          <a:p>
            <a:r>
              <a:rPr lang="en-US" dirty="0"/>
              <a:t>CLICK TO EDIT MASTER TITLE STYLE</a:t>
            </a:r>
          </a:p>
        </p:txBody>
      </p:sp>
      <p:sp>
        <p:nvSpPr>
          <p:cNvPr id="3" name="Content Placeholder 2"/>
          <p:cNvSpPr>
            <a:spLocks noGrp="1"/>
          </p:cNvSpPr>
          <p:nvPr>
            <p:ph idx="1" hasCustomPrompt="1"/>
          </p:nvPr>
        </p:nvSpPr>
        <p:spPr>
          <a:xfrm>
            <a:off x="5183189" y="220133"/>
            <a:ext cx="6687079" cy="57262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2029205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220135"/>
            <a:ext cx="3932237" cy="1837267"/>
          </a:xfrm>
        </p:spPr>
        <p:txBody>
          <a:bodyPr anchor="t"/>
          <a:lstStyle>
            <a:lvl1pPr>
              <a:defRPr sz="2400"/>
            </a:lvl1pPr>
          </a:lstStyle>
          <a:p>
            <a:r>
              <a:rPr lang="en-US" dirty="0"/>
              <a:t>CLICK TO EDIT MASTER TITLE STYLE</a:t>
            </a:r>
          </a:p>
        </p:txBody>
      </p:sp>
      <p:sp>
        <p:nvSpPr>
          <p:cNvPr id="4" name="Text Placeholder 3"/>
          <p:cNvSpPr>
            <a:spLocks noGrp="1"/>
          </p:cNvSpPr>
          <p:nvPr>
            <p:ph type="body" sz="half" idx="2" hasCustomPrompt="1"/>
          </p:nvPr>
        </p:nvSpPr>
        <p:spPr>
          <a:xfrm>
            <a:off x="839788" y="2057400"/>
            <a:ext cx="3932237" cy="393058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
        <p:nvSpPr>
          <p:cNvPr id="6" name="Picture Placeholder 2"/>
          <p:cNvSpPr>
            <a:spLocks noGrp="1"/>
          </p:cNvSpPr>
          <p:nvPr>
            <p:ph type="pic" idx="1"/>
          </p:nvPr>
        </p:nvSpPr>
        <p:spPr>
          <a:xfrm>
            <a:off x="5183189" y="220134"/>
            <a:ext cx="6712479" cy="577571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267856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8850" y="0"/>
            <a:ext cx="6153151" cy="6858000"/>
          </a:xfrm>
          <a:prstGeom prst="rect">
            <a:avLst/>
          </a:prstGeom>
        </p:spPr>
      </p:pic>
      <p:sp>
        <p:nvSpPr>
          <p:cNvPr id="11" name="Rectangle 10"/>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Rectangle 11"/>
          <p:cNvSpPr/>
          <p:nvPr/>
        </p:nvSpPr>
        <p:spPr>
          <a:xfrm>
            <a:off x="6051550" y="-2"/>
            <a:ext cx="45719" cy="6858001"/>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
        <p:nvSpPr>
          <p:cNvPr id="9"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26920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0"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1"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850051" y="4564225"/>
            <a:ext cx="1523536" cy="1049174"/>
          </a:xfrm>
          <a:prstGeom prst="rect">
            <a:avLst/>
          </a:prstGeom>
        </p:spPr>
      </p:pic>
    </p:spTree>
    <p:extLst>
      <p:ext uri="{BB962C8B-B14F-4D97-AF65-F5344CB8AC3E}">
        <p14:creationId xmlns:p14="http://schemas.microsoft.com/office/powerpoint/2010/main" val="199983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3771900"/>
          </a:xfrm>
          <a:prstGeom prst="rect">
            <a:avLst/>
          </a:prstGeom>
        </p:spPr>
      </p:pic>
      <p:sp>
        <p:nvSpPr>
          <p:cNvPr id="7" name="Rectangle 6"/>
          <p:cNvSpPr/>
          <p:nvPr/>
        </p:nvSpPr>
        <p:spPr>
          <a:xfrm>
            <a:off x="0" y="3759202"/>
            <a:ext cx="12192000" cy="30987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itle 1"/>
          <p:cNvSpPr>
            <a:spLocks noGrp="1"/>
          </p:cNvSpPr>
          <p:nvPr>
            <p:ph type="ctrTitle" hasCustomPrompt="1"/>
          </p:nvPr>
        </p:nvSpPr>
        <p:spPr>
          <a:xfrm>
            <a:off x="3712745" y="4160837"/>
            <a:ext cx="7153276"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10" name="Subtitle 2"/>
          <p:cNvSpPr>
            <a:spLocks noGrp="1"/>
          </p:cNvSpPr>
          <p:nvPr>
            <p:ph type="subTitle" idx="1" hasCustomPrompt="1"/>
          </p:nvPr>
        </p:nvSpPr>
        <p:spPr>
          <a:xfrm>
            <a:off x="3712745" y="5749926"/>
            <a:ext cx="7153276"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Rectangle 10"/>
          <p:cNvSpPr/>
          <p:nvPr/>
        </p:nvSpPr>
        <p:spPr>
          <a:xfrm>
            <a:off x="3223637" y="4160837"/>
            <a:ext cx="45719" cy="2284412"/>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19" y="4525926"/>
            <a:ext cx="2796335" cy="1635312"/>
          </a:xfrm>
          <a:prstGeom prst="rect">
            <a:avLst/>
          </a:prstGeom>
        </p:spPr>
      </p:pic>
    </p:spTree>
    <p:extLst>
      <p:ext uri="{BB962C8B-B14F-4D97-AF65-F5344CB8AC3E}">
        <p14:creationId xmlns:p14="http://schemas.microsoft.com/office/powerpoint/2010/main" val="91287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1701" y="0"/>
            <a:ext cx="6210300" cy="6858000"/>
          </a:xfrm>
          <a:prstGeom prst="rect">
            <a:avLst/>
          </a:prstGeom>
        </p:spPr>
      </p:pic>
      <p:sp>
        <p:nvSpPr>
          <p:cNvPr id="7" name="Rectangle 6"/>
          <p:cNvSpPr/>
          <p:nvPr/>
        </p:nvSpPr>
        <p:spPr>
          <a:xfrm>
            <a:off x="0" y="2"/>
            <a:ext cx="6096000" cy="68579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260349" y="2433637"/>
            <a:ext cx="5530851" cy="1452562"/>
          </a:xfrm>
        </p:spPr>
        <p:txBody>
          <a:bodyPr anchor="ctr">
            <a:noAutofit/>
          </a:bodyPr>
          <a:lstStyle>
            <a:lvl1pPr algn="l">
              <a:defRPr sz="3000">
                <a:solidFill>
                  <a:schemeClr val="bg1"/>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4479926"/>
            <a:ext cx="5530851" cy="695325"/>
          </a:xfrm>
        </p:spPr>
        <p:txBody>
          <a:bodyPr anchor="ctr"/>
          <a:lstStyle>
            <a:lvl1pPr marL="0" indent="0" algn="l">
              <a:buNone/>
              <a:defRPr sz="1800">
                <a:solidFill>
                  <a:srgbClr val="FDB913"/>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6095842"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7264" t="20680" r="16692" b="19770"/>
          <a:stretch/>
        </p:blipFill>
        <p:spPr>
          <a:xfrm>
            <a:off x="2257657" y="529390"/>
            <a:ext cx="1523536" cy="1049174"/>
          </a:xfrm>
          <a:prstGeom prst="rect">
            <a:avLst/>
          </a:prstGeom>
        </p:spPr>
      </p:pic>
    </p:spTree>
    <p:extLst>
      <p:ext uri="{BB962C8B-B14F-4D97-AF65-F5344CB8AC3E}">
        <p14:creationId xmlns:p14="http://schemas.microsoft.com/office/powerpoint/2010/main" val="274179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224" y="1564943"/>
            <a:ext cx="6086475" cy="5295900"/>
          </a:xfrm>
          <a:prstGeom prst="rect">
            <a:avLst/>
          </a:prstGeom>
        </p:spPr>
      </p:pic>
      <p:sp>
        <p:nvSpPr>
          <p:cNvPr id="10" name="Rectangle 9"/>
          <p:cNvSpPr/>
          <p:nvPr/>
        </p:nvSpPr>
        <p:spPr>
          <a:xfrm>
            <a:off x="-2701" y="169862"/>
            <a:ext cx="6098541" cy="6688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ctrTitle" hasCustomPrompt="1"/>
          </p:nvPr>
        </p:nvSpPr>
        <p:spPr>
          <a:xfrm>
            <a:off x="260349" y="1915888"/>
            <a:ext cx="5607051" cy="1596571"/>
          </a:xfrm>
        </p:spPr>
        <p:txBody>
          <a:bodyPr anchor="t">
            <a:noAutofit/>
          </a:bodyPr>
          <a:lstStyle>
            <a:lvl1pPr algn="l">
              <a:defRPr sz="2700">
                <a:solidFill>
                  <a:srgbClr val="0A3370"/>
                </a:solidFill>
                <a:latin typeface="Arial Narrow" panose="020B060602020203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260349" y="3682321"/>
            <a:ext cx="5607051" cy="2673435"/>
          </a:xfrm>
        </p:spPr>
        <p:txBody>
          <a:bodyPr anchor="t"/>
          <a:lstStyle>
            <a:lvl1pPr marL="0" indent="0" algn="l">
              <a:buNone/>
              <a:defRPr sz="1800">
                <a:solidFill>
                  <a:schemeClr val="bg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p:cNvSpPr/>
          <p:nvPr/>
        </p:nvSpPr>
        <p:spPr>
          <a:xfrm flipH="1">
            <a:off x="6095842" y="0"/>
            <a:ext cx="45719"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7" name="Rectangle 6"/>
          <p:cNvSpPr/>
          <p:nvPr/>
        </p:nvSpPr>
        <p:spPr>
          <a:xfrm>
            <a:off x="0" y="2"/>
            <a:ext cx="12192000" cy="1612899"/>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0403" y="239683"/>
            <a:ext cx="5835491" cy="960325"/>
          </a:xfrm>
          <a:prstGeom prst="rect">
            <a:avLst/>
          </a:prstGeom>
        </p:spPr>
      </p:pic>
      <p:sp>
        <p:nvSpPr>
          <p:cNvPr id="11" name="Slide Number Placeholder 5"/>
          <p:cNvSpPr>
            <a:spLocks noGrp="1"/>
          </p:cNvSpPr>
          <p:nvPr>
            <p:ph type="sldNum" sz="quarter" idx="12"/>
          </p:nvPr>
        </p:nvSpPr>
        <p:spPr>
          <a:xfrm>
            <a:off x="260349" y="6355757"/>
            <a:ext cx="2743200" cy="365125"/>
          </a:xfrm>
        </p:spPr>
        <p:txBody>
          <a:bodyPr/>
          <a:lstStyle>
            <a:lvl1pPr>
              <a:defRPr>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Tree>
    <p:extLst>
      <p:ext uri="{BB962C8B-B14F-4D97-AF65-F5344CB8AC3E}">
        <p14:creationId xmlns:p14="http://schemas.microsoft.com/office/powerpoint/2010/main" val="35407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5" name="Rectangle 4"/>
          <p:cNvSpPr/>
          <p:nvPr/>
        </p:nvSpPr>
        <p:spPr>
          <a:xfrm>
            <a:off x="548640" y="-1"/>
            <a:ext cx="11643360" cy="6858001"/>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hasCustomPrompt="1"/>
          </p:nvPr>
        </p:nvSpPr>
        <p:spPr>
          <a:xfrm>
            <a:off x="831850" y="482517"/>
            <a:ext cx="10988849" cy="2869528"/>
          </a:xfrm>
        </p:spPr>
        <p:txBody>
          <a:bodyPr anchor="b">
            <a:normAutofit/>
          </a:bodyPr>
          <a:lstStyle>
            <a:lvl1pPr>
              <a:defRPr sz="405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837393" y="3511877"/>
            <a:ext cx="10988849" cy="150901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838200" y="6327508"/>
            <a:ext cx="2743200" cy="365125"/>
          </a:xfrm>
        </p:spPr>
        <p:txBody>
          <a:bodyPr/>
          <a:lstStyle>
            <a:lvl1pPr>
              <a:defRPr>
                <a:solidFill>
                  <a:schemeClr val="accent1"/>
                </a:solidFill>
              </a:defRPr>
            </a:lvl1pPr>
          </a:lstStyle>
          <a:p>
            <a:fld id="{2C2A6AE3-36F9-4B37-9E3B-E1F236E2353C}" type="slidenum">
              <a:rPr lang="en-US" smtClean="0">
                <a:solidFill>
                  <a:srgbClr val="FDB913"/>
                </a:solidFill>
              </a:rPr>
              <a:pPr/>
              <a:t>‹#›</a:t>
            </a:fld>
            <a:endParaRPr lang="en-US" dirty="0">
              <a:solidFill>
                <a:srgbClr val="FDB913"/>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250" t="6265" r="2070" b="6044"/>
          <a:stretch/>
        </p:blipFill>
        <p:spPr>
          <a:xfrm>
            <a:off x="8819149" y="6242777"/>
            <a:ext cx="3001551" cy="452706"/>
          </a:xfrm>
          <a:prstGeom prst="rect">
            <a:avLst/>
          </a:prstGeom>
        </p:spPr>
      </p:pic>
    </p:spTree>
    <p:extLst>
      <p:ext uri="{BB962C8B-B14F-4D97-AF65-F5344CB8AC3E}">
        <p14:creationId xmlns:p14="http://schemas.microsoft.com/office/powerpoint/2010/main" val="204086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152401"/>
            <a:ext cx="11010900" cy="1193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536700"/>
            <a:ext cx="11010900" cy="45038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236058"/>
            <a:ext cx="2743200" cy="365125"/>
          </a:xfrm>
          <a:prstGeom prst="rect">
            <a:avLst/>
          </a:prstGeom>
        </p:spPr>
        <p:txBody>
          <a:bodyPr vert="horz" lIns="91440" tIns="45720" rIns="91440" bIns="45720" rtlCol="0" anchor="ctr"/>
          <a:lstStyle>
            <a:lvl1pPr algn="l">
              <a:defRPr sz="900">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
        <p:nvSpPr>
          <p:cNvPr id="7" name="Rectangle 6"/>
          <p:cNvSpPr/>
          <p:nvPr/>
        </p:nvSpPr>
        <p:spPr>
          <a:xfrm>
            <a:off x="1" y="0"/>
            <a:ext cx="447675" cy="6858000"/>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Rectangle 7"/>
          <p:cNvSpPr/>
          <p:nvPr/>
        </p:nvSpPr>
        <p:spPr>
          <a:xfrm>
            <a:off x="436245" y="0"/>
            <a:ext cx="114300"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97996" y="6159339"/>
            <a:ext cx="3151104" cy="518565"/>
          </a:xfrm>
          <a:prstGeom prst="rect">
            <a:avLst/>
          </a:prstGeom>
        </p:spPr>
      </p:pic>
      <p:sp>
        <p:nvSpPr>
          <p:cNvPr id="10" name="TextBox 1">
            <a:extLst>
              <a:ext uri="{FF2B5EF4-FFF2-40B4-BE49-F238E27FC236}">
                <a16:creationId xmlns:a16="http://schemas.microsoft.com/office/drawing/2014/main" id="{8E0AE724-D1DC-41E6-B92D-6ABCE0D5CE01}"/>
              </a:ext>
            </a:extLst>
          </p:cNvPr>
          <p:cNvSpPr txBox="1">
            <a:spLocks noChangeArrowheads="1"/>
          </p:cNvSpPr>
          <p:nvPr userDrawn="1"/>
        </p:nvSpPr>
        <p:spPr bwMode="auto">
          <a:xfrm>
            <a:off x="609600" y="6324600"/>
            <a:ext cx="223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solidFill>
                  <a:srgbClr val="002663"/>
                </a:solidFill>
              </a:rPr>
              <a:t>ECO 202</a:t>
            </a:r>
          </a:p>
        </p:txBody>
      </p:sp>
    </p:spTree>
    <p:extLst>
      <p:ext uri="{BB962C8B-B14F-4D97-AF65-F5344CB8AC3E}">
        <p14:creationId xmlns:p14="http://schemas.microsoft.com/office/powerpoint/2010/main" val="3093402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lnSpc>
          <a:spcPct val="90000"/>
        </a:lnSpc>
        <a:spcBef>
          <a:spcPct val="0"/>
        </a:spcBef>
        <a:buNone/>
        <a:defRPr sz="3200" b="1" kern="1200">
          <a:solidFill>
            <a:srgbClr val="0A3370"/>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152401"/>
            <a:ext cx="11010900" cy="1193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536700"/>
            <a:ext cx="11010900" cy="45038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8200" y="6236058"/>
            <a:ext cx="2743200" cy="365125"/>
          </a:xfrm>
          <a:prstGeom prst="rect">
            <a:avLst/>
          </a:prstGeom>
        </p:spPr>
        <p:txBody>
          <a:bodyPr vert="horz" lIns="91440" tIns="45720" rIns="91440" bIns="45720" rtlCol="0" anchor="ctr"/>
          <a:lstStyle>
            <a:lvl1pPr algn="l">
              <a:defRPr sz="900">
                <a:solidFill>
                  <a:schemeClr val="tx1"/>
                </a:solidFill>
              </a:defRPr>
            </a:lvl1pPr>
          </a:lstStyle>
          <a:p>
            <a:fld id="{2C2A6AE3-36F9-4B37-9E3B-E1F236E2353C}" type="slidenum">
              <a:rPr lang="en-US" smtClean="0">
                <a:solidFill>
                  <a:srgbClr val="0A3370"/>
                </a:solidFill>
              </a:rPr>
              <a:pPr/>
              <a:t>‹#›</a:t>
            </a:fld>
            <a:endParaRPr lang="en-US" dirty="0">
              <a:solidFill>
                <a:srgbClr val="0A3370"/>
              </a:solidFill>
            </a:endParaRPr>
          </a:p>
        </p:txBody>
      </p:sp>
      <p:sp>
        <p:nvSpPr>
          <p:cNvPr id="7" name="Rectangle 6"/>
          <p:cNvSpPr/>
          <p:nvPr/>
        </p:nvSpPr>
        <p:spPr>
          <a:xfrm>
            <a:off x="1" y="0"/>
            <a:ext cx="447675" cy="6858000"/>
          </a:xfrm>
          <a:prstGeom prst="rect">
            <a:avLst/>
          </a:prstGeom>
          <a:solidFill>
            <a:srgbClr val="0A3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Rectangle 7"/>
          <p:cNvSpPr/>
          <p:nvPr/>
        </p:nvSpPr>
        <p:spPr>
          <a:xfrm>
            <a:off x="436245" y="0"/>
            <a:ext cx="114300" cy="6858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97996" y="6159339"/>
            <a:ext cx="3151104" cy="518565"/>
          </a:xfrm>
          <a:prstGeom prst="rect">
            <a:avLst/>
          </a:prstGeom>
        </p:spPr>
      </p:pic>
      <p:sp>
        <p:nvSpPr>
          <p:cNvPr id="10" name="TextBox 1">
            <a:extLst>
              <a:ext uri="{FF2B5EF4-FFF2-40B4-BE49-F238E27FC236}">
                <a16:creationId xmlns:a16="http://schemas.microsoft.com/office/drawing/2014/main" id="{8E0AE724-D1DC-41E6-B92D-6ABCE0D5CE01}"/>
              </a:ext>
            </a:extLst>
          </p:cNvPr>
          <p:cNvSpPr txBox="1">
            <a:spLocks noChangeArrowheads="1"/>
          </p:cNvSpPr>
          <p:nvPr userDrawn="1"/>
        </p:nvSpPr>
        <p:spPr bwMode="auto">
          <a:xfrm>
            <a:off x="609600" y="6324600"/>
            <a:ext cx="223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solidFill>
                  <a:srgbClr val="002663"/>
                </a:solidFill>
              </a:rPr>
              <a:t>ECO 202</a:t>
            </a:r>
          </a:p>
        </p:txBody>
      </p:sp>
    </p:spTree>
    <p:extLst>
      <p:ext uri="{BB962C8B-B14F-4D97-AF65-F5344CB8AC3E}">
        <p14:creationId xmlns:p14="http://schemas.microsoft.com/office/powerpoint/2010/main" val="19448929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685800" rtl="0" eaLnBrk="1" latinLnBrk="0" hangingPunct="1">
        <a:lnSpc>
          <a:spcPct val="90000"/>
        </a:lnSpc>
        <a:spcBef>
          <a:spcPct val="0"/>
        </a:spcBef>
        <a:buNone/>
        <a:defRPr sz="3200" b="1" kern="1200">
          <a:solidFill>
            <a:srgbClr val="0A3370"/>
          </a:solidFill>
          <a:latin typeface="Arial Narrow" panose="020B0606020202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algn="l" eaLnBrk="1" hangingPunct="1"/>
            <a:r>
              <a:rPr lang="en-US" altLang="en-US" sz="3200" dirty="0">
                <a:latin typeface="Arial" panose="020B0604020202020204" pitchFamily="34" charset="0"/>
                <a:ea typeface="ＭＳ Ｐゴシック" panose="020B0600070205080204" pitchFamily="34" charset="-128"/>
                <a:cs typeface="Arial" panose="020B0604020202020204" pitchFamily="34" charset="0"/>
              </a:rPr>
              <a:t>2001 - 2017</a:t>
            </a:r>
          </a:p>
        </p:txBody>
      </p:sp>
      <p:sp>
        <p:nvSpPr>
          <p:cNvPr id="5" name="Subtitle 4"/>
          <p:cNvSpPr>
            <a:spLocks noGrp="1"/>
          </p:cNvSpPr>
          <p:nvPr>
            <p:ph type="body" idx="1"/>
          </p:nvPr>
        </p:nvSpPr>
        <p:spPr/>
        <p:txBody>
          <a:bodyPr rtlCol="0">
            <a:normAutofit/>
          </a:bodyPr>
          <a:lstStyle/>
          <a:p>
            <a:pPr>
              <a:buFont typeface="Arial" charset="0"/>
              <a:buNone/>
              <a:defRPr/>
            </a:pPr>
            <a:r>
              <a:rPr lang="en-US" sz="2400" dirty="0">
                <a:cs typeface="+mn-cs"/>
              </a:rPr>
              <a:t>Juan Carlos Perez</a:t>
            </a:r>
          </a:p>
          <a:p>
            <a:pPr>
              <a:buFont typeface="Arial" charset="0"/>
              <a:buNone/>
              <a:defRPr/>
            </a:pPr>
            <a:r>
              <a:rPr lang="en-US" sz="2400" dirty="0">
                <a:cs typeface="+mn-cs"/>
              </a:rPr>
              <a:t>ECO 202</a:t>
            </a:r>
          </a:p>
          <a:p>
            <a:pPr>
              <a:buFont typeface="Arial" charset="0"/>
              <a:buNone/>
              <a:defRPr/>
            </a:pPr>
            <a:r>
              <a:rPr lang="en-US" sz="2400" dirty="0">
                <a:cs typeface="+mn-cs"/>
              </a:rPr>
              <a:t>Dr. </a:t>
            </a:r>
            <a:r>
              <a:rPr lang="en-US" sz="2400" dirty="0" err="1">
                <a:cs typeface="+mn-cs"/>
              </a:rPr>
              <a:t>Tasto</a:t>
            </a:r>
            <a:r>
              <a:rPr lang="en-US" sz="2400">
                <a:cs typeface="+mn-cs"/>
              </a:rPr>
              <a:t> </a:t>
            </a:r>
            <a:endParaRPr lang="en-US" sz="2400" dirty="0">
              <a:cs typeface="+mn-cs"/>
            </a:endParaRPr>
          </a:p>
          <a:p>
            <a:pPr>
              <a:defRPr/>
            </a:pPr>
            <a:endParaRPr lang="en-US" dirty="0">
              <a:ea typeface="+mn-ea"/>
              <a:cs typeface="+mn-cs"/>
            </a:endParaRPr>
          </a:p>
        </p:txBody>
      </p:sp>
      <p:sp>
        <p:nvSpPr>
          <p:cNvPr id="4100" name="TextBox 7"/>
          <p:cNvSpPr txBox="1">
            <a:spLocks noChangeArrowheads="1"/>
          </p:cNvSpPr>
          <p:nvPr/>
        </p:nvSpPr>
        <p:spPr bwMode="auto">
          <a:xfrm>
            <a:off x="1903413" y="65325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75B12"/>
              </a:buClr>
              <a:buSzPct val="100000"/>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a:spcBef>
                <a:spcPct val="20000"/>
              </a:spcBef>
              <a:buClr>
                <a:srgbClr val="C75B12"/>
              </a:buClr>
              <a:buSzPct val="100000"/>
              <a:buFont typeface="Arial" panose="020B0604020202020204" pitchFamily="34" charset="0"/>
              <a:buChar char="•"/>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a:spcBef>
                <a:spcPct val="20000"/>
              </a:spcBef>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Clr>
                <a:srgbClr val="C75B12"/>
              </a:buClr>
              <a:buSzPct val="100000"/>
              <a:buFont typeface="Arial" panose="020B0604020202020204" pitchFamily="34" charset="0"/>
              <a:buChar char="•"/>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a:spcBef>
                <a:spcPct val="0"/>
              </a:spcBef>
              <a:buClrTx/>
              <a:buSzTx/>
              <a:buFontTx/>
              <a:buNone/>
            </a:pPr>
            <a:endParaRPr lang="en-US" altLang="en-US" sz="1800">
              <a:solidFill>
                <a:srgbClr val="0A3370"/>
              </a:solidFill>
              <a:latin typeface="Arial" panose="020B0604020202020204" pitchFamily="34" charset="0"/>
            </a:endParaRPr>
          </a:p>
        </p:txBody>
      </p:sp>
    </p:spTree>
    <p:extLst>
      <p:ext uri="{BB962C8B-B14F-4D97-AF65-F5344CB8AC3E}">
        <p14:creationId xmlns:p14="http://schemas.microsoft.com/office/powerpoint/2010/main" val="428017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1" y="254000"/>
            <a:ext cx="8258175" cy="1193800"/>
          </a:xfrm>
        </p:spPr>
        <p:txBody>
          <a:bodyPr/>
          <a:lstStyle/>
          <a:p>
            <a:pPr>
              <a:defRPr/>
            </a:pPr>
            <a:r>
              <a:rPr lang="en-US" dirty="0">
                <a:ea typeface="+mj-ea"/>
                <a:cs typeface="+mj-cs"/>
              </a:rPr>
              <a:t>Ten-Year Period of U.S. Economic History Overview (2007-2017)</a:t>
            </a:r>
            <a:endParaRPr lang="en-US" dirty="0">
              <a:cs typeface="+mj-cs"/>
            </a:endParaRPr>
          </a:p>
        </p:txBody>
      </p:sp>
      <p:sp>
        <p:nvSpPr>
          <p:cNvPr id="6147" name="Content Placeholder 2"/>
          <p:cNvSpPr>
            <a:spLocks noGrp="1"/>
          </p:cNvSpPr>
          <p:nvPr>
            <p:ph idx="1"/>
          </p:nvPr>
        </p:nvSpPr>
        <p:spPr/>
        <p:txBody>
          <a:bodyPr>
            <a:normAutofit/>
          </a:bodyPr>
          <a:lstStyle/>
          <a:p>
            <a:pPr>
              <a:buClrTx/>
            </a:pP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Deep economic recession in 2007 to 2008</a:t>
            </a:r>
          </a:p>
          <a:p>
            <a:pPr>
              <a:buClrTx/>
            </a:pP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Barack Obama is elected president 2009 to 2017</a:t>
            </a:r>
          </a:p>
          <a:p>
            <a:pPr>
              <a:buClrTx/>
            </a:pP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Focused on reviving economy using fiscal expansion</a:t>
            </a:r>
          </a:p>
          <a:p>
            <a:pPr>
              <a:buClrTx/>
            </a:pP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Implemented the American Recovery and Reinvestment Act of 2009</a:t>
            </a:r>
          </a:p>
          <a:p>
            <a:pPr>
              <a:buClrTx/>
            </a:pP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Economic stimulus program </a:t>
            </a:r>
          </a:p>
          <a:p>
            <a:pPr>
              <a:buClrTx/>
            </a:pP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Pumped $831 million through tax cuts, infrastructure spending, and unemployment benefits</a:t>
            </a:r>
          </a:p>
          <a:p>
            <a:pPr>
              <a:buClrTx/>
            </a:pPr>
            <a:r>
              <a:rPr lang="en-US" altLang="en-US" sz="2800" dirty="0">
                <a:latin typeface="Times New Roman" panose="02020603050405020304" pitchFamily="18" charset="0"/>
                <a:ea typeface="ＭＳ Ｐゴシック" panose="020B0600070205080204" pitchFamily="34" charset="-128"/>
                <a:cs typeface="Times New Roman" panose="02020603050405020304" pitchFamily="18" charset="0"/>
              </a:rPr>
              <a:t>There was little rise in the median wages</a:t>
            </a:r>
          </a:p>
        </p:txBody>
      </p:sp>
    </p:spTree>
    <p:extLst>
      <p:ext uri="{BB962C8B-B14F-4D97-AF65-F5344CB8AC3E}">
        <p14:creationId xmlns:p14="http://schemas.microsoft.com/office/powerpoint/2010/main" val="89293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altLang="en-US" dirty="0">
                <a:ea typeface="ＭＳ Ｐゴシック" panose="020B0600070205080204" pitchFamily="34" charset="-128"/>
                <a:cs typeface="Arial" panose="020B0604020202020204" pitchFamily="34" charset="0"/>
              </a:rPr>
              <a:t>GDP 2007 to 2017 (U.S. Bureau of Economic Analysis, Gross Domestic Product, </a:t>
            </a:r>
            <a:r>
              <a:rPr lang="en-US" altLang="en-US" dirty="0" err="1">
                <a:ea typeface="ＭＳ Ｐゴシック" panose="020B0600070205080204" pitchFamily="34" charset="-128"/>
                <a:cs typeface="Arial" panose="020B0604020202020204" pitchFamily="34" charset="0"/>
              </a:rPr>
              <a:t>n.d</a:t>
            </a:r>
            <a:r>
              <a:rPr lang="en-US" altLang="en-US" dirty="0">
                <a:ea typeface="ＭＳ Ｐゴシック" panose="020B0600070205080204" pitchFamily="34" charset="-128"/>
                <a:cs typeface="Arial" panose="020B0604020202020204" pitchFamily="34" charset="0"/>
              </a:rPr>
              <a:t>.)</a:t>
            </a:r>
          </a:p>
        </p:txBody>
      </p:sp>
      <p:pic>
        <p:nvPicPr>
          <p:cNvPr id="2" name="Picture 2" descr="C:\Users\user\Documents\Work\2020\Boniface\May 1\US economy\4.png"/>
          <p:cNvPicPr>
            <a:picLocks noChangeAspect="1" noChangeArrowheads="1"/>
          </p:cNvPicPr>
          <p:nvPr/>
        </p:nvPicPr>
        <p:blipFill>
          <a:blip r:embed="rId3" cstate="print"/>
          <a:srcRect/>
          <a:stretch>
            <a:fillRect/>
          </a:stretch>
        </p:blipFill>
        <p:spPr bwMode="auto">
          <a:xfrm>
            <a:off x="809655" y="1448339"/>
            <a:ext cx="11088687" cy="4133850"/>
          </a:xfrm>
          <a:prstGeom prst="rect">
            <a:avLst/>
          </a:prstGeom>
          <a:noFill/>
        </p:spPr>
      </p:pic>
    </p:spTree>
    <p:extLst>
      <p:ext uri="{BB962C8B-B14F-4D97-AF65-F5344CB8AC3E}">
        <p14:creationId xmlns:p14="http://schemas.microsoft.com/office/powerpoint/2010/main" val="258795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altLang="en-US" dirty="0">
                <a:ea typeface="ＭＳ Ｐゴシック" panose="020B0600070205080204" pitchFamily="34" charset="-128"/>
                <a:cs typeface="Arial" panose="020B0604020202020204" pitchFamily="34" charset="0"/>
              </a:rPr>
              <a:t>GDP </a:t>
            </a:r>
          </a:p>
        </p:txBody>
      </p:sp>
      <p:sp>
        <p:nvSpPr>
          <p:cNvPr id="8195" name="Content Placeholder 2"/>
          <p:cNvSpPr>
            <a:spLocks noGrp="1"/>
          </p:cNvSpPr>
          <p:nvPr>
            <p:ph idx="1"/>
          </p:nvPr>
        </p:nvSpPr>
        <p:spPr>
          <a:xfrm>
            <a:off x="2152651" y="1319354"/>
            <a:ext cx="8258175" cy="4929046"/>
          </a:xfrm>
        </p:spPr>
        <p:txBody>
          <a:bodyPr>
            <a:normAutofit/>
          </a:bodyPr>
          <a:lstStyle/>
          <a:p>
            <a:pPr lvl="1"/>
            <a:r>
              <a:rPr lang="en-US" altLang="en-US" sz="2800" dirty="0">
                <a:latin typeface="+mn-lt"/>
                <a:ea typeface="ＭＳ Ｐゴシック" panose="020B0600070205080204" pitchFamily="34" charset="-128"/>
                <a:cs typeface="Times New Roman" panose="02020603050405020304" pitchFamily="18" charset="0"/>
              </a:rPr>
              <a:t>Inflation causes increase in prices leading to everything being expensive and unsustainable</a:t>
            </a:r>
          </a:p>
          <a:p>
            <a:pPr lvl="1"/>
            <a:r>
              <a:rPr lang="en-US" altLang="en-US" sz="2800" dirty="0">
                <a:latin typeface="+mn-lt"/>
                <a:ea typeface="ＭＳ Ｐゴシック" panose="020B0600070205080204" pitchFamily="34" charset="-128"/>
                <a:cs typeface="Times New Roman" panose="02020603050405020304" pitchFamily="18" charset="0"/>
              </a:rPr>
              <a:t>Reduced purchasing power, increased spending due to assumption inflation will get worse leading to worse inflation</a:t>
            </a:r>
          </a:p>
          <a:p>
            <a:pPr lvl="1"/>
            <a:r>
              <a:rPr lang="en-US" altLang="en-US" sz="2800" dirty="0">
                <a:latin typeface="+mn-lt"/>
                <a:ea typeface="ＭＳ Ｐゴシック" panose="020B0600070205080204" pitchFamily="34" charset="-128"/>
                <a:cs typeface="Times New Roman" panose="02020603050405020304" pitchFamily="18" charset="0"/>
              </a:rPr>
              <a:t>Tax cuts for the lower and middle-class increases the spending power of consumers</a:t>
            </a:r>
          </a:p>
          <a:p>
            <a:pPr lvl="1"/>
            <a:r>
              <a:rPr lang="en-US" altLang="en-US" sz="2800" dirty="0">
                <a:latin typeface="+mn-lt"/>
                <a:ea typeface="ＭＳ Ｐゴシック" panose="020B0600070205080204" pitchFamily="34" charset="-128"/>
                <a:cs typeface="Times New Roman" panose="02020603050405020304" pitchFamily="18" charset="0"/>
              </a:rPr>
              <a:t>Leads to increased aggregate demand</a:t>
            </a:r>
          </a:p>
          <a:p>
            <a:pPr lvl="1"/>
            <a:r>
              <a:rPr lang="en-US" altLang="en-US" sz="2800" dirty="0">
                <a:latin typeface="+mn-lt"/>
                <a:ea typeface="ＭＳ Ｐゴシック" panose="020B0600070205080204" pitchFamily="34" charset="-128"/>
                <a:cs typeface="Times New Roman" panose="02020603050405020304" pitchFamily="18" charset="0"/>
              </a:rPr>
              <a:t>Leads to higher economic growth; also there is increased incentive to work leading to higher productivity</a:t>
            </a:r>
          </a:p>
        </p:txBody>
      </p:sp>
    </p:spTree>
    <p:extLst>
      <p:ext uri="{BB962C8B-B14F-4D97-AF65-F5344CB8AC3E}">
        <p14:creationId xmlns:p14="http://schemas.microsoft.com/office/powerpoint/2010/main" val="258795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pPr>
              <a:defRPr/>
            </a:pPr>
            <a:r>
              <a:rPr lang="en-US" dirty="0"/>
              <a:t>Unemployment and Inflation (U.S. Bureau of Labor Statistics, Unemployment Rate, </a:t>
            </a:r>
            <a:r>
              <a:rPr lang="en-US" dirty="0" err="1"/>
              <a:t>n.d</a:t>
            </a:r>
            <a:r>
              <a:rPr lang="en-US" dirty="0"/>
              <a:t>., World Bank, Inflation, consumer prices for the United States, </a:t>
            </a:r>
            <a:r>
              <a:rPr lang="en-US" dirty="0" err="1"/>
              <a:t>n.d</a:t>
            </a:r>
            <a:r>
              <a:rPr lang="en-US" dirty="0"/>
              <a:t>.)</a:t>
            </a:r>
          </a:p>
        </p:txBody>
      </p:sp>
      <p:pic>
        <p:nvPicPr>
          <p:cNvPr id="2052" name="Picture 4" descr="C:\Users\user\Documents\Work\2020\Boniface\May 1\US economy\5.png"/>
          <p:cNvPicPr>
            <a:picLocks noChangeAspect="1" noChangeArrowheads="1"/>
          </p:cNvPicPr>
          <p:nvPr/>
        </p:nvPicPr>
        <p:blipFill>
          <a:blip r:embed="rId3" cstate="print"/>
          <a:srcRect/>
          <a:stretch>
            <a:fillRect/>
          </a:stretch>
        </p:blipFill>
        <p:spPr bwMode="auto">
          <a:xfrm>
            <a:off x="870939" y="1116402"/>
            <a:ext cx="11069637" cy="2454934"/>
          </a:xfrm>
          <a:prstGeom prst="rect">
            <a:avLst/>
          </a:prstGeom>
          <a:noFill/>
        </p:spPr>
      </p:pic>
      <p:pic>
        <p:nvPicPr>
          <p:cNvPr id="2053" name="Picture 5" descr="C:\Users\user\Documents\Work\2020\Boniface\May 1\US economy\6.png"/>
          <p:cNvPicPr>
            <a:picLocks noChangeAspect="1" noChangeArrowheads="1"/>
          </p:cNvPicPr>
          <p:nvPr/>
        </p:nvPicPr>
        <p:blipFill>
          <a:blip r:embed="rId4" cstate="print"/>
          <a:srcRect/>
          <a:stretch>
            <a:fillRect/>
          </a:stretch>
        </p:blipFill>
        <p:spPr bwMode="auto">
          <a:xfrm>
            <a:off x="904277" y="3605841"/>
            <a:ext cx="11002963" cy="2627193"/>
          </a:xfrm>
          <a:prstGeom prst="rect">
            <a:avLst/>
          </a:prstGeom>
          <a:noFill/>
        </p:spPr>
      </p:pic>
    </p:spTree>
    <p:extLst>
      <p:ext uri="{BB962C8B-B14F-4D97-AF65-F5344CB8AC3E}">
        <p14:creationId xmlns:p14="http://schemas.microsoft.com/office/powerpoint/2010/main" val="3115780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pPr>
              <a:defRPr/>
            </a:pPr>
            <a:r>
              <a:rPr lang="en-US" dirty="0"/>
              <a:t>Unemployment and Inflation </a:t>
            </a:r>
          </a:p>
        </p:txBody>
      </p:sp>
      <p:sp>
        <p:nvSpPr>
          <p:cNvPr id="3" name="Content Placeholder 2"/>
          <p:cNvSpPr>
            <a:spLocks noGrp="1"/>
          </p:cNvSpPr>
          <p:nvPr>
            <p:ph idx="1"/>
          </p:nvPr>
        </p:nvSpPr>
        <p:spPr>
          <a:xfrm>
            <a:off x="2018372" y="990600"/>
            <a:ext cx="8192429" cy="5181600"/>
          </a:xfrm>
        </p:spPr>
        <p:txBody>
          <a:bodyPr>
            <a:normAutofit lnSpcReduction="10000"/>
          </a:bodyPr>
          <a:lstStyle/>
          <a:p>
            <a:pPr marL="257175" lvl="2" indent="-257175">
              <a:spcBef>
                <a:spcPts val="600"/>
              </a:spcBef>
              <a:spcAft>
                <a:spcPts val="600"/>
              </a:spcAft>
              <a:buFont typeface="Arial" charset="0"/>
              <a:buChar char="•"/>
              <a:defRPr/>
            </a:pPr>
            <a:endParaRPr lang="en-US" sz="2400" dirty="0">
              <a:latin typeface="+mn-lt"/>
            </a:endParaRPr>
          </a:p>
          <a:p>
            <a:pPr marL="257175" lvl="2" indent="-257175">
              <a:spcBef>
                <a:spcPts val="600"/>
              </a:spcBef>
              <a:spcAft>
                <a:spcPts val="600"/>
              </a:spcAft>
              <a:buFont typeface="Arial" charset="0"/>
              <a:buChar char="•"/>
              <a:defRPr/>
            </a:pPr>
            <a:r>
              <a:rPr lang="en-US" sz="2400" dirty="0">
                <a:latin typeface="+mn-lt"/>
              </a:rPr>
              <a:t>Two events – 2008 recession and 2009 rebound</a:t>
            </a:r>
          </a:p>
          <a:p>
            <a:pPr marL="257175" lvl="2" indent="-257175">
              <a:spcBef>
                <a:spcPts val="600"/>
              </a:spcBef>
              <a:spcAft>
                <a:spcPts val="600"/>
              </a:spcAft>
              <a:buFont typeface="Arial" charset="0"/>
              <a:buChar char="•"/>
              <a:defRPr/>
            </a:pPr>
            <a:r>
              <a:rPr lang="en-US" sz="2400" dirty="0">
                <a:latin typeface="+mn-lt"/>
              </a:rPr>
              <a:t>In 2007 to 2008 recession there is increasing unemployment</a:t>
            </a:r>
          </a:p>
          <a:p>
            <a:pPr marL="257175" lvl="2" indent="-257175">
              <a:spcBef>
                <a:spcPts val="600"/>
              </a:spcBef>
              <a:spcAft>
                <a:spcPts val="600"/>
              </a:spcAft>
              <a:buFont typeface="Arial" charset="0"/>
              <a:buChar char="•"/>
              <a:defRPr/>
            </a:pPr>
            <a:r>
              <a:rPr lang="en-US" sz="2400" dirty="0">
                <a:latin typeface="+mn-lt"/>
              </a:rPr>
              <a:t>Due to lack of investments and reducing purchasing power</a:t>
            </a:r>
          </a:p>
          <a:p>
            <a:pPr marL="257175" lvl="2" indent="-257175">
              <a:spcBef>
                <a:spcPts val="600"/>
              </a:spcBef>
              <a:spcAft>
                <a:spcPts val="600"/>
              </a:spcAft>
              <a:buFont typeface="Arial" charset="0"/>
              <a:buChar char="•"/>
              <a:defRPr/>
            </a:pPr>
            <a:r>
              <a:rPr lang="en-US" sz="2400" dirty="0">
                <a:latin typeface="+mn-lt"/>
              </a:rPr>
              <a:t>Based on Philips curve, inflation decreases </a:t>
            </a:r>
          </a:p>
          <a:p>
            <a:pPr marL="257175" lvl="2" indent="-257175">
              <a:spcBef>
                <a:spcPts val="600"/>
              </a:spcBef>
              <a:spcAft>
                <a:spcPts val="600"/>
              </a:spcAft>
              <a:buFont typeface="Arial" charset="0"/>
              <a:buChar char="•"/>
              <a:defRPr/>
            </a:pPr>
            <a:r>
              <a:rPr lang="en-US" sz="2400" dirty="0">
                <a:latin typeface="+mn-lt"/>
              </a:rPr>
              <a:t>As such, 2008 inflation decreases due to reduced money supply</a:t>
            </a:r>
          </a:p>
          <a:p>
            <a:pPr marL="257175" lvl="2" indent="-257175">
              <a:spcBef>
                <a:spcPts val="600"/>
              </a:spcBef>
              <a:spcAft>
                <a:spcPts val="600"/>
              </a:spcAft>
              <a:buFont typeface="Arial" charset="0"/>
              <a:buChar char="•"/>
              <a:defRPr/>
            </a:pPr>
            <a:r>
              <a:rPr lang="en-US" sz="2400" dirty="0">
                <a:latin typeface="+mn-lt"/>
              </a:rPr>
              <a:t>2009, economic rebound leads to increase in employment opportunities – unemployment reduces</a:t>
            </a:r>
          </a:p>
          <a:p>
            <a:pPr marL="257175" lvl="2" indent="-257175">
              <a:spcBef>
                <a:spcPts val="600"/>
              </a:spcBef>
              <a:spcAft>
                <a:spcPts val="600"/>
              </a:spcAft>
              <a:buFont typeface="Arial" charset="0"/>
              <a:buChar char="•"/>
              <a:defRPr/>
            </a:pPr>
            <a:r>
              <a:rPr lang="en-US" sz="2400" dirty="0">
                <a:latin typeface="+mn-lt"/>
              </a:rPr>
              <a:t>Inflation increases steadily although is limited by increased government intervention</a:t>
            </a:r>
            <a:endParaRPr lang="en-US" dirty="0">
              <a:cs typeface="+mn-cs"/>
            </a:endParaRPr>
          </a:p>
        </p:txBody>
      </p:sp>
    </p:spTree>
    <p:extLst>
      <p:ext uri="{BB962C8B-B14F-4D97-AF65-F5344CB8AC3E}">
        <p14:creationId xmlns:p14="http://schemas.microsoft.com/office/powerpoint/2010/main" val="3115780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Interest Rates (International Monetary Fund, Interest Rates, Discount Rate for United States, </a:t>
            </a:r>
            <a:r>
              <a:rPr lang="en-US" dirty="0" err="1"/>
              <a:t>n.d</a:t>
            </a:r>
            <a:r>
              <a:rPr lang="en-US" dirty="0"/>
              <a:t>.)</a:t>
            </a:r>
          </a:p>
        </p:txBody>
      </p:sp>
      <p:pic>
        <p:nvPicPr>
          <p:cNvPr id="3" name="Picture 2" descr="C:\Users\user\Documents\Work\2020\Boniface\May 1\US economy\7.png"/>
          <p:cNvPicPr>
            <a:picLocks noChangeAspect="1" noChangeArrowheads="1"/>
          </p:cNvPicPr>
          <p:nvPr/>
        </p:nvPicPr>
        <p:blipFill>
          <a:blip r:embed="rId3" cstate="print"/>
          <a:srcRect/>
          <a:stretch>
            <a:fillRect/>
          </a:stretch>
        </p:blipFill>
        <p:spPr bwMode="auto">
          <a:xfrm>
            <a:off x="574675" y="1357313"/>
            <a:ext cx="11041063" cy="4143375"/>
          </a:xfrm>
          <a:prstGeom prst="rect">
            <a:avLst/>
          </a:prstGeom>
          <a:noFill/>
        </p:spPr>
      </p:pic>
    </p:spTree>
    <p:extLst>
      <p:ext uri="{BB962C8B-B14F-4D97-AF65-F5344CB8AC3E}">
        <p14:creationId xmlns:p14="http://schemas.microsoft.com/office/powerpoint/2010/main" val="214667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ea typeface="ＭＳ Ｐゴシック" panose="020B0600070205080204" pitchFamily="34" charset="-128"/>
                <a:cs typeface="Arial" panose="020B0604020202020204" pitchFamily="34" charset="0"/>
              </a:rPr>
              <a:t>References</a:t>
            </a:r>
          </a:p>
        </p:txBody>
      </p:sp>
      <p:sp>
        <p:nvSpPr>
          <p:cNvPr id="24579" name="Content Placeholder 2"/>
          <p:cNvSpPr>
            <a:spLocks noGrp="1"/>
          </p:cNvSpPr>
          <p:nvPr>
            <p:ph idx="1"/>
          </p:nvPr>
        </p:nvSpPr>
        <p:spPr/>
        <p:txBody>
          <a:bodyPr>
            <a:normAutofit/>
          </a:bodyPr>
          <a:lstStyle/>
          <a:p>
            <a:r>
              <a:rPr lang="en-US" altLang="en-US" sz="1800" dirty="0">
                <a:latin typeface="+mn-lt"/>
                <a:ea typeface="ＭＳ Ｐゴシック" panose="020B0600070205080204" pitchFamily="34" charset="-128"/>
                <a:cs typeface="Times New Roman" panose="02020603050405020304" pitchFamily="18" charset="0"/>
              </a:rPr>
              <a:t>World Bank, Inflation, consumer prices for the United States [FPCPITOTLZGUSA], retrieved from FRED, Federal Reserve Bank of St. Louis; https://fred.stlouisfed.org/series/FPCPITOTLZGUSA, May 17, 2020.</a:t>
            </a:r>
          </a:p>
          <a:p>
            <a:r>
              <a:rPr lang="en-US" altLang="en-US" sz="1800" dirty="0">
                <a:latin typeface="+mn-lt"/>
                <a:ea typeface="ＭＳ Ｐゴシック" panose="020B0600070205080204" pitchFamily="34" charset="-128"/>
                <a:cs typeface="Times New Roman" panose="02020603050405020304" pitchFamily="18" charset="0"/>
              </a:rPr>
              <a:t>U.S. Bureau of Labor Statistics, Unemployment Rate [UNRATE], retrieved from FRED, Federal Reserve Bank of St. Louis; https://fred.stlouisfed.org/series/UNRATE, May 17, 2020.</a:t>
            </a:r>
          </a:p>
          <a:p>
            <a:r>
              <a:rPr lang="en-US" altLang="en-US" sz="1800" dirty="0">
                <a:latin typeface="+mn-lt"/>
                <a:ea typeface="ＭＳ Ｐゴシック" panose="020B0600070205080204" pitchFamily="34" charset="-128"/>
                <a:cs typeface="Times New Roman" panose="02020603050405020304" pitchFamily="18" charset="0"/>
              </a:rPr>
              <a:t>U.S. Bureau of Economic Analysis, Gross Domestic Product [GDP], retrieved from FRED, Federal Reserve Bank of St. </a:t>
            </a:r>
            <a:r>
              <a:rPr lang="en-US" altLang="en-US" sz="1800">
                <a:latin typeface="+mn-lt"/>
                <a:ea typeface="ＭＳ Ｐゴシック" panose="020B0600070205080204" pitchFamily="34" charset="-128"/>
                <a:cs typeface="Times New Roman" panose="02020603050405020304" pitchFamily="18" charset="0"/>
              </a:rPr>
              <a:t>Louis; https://fred.stlouisfed.org/series/GDP, May 16, 2020.</a:t>
            </a:r>
            <a:endParaRPr lang="en-US" altLang="en-US" sz="1800" dirty="0" err="1">
              <a:latin typeface="+mn-lt"/>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2777310856"/>
      </p:ext>
    </p:extLst>
  </p:cSld>
  <p:clrMapOvr>
    <a:masterClrMapping/>
  </p:clrMapOvr>
</p:sld>
</file>

<file path=ppt/theme/theme1.xml><?xml version="1.0" encoding="utf-8"?>
<a:theme xmlns:a="http://schemas.openxmlformats.org/drawingml/2006/main" name="1_Office Theme">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33057809-0058-4550-A39A-F56CAD4E2EE1}"/>
    </a:ext>
  </a:extLst>
</a:theme>
</file>

<file path=ppt/theme/theme2.xml><?xml version="1.0" encoding="utf-8"?>
<a:theme xmlns:a="http://schemas.openxmlformats.org/drawingml/2006/main" name="2_Office Theme">
  <a:themeElements>
    <a:clrScheme name="SNHU Colors">
      <a:dk1>
        <a:srgbClr val="0A3370"/>
      </a:dk1>
      <a:lt1>
        <a:srgbClr val="FFFFFF"/>
      </a:lt1>
      <a:dk2>
        <a:srgbClr val="0A3370"/>
      </a:dk2>
      <a:lt2>
        <a:srgbClr val="3B97D3"/>
      </a:lt2>
      <a:accent1>
        <a:srgbClr val="FDB913"/>
      </a:accent1>
      <a:accent2>
        <a:srgbClr val="0A3370"/>
      </a:accent2>
      <a:accent3>
        <a:srgbClr val="3B97D3"/>
      </a:accent3>
      <a:accent4>
        <a:srgbClr val="3E63AD"/>
      </a:accent4>
      <a:accent5>
        <a:srgbClr val="1B6935"/>
      </a:accent5>
      <a:accent6>
        <a:srgbClr val="4B535B"/>
      </a:accent6>
      <a:hlink>
        <a:srgbClr val="0563C1"/>
      </a:hlink>
      <a:folHlink>
        <a:srgbClr val="954F72"/>
      </a:folHlink>
    </a:clrScheme>
    <a:fontScheme name="SNHU">
      <a:majorFont>
        <a:latin typeface="Franklin Gothic Demi C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HU Template 2017" id="{BFB0B150-455A-4CD3-9E88-47A8F88E2FAC}" vid="{33057809-0058-4550-A39A-F56CAD4E2E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67F6D1A260A4394C18F5AF72445EA" ma:contentTypeVersion="3" ma:contentTypeDescription="Create a new document." ma:contentTypeScope="" ma:versionID="d6a723735a0ade9a92961b83aee31dda">
  <xsd:schema xmlns:xsd="http://www.w3.org/2001/XMLSchema" xmlns:xs="http://www.w3.org/2001/XMLSchema" xmlns:p="http://schemas.microsoft.com/office/2006/metadata/properties" targetNamespace="http://schemas.microsoft.com/office/2006/metadata/properties" ma:root="true" ma:fieldsID="e345bd7673956a623930e5662e321f3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2B00F0-751A-4D84-BB58-B39B29B19A1C}">
  <ds:schemaRefs>
    <ds:schemaRef ds:uri="http://schemas.microsoft.com/office/2006/metadata/contentType"/>
    <ds:schemaRef ds:uri="http://schemas.microsoft.com/office/2006/metadata/properties/metaAttributes"/>
    <ds:schemaRef ds:uri="http://www.w3.org/2000/xmlns/"/>
    <ds:schemaRef ds:uri="http://www.w3.org/2001/XMLSchema"/>
  </ds:schemaRefs>
</ds:datastoreItem>
</file>

<file path=customXml/itemProps2.xml><?xml version="1.0" encoding="utf-8"?>
<ds:datastoreItem xmlns:ds="http://schemas.openxmlformats.org/officeDocument/2006/customXml" ds:itemID="{22D86ACE-17A5-43EC-89E3-9D158FEB3E97}">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FEE0FD9C-E944-4A54-9DAD-FCB6EA2883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TotalTime>
  <Words>1231</Words>
  <Application>Microsoft Office PowerPoint</Application>
  <PresentationFormat>Widescreen</PresentationFormat>
  <Paragraphs>51</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1_Office Theme</vt:lpstr>
      <vt:lpstr>2_Office Theme</vt:lpstr>
      <vt:lpstr>2001 - 2017</vt:lpstr>
      <vt:lpstr>Ten-Year Period of U.S. Economic History Overview (2007-2017)</vt:lpstr>
      <vt:lpstr>GDP 2007 to 2017 (U.S. Bureau of Economic Analysis, Gross Domestic Product, n.d.)</vt:lpstr>
      <vt:lpstr>GDP </vt:lpstr>
      <vt:lpstr>Unemployment and Inflation (U.S. Bureau of Labor Statistics, Unemployment Rate, n.d., World Bank, Inflation, consumer prices for the United States, n.d.)</vt:lpstr>
      <vt:lpstr>Unemployment and Inflation </vt:lpstr>
      <vt:lpstr>Interest Rates (International Monetary Fund, Interest Rates, Discount Rate for United States, n.d.)</vt:lpstr>
      <vt:lpstr>References</vt:lpstr>
    </vt:vector>
  </TitlesOfParts>
  <Company>SNHU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McIsaac, Kristina</dc:creator>
  <cp:lastModifiedBy>Carlos Perez</cp:lastModifiedBy>
  <cp:revision>31</cp:revision>
  <dcterms:created xsi:type="dcterms:W3CDTF">2018-03-29T18:51:38Z</dcterms:created>
  <dcterms:modified xsi:type="dcterms:W3CDTF">2020-05-18T06:19:04Z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0x01010019267F6D1A260A4394C18F5AF72445EA</vt:lpwstr>
  </property>
</Properties>
</file>