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56" r:id="rId2"/>
    <p:sldId id="257" r:id="rId3"/>
    <p:sldId id="274" r:id="rId4"/>
    <p:sldId id="261" r:id="rId5"/>
    <p:sldId id="275" r:id="rId6"/>
    <p:sldId id="272" r:id="rId7"/>
    <p:sldId id="280" r:id="rId8"/>
    <p:sldId id="281" r:id="rId9"/>
    <p:sldId id="279" r:id="rId10"/>
    <p:sldId id="278" r:id="rId11"/>
    <p:sldId id="271"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6C"/>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018" autoAdjust="0"/>
  </p:normalViewPr>
  <p:slideViewPr>
    <p:cSldViewPr>
      <p:cViewPr varScale="1">
        <p:scale>
          <a:sx n="76" d="100"/>
          <a:sy n="76" d="100"/>
        </p:scale>
        <p:origin x="10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4861F-CEC1-4B31-BEA7-B7C4CA8321C2}" type="datetimeFigureOut">
              <a:rPr lang="en-US" smtClean="0"/>
              <a:t>9/23/2020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DAD22A-08B3-4426-A46C-A1D3B15841C6}" type="slidenum">
              <a:rPr lang="en-US" smtClean="0"/>
              <a:t>‹#›</a:t>
            </a:fld>
            <a:endParaRPr lang="en-US" dirty="0"/>
          </a:p>
        </p:txBody>
      </p:sp>
    </p:spTree>
    <p:extLst>
      <p:ext uri="{BB962C8B-B14F-4D97-AF65-F5344CB8AC3E}">
        <p14:creationId xmlns:p14="http://schemas.microsoft.com/office/powerpoint/2010/main" val="275171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DAD22A-08B3-4426-A46C-A1D3B15841C6}" type="slidenum">
              <a:rPr lang="en-US" smtClean="0"/>
              <a:t>1</a:t>
            </a:fld>
            <a:endParaRPr lang="en-US" dirty="0"/>
          </a:p>
        </p:txBody>
      </p:sp>
    </p:spTree>
    <p:extLst>
      <p:ext uri="{BB962C8B-B14F-4D97-AF65-F5344CB8AC3E}">
        <p14:creationId xmlns:p14="http://schemas.microsoft.com/office/powerpoint/2010/main" val="1055339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smtClean="0"/>
              <a:t>An apprenticeship</a:t>
            </a:r>
            <a:r>
              <a:rPr lang="en-US" baseline="0" dirty="0" smtClean="0"/>
              <a:t> program will</a:t>
            </a:r>
            <a:r>
              <a:rPr lang="en-US" dirty="0" smtClean="0"/>
              <a:t> give you a chance to work (literally) towards the qualification</a:t>
            </a:r>
            <a:r>
              <a:rPr lang="en-US" baseline="0" dirty="0" smtClean="0"/>
              <a:t> of a senior sales manager</a:t>
            </a:r>
            <a:r>
              <a:rPr lang="en-US" dirty="0" smtClean="0"/>
              <a:t>. They help you gain the skills and knowledge you need to succeed in your chosen industry/position.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Job rotation gives one the opportunity to develop skills in a variety of changing jobs. In job rotation, employees</a:t>
            </a:r>
            <a:r>
              <a:rPr lang="en-US" baseline="0" dirty="0" smtClean="0"/>
              <a:t> </a:t>
            </a:r>
            <a:r>
              <a:rPr lang="en-US" dirty="0" smtClean="0"/>
              <a:t>make lateral moves the majority of the time, but job rotation can also involve a ​promotion.  Job rotation is a key tool that employers can use when they want to help their employees further develop their skills and careers (Ingram et</a:t>
            </a:r>
            <a:r>
              <a:rPr lang="en-US" baseline="0" dirty="0" smtClean="0"/>
              <a:t> al., </a:t>
            </a:r>
            <a:r>
              <a:rPr lang="en-US" dirty="0" smtClean="0"/>
              <a:t>2015).</a:t>
            </a:r>
          </a:p>
          <a:p>
            <a:pPr marL="0" indent="0">
              <a:buFont typeface="Wingdings" panose="05000000000000000000" pitchFamily="2" charset="2"/>
              <a:buNone/>
            </a:pPr>
            <a:endParaRPr lang="en-US" dirty="0" smtClean="0"/>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682834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US" dirty="0"/>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014912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DAD22A-08B3-4426-A46C-A1D3B15841C6}" type="slidenum">
              <a:rPr lang="en-US" smtClean="0"/>
              <a:t>12</a:t>
            </a:fld>
            <a:endParaRPr lang="en-US" dirty="0"/>
          </a:p>
        </p:txBody>
      </p:sp>
    </p:spTree>
    <p:extLst>
      <p:ext uri="{BB962C8B-B14F-4D97-AF65-F5344CB8AC3E}">
        <p14:creationId xmlns:p14="http://schemas.microsoft.com/office/powerpoint/2010/main" val="185829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smtClean="0"/>
              <a:t>Career development enables employees to learn better aspects of their work and improve their capabilities. It also helps them to manage their time efficiently and ensure that the use of employees increases over time.</a:t>
            </a:r>
          </a:p>
          <a:p>
            <a:pPr marL="171450" indent="-171450">
              <a:buFont typeface="Wingdings" panose="05000000000000000000" pitchFamily="2" charset="2"/>
              <a:buChar char="ü"/>
            </a:pPr>
            <a:r>
              <a:rPr lang="en-US" dirty="0" smtClean="0"/>
              <a:t>A company that focuses</a:t>
            </a:r>
            <a:r>
              <a:rPr lang="en-US" baseline="0" dirty="0" smtClean="0"/>
              <a:t> on involving their employees in career development programs </a:t>
            </a:r>
            <a:r>
              <a:rPr lang="en-US" dirty="0" smtClean="0"/>
              <a:t>attract top staff and retain valued employees </a:t>
            </a:r>
            <a:r>
              <a:rPr lang="en-US" dirty="0" smtClean="0">
                <a:latin typeface="Times New Roman" panose="02020603050405020304" pitchFamily="18" charset="0"/>
                <a:cs typeface="Times New Roman" panose="02020603050405020304" pitchFamily="18" charset="0"/>
              </a:rPr>
              <a:t>(Cloutier et al., 2015).</a:t>
            </a:r>
            <a:endParaRPr lang="en-US" dirty="0"/>
          </a:p>
        </p:txBody>
      </p:sp>
      <p:sp>
        <p:nvSpPr>
          <p:cNvPr id="4" name="Slide Number Placeholder 3"/>
          <p:cNvSpPr>
            <a:spLocks noGrp="1"/>
          </p:cNvSpPr>
          <p:nvPr>
            <p:ph type="sldNum" sz="quarter" idx="10"/>
          </p:nvPr>
        </p:nvSpPr>
        <p:spPr/>
        <p:txBody>
          <a:bodyPr/>
          <a:lstStyle/>
          <a:p>
            <a:fld id="{CEDAD22A-08B3-4426-A46C-A1D3B15841C6}" type="slidenum">
              <a:rPr lang="en-US" smtClean="0"/>
              <a:t>2</a:t>
            </a:fld>
            <a:endParaRPr lang="en-US" dirty="0"/>
          </a:p>
        </p:txBody>
      </p:sp>
    </p:spTree>
    <p:extLst>
      <p:ext uri="{BB962C8B-B14F-4D97-AF65-F5344CB8AC3E}">
        <p14:creationId xmlns:p14="http://schemas.microsoft.com/office/powerpoint/2010/main" val="3138521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The Senior Sales Manager builds and manages all aspects of a sales department inclusive of leading management, account management, business analytics, and channel development.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He/she also works closely with the following departments; Customer Support, Finance, Marketing, and other sales teams for the purpose of ensuring the delivery of first-class delivery experience (Ingram et</a:t>
            </a:r>
            <a:r>
              <a:rPr lang="en-US" baseline="0" dirty="0" smtClean="0"/>
              <a:t> al., </a:t>
            </a:r>
            <a:r>
              <a:rPr lang="en-US" dirty="0" smtClean="0"/>
              <a:t>2015).</a:t>
            </a:r>
            <a:endParaRPr lang="en-US" dirty="0"/>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431698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smtClean="0"/>
              <a:t>The senior sales manager must be in a position to convey even the most complex information and insights in his reports in a simple, clear, and convincing manner, tailoring messages to suit various audiences. He/she should also portray a strong ability to handle multiple projects and meet deadlines, he must also have an ability to work well in group-settings, and have an ability to remain calm under stressful scenarios and uncertainty.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A senior sales manager must be an approachable individual who is easy to get along with and who possesses an ability to form long-lasting and meaningful relationships with others on behalf of the business (Ingram et</a:t>
            </a:r>
            <a:r>
              <a:rPr lang="en-US" baseline="0" dirty="0" smtClean="0"/>
              <a:t> al., </a:t>
            </a:r>
            <a:r>
              <a:rPr lang="en-US" dirty="0" smtClean="0"/>
              <a:t>2015). </a:t>
            </a:r>
          </a:p>
        </p:txBody>
      </p:sp>
      <p:sp>
        <p:nvSpPr>
          <p:cNvPr id="4" name="Slide Number Placeholder 3"/>
          <p:cNvSpPr>
            <a:spLocks noGrp="1"/>
          </p:cNvSpPr>
          <p:nvPr>
            <p:ph type="sldNum" sz="quarter" idx="10"/>
          </p:nvPr>
        </p:nvSpPr>
        <p:spPr/>
        <p:txBody>
          <a:bodyPr/>
          <a:lstStyle/>
          <a:p>
            <a:fld id="{CEDAD22A-08B3-4426-A46C-A1D3B15841C6}" type="slidenum">
              <a:rPr lang="en-US" smtClean="0"/>
              <a:t>4</a:t>
            </a:fld>
            <a:endParaRPr lang="en-US" dirty="0"/>
          </a:p>
        </p:txBody>
      </p:sp>
    </p:spTree>
    <p:extLst>
      <p:ext uri="{BB962C8B-B14F-4D97-AF65-F5344CB8AC3E}">
        <p14:creationId xmlns:p14="http://schemas.microsoft.com/office/powerpoint/2010/main" val="445273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smtClean="0"/>
              <a:t>A senior sales manager </a:t>
            </a:r>
            <a:r>
              <a:rPr lang="en-US" baseline="0" dirty="0" smtClean="0"/>
              <a:t>should be</a:t>
            </a:r>
            <a:r>
              <a:rPr lang="en-US" dirty="0" smtClean="0"/>
              <a:t> highly proficient with research solutions to sales as well as effectiveness measurement systems. In this capacity, he/she should conduct regular research and analyses on the business’s market and competitive environment, looking for opportunities to further the sales department’s goals by adjusting strategies and approaches that enhance efficiency and performance.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Highly proficiency in Ms Word and PowerPoint</a:t>
            </a:r>
            <a:r>
              <a:rPr lang="en-US" baseline="0" dirty="0" smtClean="0"/>
              <a:t> </a:t>
            </a:r>
            <a:r>
              <a:rPr lang="en-US" dirty="0" smtClean="0"/>
              <a:t>are necessary for the creation of visually, and verbally engaging reports and presentations for senior sales management, external partners, junior sales personnel, collaborating personnel, and stakeholders (Ingram et</a:t>
            </a:r>
            <a:r>
              <a:rPr lang="en-US" baseline="0" dirty="0" smtClean="0"/>
              <a:t> al., </a:t>
            </a:r>
            <a:r>
              <a:rPr lang="en-US" dirty="0" smtClean="0"/>
              <a:t>2015).</a:t>
            </a:r>
          </a:p>
          <a:p>
            <a:pPr marL="0" indent="0">
              <a:buFont typeface="Wingdings" panose="05000000000000000000" pitchFamily="2" charset="2"/>
              <a:buNone/>
            </a:pPr>
            <a:endParaRPr lang="en-US" dirty="0" smtClean="0"/>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583968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 A senior</a:t>
            </a:r>
            <a:r>
              <a:rPr lang="en-US" baseline="0" dirty="0" smtClean="0"/>
              <a:t> sales manager should</a:t>
            </a:r>
            <a:r>
              <a:rPr lang="en-US" dirty="0" smtClean="0"/>
              <a:t> demonstrate experience in sales research and how raw information and data is processed to become useful insights that assist the sales department in establishing appropriate strategies that lead to the achievement of goals and targets</a:t>
            </a:r>
            <a:r>
              <a:rPr lang="en-US" baseline="0" dirty="0" smtClean="0"/>
              <a:t> </a:t>
            </a:r>
            <a:r>
              <a:rPr lang="en-US" dirty="0" smtClean="0"/>
              <a:t>(Ingram et</a:t>
            </a:r>
            <a:r>
              <a:rPr lang="en-US" baseline="0" dirty="0" smtClean="0"/>
              <a:t> al., </a:t>
            </a:r>
            <a:r>
              <a:rPr lang="en-US" dirty="0" smtClean="0"/>
              <a:t>2015).</a:t>
            </a:r>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102705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A professional in the field of sales</a:t>
            </a:r>
            <a:r>
              <a:rPr lang="en-US" baseline="0" dirty="0" smtClean="0"/>
              <a:t> requires</a:t>
            </a:r>
            <a:r>
              <a:rPr lang="en-US" dirty="0" smtClean="0"/>
              <a:t> strong verbal and persuasive skills to successfully sell a product or service. A well-rounded product knowledge is needed by reading current vendor tags and pamphlets and attending training classes in order to communicate information to the customer. Sales management positions can involve a broad spectrum of duties and activities depending on the product, service and merchandise offered by the company (Ingram et</a:t>
            </a:r>
            <a:r>
              <a:rPr lang="en-US" baseline="0" dirty="0" smtClean="0"/>
              <a:t> al., </a:t>
            </a:r>
            <a:r>
              <a:rPr lang="en-US" dirty="0" smtClean="0"/>
              <a:t>2015). </a:t>
            </a:r>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30365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With a job rotation system, employees gain experience and skills by taking on new responsibilities. Job rotations are meant to promote flexibility, employee engagement, and retention.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Having a job rotation strategy helps employees develop their skills. By learning more skills, employees feel more valuable to the business</a:t>
            </a:r>
            <a:r>
              <a:rPr lang="en-US" baseline="0" dirty="0" smtClean="0"/>
              <a:t> and helps them in developing career-wise </a:t>
            </a:r>
            <a:r>
              <a:rPr lang="en-US" dirty="0" smtClean="0"/>
              <a:t>(Ingram et</a:t>
            </a:r>
            <a:r>
              <a:rPr lang="en-US" baseline="0" dirty="0" smtClean="0"/>
              <a:t> al., </a:t>
            </a:r>
            <a:r>
              <a:rPr lang="en-US" dirty="0" smtClean="0"/>
              <a:t>2015).</a:t>
            </a:r>
            <a:r>
              <a:rPr lang="en-US" baseline="0" dirty="0" smtClean="0"/>
              <a:t>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aseline="0" dirty="0" smtClean="0"/>
              <a:t>At the end of the program, the performance of each employee in their various positions shall be evaluated in order to determine where they fit well.  </a:t>
            </a:r>
            <a:endParaRPr lang="en-US" dirty="0" smtClean="0"/>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210429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smtClean="0"/>
              <a:t>In addition to the actual sales, a senior sales manager</a:t>
            </a:r>
            <a:r>
              <a:rPr lang="en-US" baseline="0" dirty="0" smtClean="0"/>
              <a:t> </a:t>
            </a:r>
            <a:r>
              <a:rPr lang="en-US" dirty="0" smtClean="0"/>
              <a:t>takes the lead on managing relationships with high profile accounts, mentoring newly recruited sales team members, and advise poorly performing members.</a:t>
            </a:r>
            <a:r>
              <a:rPr lang="en-US" baseline="0" dirty="0" smtClean="0"/>
              <a:t> He/she should </a:t>
            </a:r>
            <a:r>
              <a:rPr lang="en-US" dirty="0" smtClean="0"/>
              <a:t> have years of experience in sales.  They</a:t>
            </a:r>
            <a:r>
              <a:rPr lang="en-US" baseline="0" dirty="0" smtClean="0"/>
              <a:t> also </a:t>
            </a:r>
            <a:r>
              <a:rPr lang="en-US" dirty="0" smtClean="0"/>
              <a:t>have superior analytical skills and a firm grasp on their customers throughout the sales process (Ingram et</a:t>
            </a:r>
            <a:r>
              <a:rPr lang="en-US" baseline="0" dirty="0" smtClean="0"/>
              <a:t> al., </a:t>
            </a:r>
            <a:r>
              <a:rPr lang="en-US" dirty="0" smtClean="0"/>
              <a:t>2015).</a:t>
            </a:r>
          </a:p>
        </p:txBody>
      </p:sp>
      <p:sp>
        <p:nvSpPr>
          <p:cNvPr id="4" name="Slide Number Placeholder 3"/>
          <p:cNvSpPr>
            <a:spLocks noGrp="1"/>
          </p:cNvSpPr>
          <p:nvPr>
            <p:ph type="sldNum" sz="quarter" idx="10"/>
          </p:nvPr>
        </p:nvSpPr>
        <p:spPr/>
        <p:txBody>
          <a:bodyPr/>
          <a:lstStyle/>
          <a:p>
            <a:fld id="{CEDAD22A-08B3-4426-A46C-A1D3B15841C6}"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485911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3EA6C2F-5B16-4C2C-924F-8A1F97FB7C2F}"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3EA6C2F-5B16-4C2C-924F-8A1F97FB7C2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368D9E-DC73-441B-9A20-721EF09B192A}" type="datetimeFigureOut">
              <a:rPr lang="en-US" smtClean="0"/>
              <a:t>9/23/2020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EA6C2F-5B16-4C2C-924F-8A1F97FB7C2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duotone>
              <a:schemeClr val="bg1">
                <a:shade val="3000"/>
                <a:satMod val="110000"/>
              </a:schemeClr>
              <a:schemeClr val="bg1">
                <a:tint val="60000"/>
                <a:satMod val="425000"/>
              </a:schemeClr>
            </a:duotone>
            <a:lum/>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E368D9E-DC73-441B-9A20-721EF09B192A}" type="datetimeFigureOut">
              <a:rPr lang="en-US" smtClean="0"/>
              <a:t>9/23/2020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3EA6C2F-5B16-4C2C-924F-8A1F97FB7C2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85800" y="1066800"/>
            <a:ext cx="8001000" cy="4267200"/>
          </a:xfrm>
        </p:spPr>
        <p:txBody>
          <a:bodyPr>
            <a:normAutofit fontScale="92500" lnSpcReduction="20000"/>
          </a:bodyPr>
          <a:lstStyle/>
          <a:p>
            <a:pPr algn="ctr"/>
            <a:endParaRPr lang="en-US" sz="5400" b="1" dirty="0" smtClean="0">
              <a:solidFill>
                <a:srgbClr val="003E6C"/>
              </a:solidFill>
              <a:latin typeface="Bell MT" panose="02020503060305020303" pitchFamily="18" charset="0"/>
            </a:endParaRPr>
          </a:p>
          <a:p>
            <a:pPr algn="ctr"/>
            <a:r>
              <a:rPr lang="en-US" sz="5400" b="1" dirty="0" smtClean="0">
                <a:solidFill>
                  <a:srgbClr val="003E6C"/>
                </a:solidFill>
                <a:latin typeface="Bell MT" panose="02020503060305020303" pitchFamily="18" charset="0"/>
              </a:rPr>
              <a:t>CAREER DEVELOPMENT PROGRAM</a:t>
            </a:r>
            <a:endParaRPr lang="en-US" sz="2100" b="1" dirty="0" smtClean="0">
              <a:solidFill>
                <a:srgbClr val="003E6C"/>
              </a:solidFill>
              <a:latin typeface="Bell MT" panose="02020503060305020303" pitchFamily="18" charset="0"/>
              <a:cs typeface="Times New Roman" panose="02020603050405020304" pitchFamily="18" charset="0"/>
            </a:endParaRPr>
          </a:p>
          <a:p>
            <a:pPr algn="ctr"/>
            <a:endParaRPr lang="en-US" sz="2600" b="1" dirty="0" smtClean="0">
              <a:solidFill>
                <a:srgbClr val="003E6C"/>
              </a:solidFill>
              <a:latin typeface="Bell MT" panose="02020503060305020303" pitchFamily="18" charset="0"/>
              <a:cs typeface="Times New Roman" panose="02020603050405020304" pitchFamily="18" charset="0"/>
            </a:endParaRPr>
          </a:p>
          <a:p>
            <a:pPr algn="ctr"/>
            <a:r>
              <a:rPr lang="en-US" sz="2600" b="1" dirty="0" smtClean="0">
                <a:solidFill>
                  <a:srgbClr val="003E6C"/>
                </a:solidFill>
                <a:latin typeface="Bell MT" panose="02020503060305020303" pitchFamily="18" charset="0"/>
                <a:cs typeface="Times New Roman" panose="02020603050405020304" pitchFamily="18" charset="0"/>
              </a:rPr>
              <a:t>Name:</a:t>
            </a:r>
          </a:p>
          <a:p>
            <a:pPr algn="ctr"/>
            <a:r>
              <a:rPr lang="en-US" sz="2600" b="1" dirty="0" smtClean="0">
                <a:solidFill>
                  <a:srgbClr val="003E6C"/>
                </a:solidFill>
                <a:latin typeface="Bell MT" panose="02020503060305020303" pitchFamily="18" charset="0"/>
                <a:cs typeface="Times New Roman" panose="02020603050405020304" pitchFamily="18" charset="0"/>
              </a:rPr>
              <a:t>Institution:</a:t>
            </a:r>
          </a:p>
          <a:p>
            <a:pPr algn="ctr"/>
            <a:r>
              <a:rPr lang="en-US" sz="2600" b="1" dirty="0" smtClean="0">
                <a:solidFill>
                  <a:srgbClr val="003E6C"/>
                </a:solidFill>
                <a:latin typeface="Bell MT" panose="02020503060305020303" pitchFamily="18" charset="0"/>
                <a:cs typeface="Times New Roman" panose="02020603050405020304" pitchFamily="18" charset="0"/>
              </a:rPr>
              <a:t>Date:</a:t>
            </a:r>
          </a:p>
          <a:p>
            <a:endParaRPr lang="en-US" b="1" dirty="0"/>
          </a:p>
        </p:txBody>
      </p:sp>
    </p:spTree>
    <p:extLst>
      <p:ext uri="{BB962C8B-B14F-4D97-AF65-F5344CB8AC3E}">
        <p14:creationId xmlns:p14="http://schemas.microsoft.com/office/powerpoint/2010/main" val="2893892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tx1"/>
                </a:solidFill>
                <a:effectLst/>
                <a:latin typeface="Times New Roman" panose="02020603050405020304" pitchFamily="18" charset="0"/>
                <a:cs typeface="Times New Roman" panose="02020603050405020304" pitchFamily="18" charset="0"/>
              </a:rPr>
              <a:t>CONT.</a:t>
            </a:r>
            <a:endParaRPr lang="en-US" sz="44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458200" cy="4709160"/>
          </a:xfrm>
        </p:spPr>
        <p:txBody>
          <a:bodyPr>
            <a:normAutofit/>
          </a:bodyPr>
          <a:lstStyle/>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Apprenticeship </a:t>
            </a:r>
            <a:r>
              <a:rPr lang="en-US" dirty="0" smtClean="0">
                <a:latin typeface="Times New Roman" panose="02020603050405020304" pitchFamily="18" charset="0"/>
                <a:cs typeface="Times New Roman" panose="02020603050405020304" pitchFamily="18" charset="0"/>
              </a:rPr>
              <a:t>will offer you the required skills </a:t>
            </a:r>
            <a:r>
              <a:rPr lang="en-US" dirty="0">
                <a:latin typeface="Times New Roman" panose="02020603050405020304" pitchFamily="18" charset="0"/>
                <a:cs typeface="Times New Roman" panose="02020603050405020304" pitchFamily="18" charset="0"/>
              </a:rPr>
              <a:t>set </a:t>
            </a:r>
            <a:r>
              <a:rPr lang="en-US" dirty="0" smtClean="0">
                <a:latin typeface="Times New Roman" panose="02020603050405020304" pitchFamily="18" charset="0"/>
                <a:cs typeface="Times New Roman" panose="02020603050405020304" pitchFamily="18" charset="0"/>
              </a:rPr>
              <a:t>to operate successfully in the </a:t>
            </a:r>
            <a:r>
              <a:rPr lang="en-US" dirty="0">
                <a:latin typeface="Times New Roman" panose="02020603050405020304" pitchFamily="18" charset="0"/>
                <a:cs typeface="Times New Roman" panose="02020603050405020304" pitchFamily="18" charset="0"/>
              </a:rPr>
              <a:t>sales </a:t>
            </a:r>
            <a:r>
              <a:rPr lang="en-US" dirty="0" smtClean="0">
                <a:latin typeface="Times New Roman" panose="02020603050405020304" pitchFamily="18" charset="0"/>
                <a:cs typeface="Times New Roman" panose="02020603050405020304" pitchFamily="18" charset="0"/>
              </a:rPr>
              <a:t>department.</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This way, you will understand exactly what is needed for you to operate as a successful senior sales manager.</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Additionally, the job rotation program will offer you an opportunity to manage a virtual team and have a firsthand experience of what it takes to be an effective senior sales manager. </a:t>
            </a:r>
          </a:p>
          <a:p>
            <a:pPr>
              <a:buFont typeface="Wingdings" panose="05000000000000000000" pitchFamily="2" charset="2"/>
              <a:buChar char="q"/>
            </a:pPr>
            <a:endParaRPr lang="en-US" sz="3200" dirty="0"/>
          </a:p>
        </p:txBody>
      </p:sp>
    </p:spTree>
    <p:extLst>
      <p:ext uri="{BB962C8B-B14F-4D97-AF65-F5344CB8AC3E}">
        <p14:creationId xmlns:p14="http://schemas.microsoft.com/office/powerpoint/2010/main" val="14495043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381" y="0"/>
            <a:ext cx="8229600" cy="1143000"/>
          </a:xfrm>
        </p:spPr>
        <p:txBody>
          <a:bodyPr>
            <a:normAutofit/>
          </a:bodyPr>
          <a:lstStyle/>
          <a:p>
            <a:r>
              <a:rPr lang="en-US" sz="4400" dirty="0" smtClean="0">
                <a:solidFill>
                  <a:schemeClr val="tx1"/>
                </a:solidFill>
                <a:effectLst/>
                <a:latin typeface="Bell MT" panose="02020503060305020303" pitchFamily="18" charset="0"/>
                <a:cs typeface="Times New Roman" panose="02020603050405020304" pitchFamily="18" charset="0"/>
              </a:rPr>
              <a:t>CONCLUSION</a:t>
            </a:r>
            <a:endParaRPr lang="en-US" sz="4400" dirty="0">
              <a:solidFill>
                <a:schemeClr val="tx1"/>
              </a:solidFill>
              <a:effectLst/>
              <a:latin typeface="Bell MT" panose="02020503060305020303" pitchFamily="18" charset="0"/>
              <a:cs typeface="Times New Roman" panose="02020603050405020304" pitchFamily="18" charset="0"/>
            </a:endParaRPr>
          </a:p>
        </p:txBody>
      </p:sp>
      <p:sp>
        <p:nvSpPr>
          <p:cNvPr id="4" name="Content Placeholder 3"/>
          <p:cNvSpPr>
            <a:spLocks noGrp="1"/>
          </p:cNvSpPr>
          <p:nvPr>
            <p:ph idx="1"/>
          </p:nvPr>
        </p:nvSpPr>
        <p:spPr>
          <a:xfrm>
            <a:off x="228600" y="1143000"/>
            <a:ext cx="8686800" cy="5257800"/>
          </a:xfrm>
        </p:spPr>
        <p:txBody>
          <a:bodyPr>
            <a:normAutofit/>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Sales managers constitute an important part of a business team.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Some people have inborn capabilities that make them excellent </a:t>
            </a:r>
            <a:r>
              <a:rPr lang="en-US" dirty="0">
                <a:latin typeface="Times New Roman" panose="02020603050405020304" pitchFamily="18" charset="0"/>
                <a:cs typeface="Times New Roman" panose="02020603050405020304" pitchFamily="18" charset="0"/>
              </a:rPr>
              <a:t>sales </a:t>
            </a:r>
            <a:r>
              <a:rPr lang="en-US" dirty="0" smtClean="0">
                <a:latin typeface="Times New Roman" panose="02020603050405020304" pitchFamily="18" charset="0"/>
                <a:cs typeface="Times New Roman" panose="02020603050405020304" pitchFamily="18" charset="0"/>
              </a:rPr>
              <a:t>managers; however, the most effective managers spend years building on their skills.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Sales management skills grow with time, experience, and training.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To develop and become a successful senior sales manager, an individual may need to have the required experience and go through an apprenticeship and job rotation programs within a stipulated period.   </a:t>
            </a:r>
          </a:p>
        </p:txBody>
      </p:sp>
    </p:spTree>
    <p:extLst>
      <p:ext uri="{BB962C8B-B14F-4D97-AF65-F5344CB8AC3E}">
        <p14:creationId xmlns:p14="http://schemas.microsoft.com/office/powerpoint/2010/main" val="64098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4000" dirty="0" smtClean="0">
                <a:solidFill>
                  <a:schemeClr val="tx1"/>
                </a:solidFill>
                <a:effectLst/>
                <a:latin typeface="Bell MT" panose="02020503060305020303" pitchFamily="18" charset="0"/>
                <a:cs typeface="Times New Roman" panose="02020603050405020304" pitchFamily="18" charset="0"/>
              </a:rPr>
              <a:t>REFERENCES</a:t>
            </a:r>
            <a:endParaRPr lang="en-US" sz="4000" dirty="0">
              <a:solidFill>
                <a:schemeClr val="tx1"/>
              </a:solidFill>
              <a:effectLst/>
              <a:latin typeface="Bell MT" panose="02020503060305020303" pitchFamily="18" charset="0"/>
              <a:cs typeface="Times New Roman" panose="02020603050405020304" pitchFamily="18" charset="0"/>
            </a:endParaRPr>
          </a:p>
        </p:txBody>
      </p:sp>
      <p:sp>
        <p:nvSpPr>
          <p:cNvPr id="3" name="Content Placeholder 2"/>
          <p:cNvSpPr>
            <a:spLocks noGrp="1"/>
          </p:cNvSpPr>
          <p:nvPr>
            <p:ph idx="1"/>
          </p:nvPr>
        </p:nvSpPr>
        <p:spPr>
          <a:xfrm>
            <a:off x="228600" y="1524000"/>
            <a:ext cx="8686800" cy="4876800"/>
          </a:xfrm>
        </p:spPr>
        <p:txBody>
          <a:bodyPr>
            <a:normAutofit/>
          </a:bodyPr>
          <a:lstStyle/>
          <a:p>
            <a:r>
              <a:rPr lang="en-US" dirty="0"/>
              <a:t>Cloutier, O., Felusiak, L., Hill, C., &amp; Pemberton-Jones, E. J. (2015). The Importance of Developing Strategies for Employee Retention. </a:t>
            </a:r>
            <a:r>
              <a:rPr lang="en-US" i="1" dirty="0"/>
              <a:t>Journal of Leadership, Accountability &amp; Ethics</a:t>
            </a:r>
            <a:r>
              <a:rPr lang="en-US" dirty="0"/>
              <a:t>, </a:t>
            </a:r>
            <a:r>
              <a:rPr lang="en-US" i="1" dirty="0"/>
              <a:t>12</a:t>
            </a:r>
            <a:r>
              <a:rPr lang="en-US" dirty="0"/>
              <a:t>(2</a:t>
            </a:r>
            <a:r>
              <a:rPr lang="en-US" dirty="0" smtClean="0"/>
              <a:t>).</a:t>
            </a:r>
          </a:p>
          <a:p>
            <a:r>
              <a:rPr lang="en-US" dirty="0" smtClean="0"/>
              <a:t>Ingram</a:t>
            </a:r>
            <a:r>
              <a:rPr lang="en-US" dirty="0"/>
              <a:t>, T. N., LaForge, R. W., Schwepker, C. H., &amp; Williams, M. R. (2015). </a:t>
            </a:r>
            <a:r>
              <a:rPr lang="en-US" i="1" dirty="0"/>
              <a:t>Sales management: Analysis and decision making</a:t>
            </a:r>
            <a:r>
              <a:rPr lang="en-US" dirty="0"/>
              <a:t>. Routledge</a:t>
            </a:r>
            <a:r>
              <a:rPr lang="en-US" dirty="0" smtClean="0"/>
              <a:t>.</a:t>
            </a:r>
          </a:p>
          <a:p>
            <a:endParaRPr lang="en-US" dirty="0"/>
          </a:p>
        </p:txBody>
      </p:sp>
    </p:spTree>
    <p:extLst>
      <p:ext uri="{BB962C8B-B14F-4D97-AF65-F5344CB8AC3E}">
        <p14:creationId xmlns:p14="http://schemas.microsoft.com/office/powerpoint/2010/main" val="3843762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383" y="609600"/>
            <a:ext cx="8229600" cy="1143000"/>
          </a:xfrm>
        </p:spPr>
        <p:txBody>
          <a:bodyPr>
            <a:normAutofit/>
          </a:bodyPr>
          <a:lstStyle/>
          <a:p>
            <a:r>
              <a:rPr lang="en-US" sz="4400" dirty="0" smtClean="0">
                <a:solidFill>
                  <a:schemeClr val="tx1"/>
                </a:solidFill>
                <a:effectLst/>
                <a:latin typeface="Bell MT" panose="02020503060305020303" pitchFamily="18" charset="0"/>
                <a:cs typeface="Times New Roman" panose="02020603050405020304" pitchFamily="18" charset="0"/>
              </a:rPr>
              <a:t>INTRODUCTION</a:t>
            </a:r>
            <a:endParaRPr lang="en-US" sz="4400" dirty="0">
              <a:solidFill>
                <a:schemeClr val="tx1"/>
              </a:solidFill>
              <a:effectLst/>
              <a:latin typeface="Bell MT" panose="02020503060305020303" pitchFamily="18" charset="0"/>
              <a:cs typeface="Times New Roman" panose="02020603050405020304" pitchFamily="18" charset="0"/>
            </a:endParaRPr>
          </a:p>
        </p:txBody>
      </p:sp>
      <p:sp>
        <p:nvSpPr>
          <p:cNvPr id="4" name="Content Placeholder 3"/>
          <p:cNvSpPr>
            <a:spLocks noGrp="1"/>
          </p:cNvSpPr>
          <p:nvPr>
            <p:ph idx="1"/>
          </p:nvPr>
        </p:nvSpPr>
        <p:spPr>
          <a:xfrm>
            <a:off x="427383" y="1543878"/>
            <a:ext cx="8229600" cy="4495800"/>
          </a:xfrm>
        </p:spPr>
        <p:txBody>
          <a:bodyPr>
            <a:normAutofit/>
          </a:bodyPr>
          <a:lstStyle/>
          <a:p>
            <a:pPr>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career development program helps employees to enhance their skills in their current roles, navigate organizational ladders, acquire personal insights into the capabilities and development requirements, and heighten their capacity for career growth when opportunities come by. </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Career development enhances worker motivation as well as productivity </a:t>
            </a:r>
            <a:r>
              <a:rPr lang="en-US" dirty="0" smtClean="0">
                <a:latin typeface="Times New Roman" panose="02020603050405020304" pitchFamily="18" charset="0"/>
                <a:cs typeface="Times New Roman" panose="02020603050405020304" pitchFamily="18" charset="0"/>
              </a:rPr>
              <a:t>(Cloutier et al., 2015).</a:t>
            </a:r>
          </a:p>
        </p:txBody>
      </p:sp>
    </p:spTree>
    <p:extLst>
      <p:ext uri="{BB962C8B-B14F-4D97-AF65-F5344CB8AC3E}">
        <p14:creationId xmlns:p14="http://schemas.microsoft.com/office/powerpoint/2010/main" val="1296169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91" y="685800"/>
            <a:ext cx="8229600" cy="1143000"/>
          </a:xfrm>
        </p:spPr>
        <p:txBody>
          <a:bodyPr>
            <a:normAutofit/>
          </a:bodyPr>
          <a:lstStyle/>
          <a:p>
            <a:r>
              <a:rPr lang="en-US" sz="4400" dirty="0" smtClean="0">
                <a:solidFill>
                  <a:schemeClr val="tx1"/>
                </a:solidFill>
                <a:effectLst/>
                <a:latin typeface="Bell MT" panose="02020503060305020303" pitchFamily="18" charset="0"/>
                <a:cs typeface="Times New Roman" panose="02020603050405020304" pitchFamily="18" charset="0"/>
              </a:rPr>
              <a:t>SENIOR SALES MANAGER</a:t>
            </a:r>
            <a:endParaRPr lang="en-US" sz="4400" dirty="0">
              <a:solidFill>
                <a:schemeClr val="tx1"/>
              </a:solidFill>
              <a:effectLst/>
              <a:latin typeface="Bell MT" panose="02020503060305020303" pitchFamily="18" charset="0"/>
              <a:cs typeface="Times New Roman" panose="02020603050405020304" pitchFamily="18" charset="0"/>
            </a:endParaRPr>
          </a:p>
        </p:txBody>
      </p:sp>
      <p:sp>
        <p:nvSpPr>
          <p:cNvPr id="4" name="Content Placeholder 3"/>
          <p:cNvSpPr>
            <a:spLocks noGrp="1"/>
          </p:cNvSpPr>
          <p:nvPr>
            <p:ph idx="1"/>
          </p:nvPr>
        </p:nvSpPr>
        <p:spPr>
          <a:xfrm>
            <a:off x="228599" y="1447800"/>
            <a:ext cx="8733183" cy="4979504"/>
          </a:xfrm>
        </p:spPr>
        <p:txBody>
          <a:bodyPr>
            <a:normAutofit lnSpcReduction="10000"/>
          </a:bodyPr>
          <a:lstStyle/>
          <a:p>
            <a:pPr>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senior sales manager is the leader and manager of sales processes and supervisor of all the activities of a company’s junior sales management teams.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The primary objective of a senior sales manager is growing business accumulative and new sales while also lowering customer turnover.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In this capacity, a senior sales manager establishes goals that support the achievement of the overall objectives of the business and endeavors to fulfil or surpass those goals.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0426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139" y="990600"/>
            <a:ext cx="8229600" cy="1143000"/>
          </a:xfrm>
        </p:spPr>
        <p:txBody>
          <a:bodyPr>
            <a:normAutofit/>
          </a:bodyPr>
          <a:lstStyle/>
          <a:p>
            <a:r>
              <a:rPr lang="en-US" sz="4400" dirty="0" smtClean="0">
                <a:solidFill>
                  <a:schemeClr val="tx1"/>
                </a:solidFill>
                <a:effectLst/>
                <a:latin typeface="Times New Roman" panose="02020603050405020304" pitchFamily="18" charset="0"/>
                <a:cs typeface="Times New Roman" panose="02020603050405020304" pitchFamily="18" charset="0"/>
              </a:rPr>
              <a:t>SKILLS</a:t>
            </a:r>
            <a:endParaRPr lang="en-US" sz="44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139" y="2251544"/>
            <a:ext cx="8382000" cy="3539656"/>
          </a:xfrm>
        </p:spPr>
        <p:txBody>
          <a:bodyPr>
            <a:normAutofit/>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Communication skills – Excellent communication skills, both in written and verbal form.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Interpersonal skills – High energy, self-motivated, and eager to learn.</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People skills – Capability to develop trust and build long term relationships on the business’s behalf.  </a:t>
            </a:r>
          </a:p>
        </p:txBody>
      </p:sp>
    </p:spTree>
    <p:extLst>
      <p:ext uri="{BB962C8B-B14F-4D97-AF65-F5344CB8AC3E}">
        <p14:creationId xmlns:p14="http://schemas.microsoft.com/office/powerpoint/2010/main" val="2879690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r>
              <a:rPr lang="en-US" sz="4000" dirty="0" smtClean="0">
                <a:solidFill>
                  <a:schemeClr val="tx1"/>
                </a:solidFill>
                <a:effectLst/>
                <a:latin typeface="Times New Roman" panose="02020603050405020304" pitchFamily="18" charset="0"/>
                <a:cs typeface="Times New Roman" panose="02020603050405020304" pitchFamily="18" charset="0"/>
              </a:rPr>
              <a:t>CONT.</a:t>
            </a:r>
            <a:endParaRPr lang="en-US" sz="40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2133600"/>
            <a:ext cx="8229600" cy="3048000"/>
          </a:xfrm>
        </p:spPr>
        <p:txBody>
          <a:bodyPr>
            <a:normAutofit/>
          </a:bodyPr>
          <a:lstStyle/>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Analytics – Strong analytical capabilities and capacity to interpret complex data/information from diverse </a:t>
            </a:r>
            <a:r>
              <a:rPr lang="en-US" dirty="0" smtClean="0">
                <a:latin typeface="Times New Roman" panose="02020603050405020304" pitchFamily="18" charset="0"/>
                <a:cs typeface="Times New Roman" panose="02020603050405020304" pitchFamily="18" charset="0"/>
              </a:rPr>
              <a:t>sources </a:t>
            </a:r>
            <a:r>
              <a:rPr lang="en-US" dirty="0"/>
              <a:t>(Ingram et al., 2015</a:t>
            </a:r>
            <a:r>
              <a:rPr lang="en-US" dirty="0" smtClean="0"/>
              <a:t>).</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Ms Office – High proficiency in Microsoft PowerPoint and Word for visual and verbal presentations and reports.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666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943100"/>
          </a:xfrm>
        </p:spPr>
        <p:txBody>
          <a:bodyPr>
            <a:normAutofit fontScale="90000"/>
          </a:bodyPr>
          <a:lstStyle/>
          <a:p>
            <a:r>
              <a:rPr lang="en-US" sz="4400" dirty="0">
                <a:solidFill>
                  <a:schemeClr val="tx1"/>
                </a:solidFill>
                <a:effectLst/>
                <a:latin typeface="Bell MT" panose="02020503060305020303" pitchFamily="18" charset="0"/>
                <a:cs typeface="Times New Roman" panose="02020603050405020304" pitchFamily="18" charset="0"/>
              </a:rPr>
              <a:t> </a:t>
            </a:r>
            <a:r>
              <a:rPr lang="en-US" sz="4400" dirty="0" smtClean="0">
                <a:solidFill>
                  <a:schemeClr val="tx1"/>
                </a:solidFill>
                <a:effectLst/>
                <a:latin typeface="Bell MT" panose="02020503060305020303" pitchFamily="18" charset="0"/>
                <a:cs typeface="Times New Roman" panose="02020603050405020304" pitchFamily="18" charset="0"/>
              </a:rPr>
              <a:t>TRAINING AND DEVELOPMENTAL INTERVENTIONS</a:t>
            </a:r>
            <a:endParaRPr lang="en-US" sz="4400" dirty="0">
              <a:solidFill>
                <a:schemeClr val="tx1"/>
              </a:solidFill>
              <a:effectLst/>
              <a:latin typeface="Bell MT" panose="02020503060305020303" pitchFamily="18" charset="0"/>
              <a:cs typeface="Times New Roman" panose="02020603050405020304" pitchFamily="18" charset="0"/>
            </a:endParaRPr>
          </a:p>
        </p:txBody>
      </p:sp>
      <p:sp>
        <p:nvSpPr>
          <p:cNvPr id="4" name="Content Placeholder 3"/>
          <p:cNvSpPr>
            <a:spLocks noGrp="1"/>
          </p:cNvSpPr>
          <p:nvPr>
            <p:ph idx="1"/>
          </p:nvPr>
        </p:nvSpPr>
        <p:spPr>
          <a:xfrm>
            <a:off x="228598" y="1143000"/>
            <a:ext cx="8733183" cy="5257800"/>
          </a:xfrm>
        </p:spPr>
        <p:txBody>
          <a:bodyPr>
            <a:normAutofit lnSpcReduction="10000"/>
          </a:bodyPr>
          <a:lstStyle/>
          <a:p>
            <a:pPr>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Experience – A work experience, ideally as a sales manager, of atleast five years within a complex and fast-moving environment is needed.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senior sales manager needs to have strong contacts and connections in the business’s secto</a:t>
            </a: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 on top of operating with CRM platforms and sales account databases.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He/she should have outstanding sales skills as well as a consistent history of sales conversion achievements and performance. </a:t>
            </a:r>
          </a:p>
        </p:txBody>
      </p:sp>
    </p:spTree>
    <p:extLst>
      <p:ext uri="{BB962C8B-B14F-4D97-AF65-F5344CB8AC3E}">
        <p14:creationId xmlns:p14="http://schemas.microsoft.com/office/powerpoint/2010/main" val="3999962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tx1"/>
                </a:solidFill>
                <a:effectLst/>
                <a:latin typeface="Times New Roman" panose="02020603050405020304" pitchFamily="18" charset="0"/>
                <a:cs typeface="Times New Roman" panose="02020603050405020304" pitchFamily="18" charset="0"/>
              </a:rPr>
              <a:t>CONT.</a:t>
            </a:r>
            <a:endParaRPr lang="en-US" sz="44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Apprenticeship (sales management training program) to be completed in 2 years.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The apprenticeship should involve training on the primary skills needed for one to become a successful senior sales manager.</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Additionally, the program shall educate participants on the main  obligations/duties of a senior sales manager.</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At the end of the training program, candidates shall be examined to select the most eligible for the role of a senior sales manager. </a:t>
            </a:r>
          </a:p>
        </p:txBody>
      </p:sp>
    </p:spTree>
    <p:extLst>
      <p:ext uri="{BB962C8B-B14F-4D97-AF65-F5344CB8AC3E}">
        <p14:creationId xmlns:p14="http://schemas.microsoft.com/office/powerpoint/2010/main" val="3461789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30" y="152400"/>
            <a:ext cx="8229600" cy="1143000"/>
          </a:xfrm>
        </p:spPr>
        <p:txBody>
          <a:bodyPr>
            <a:normAutofit/>
          </a:bodyPr>
          <a:lstStyle/>
          <a:p>
            <a:r>
              <a:rPr lang="en-US" sz="4400" dirty="0" smtClean="0">
                <a:solidFill>
                  <a:schemeClr val="tx1"/>
                </a:solidFill>
                <a:effectLst/>
                <a:latin typeface="Times New Roman" panose="02020603050405020304" pitchFamily="18" charset="0"/>
                <a:cs typeface="Times New Roman" panose="02020603050405020304" pitchFamily="18" charset="0"/>
              </a:rPr>
              <a:t>CONT.</a:t>
            </a:r>
            <a:endParaRPr lang="en-US" sz="44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5562600"/>
          </a:xfrm>
        </p:spPr>
        <p:txBody>
          <a:bodyPr>
            <a:normAutofit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job rotation program to be completed within six months.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job rotation program is necessary to help in career development of a sales manager by expanding their skill sets and fulfilling their desire to learn about the position of a senior sales manager.</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Participants will be required to move from one job to another within the organizations to attain various human resources goals.</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For instance, a junior sales manager could operate as a senior sales manager for that period and allow the management to gauge whether or not they fit in that position.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886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chemeClr val="tx1"/>
                </a:solidFill>
                <a:effectLst/>
                <a:latin typeface="Times New Roman" panose="02020603050405020304" pitchFamily="18" charset="0"/>
                <a:cs typeface="Times New Roman" panose="02020603050405020304" pitchFamily="18" charset="0"/>
              </a:rPr>
              <a:t>DEVELOPMENTAL INTERVENTION OUTCOME </a:t>
            </a:r>
            <a:endParaRPr lang="en-US" sz="4400" dirty="0">
              <a:solidFill>
                <a:schemeClr val="tx1"/>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76400"/>
            <a:ext cx="8229600" cy="4876800"/>
          </a:xfrm>
        </p:spPr>
        <p:txBody>
          <a:bodyPr>
            <a:normAutofit/>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senior sales manager bears the responsibility of ensuring business success through identification, qualification, and selling of prospects </a:t>
            </a:r>
            <a:r>
              <a:rPr lang="en-US" dirty="0"/>
              <a:t>(Ingram et al., 2015</a:t>
            </a:r>
            <a:r>
              <a:rPr lang="en-US" dirty="0" smtClean="0"/>
              <a:t>)</a:t>
            </a:r>
            <a:r>
              <a:rPr lang="en-US"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He/she has the most experience within a sales team in a company.</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Accumulating enough experience as a sales manager for the required years will ensure that you are equipped to operate effectively in the position of a senior sales manager.</a:t>
            </a:r>
          </a:p>
          <a:p>
            <a:pPr>
              <a:buFont typeface="Wingdings" panose="05000000000000000000" pitchFamily="2" charset="2"/>
              <a:buChar char="q"/>
            </a:pPr>
            <a:endParaRPr lang="en-US" sz="3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9971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1801</TotalTime>
  <Words>1557</Words>
  <Application>Microsoft Office PowerPoint</Application>
  <PresentationFormat>On-screen Show (4:3)</PresentationFormat>
  <Paragraphs>82</Paragraphs>
  <Slides>12</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Bell MT</vt:lpstr>
      <vt:lpstr>Book Antiqua</vt:lpstr>
      <vt:lpstr>Calibri</vt:lpstr>
      <vt:lpstr>Lucida Sans</vt:lpstr>
      <vt:lpstr>Times New Roman</vt:lpstr>
      <vt:lpstr>Wingdings</vt:lpstr>
      <vt:lpstr>Wingdings 2</vt:lpstr>
      <vt:lpstr>Wingdings 3</vt:lpstr>
      <vt:lpstr>Apex</vt:lpstr>
      <vt:lpstr>PowerPoint Presentation</vt:lpstr>
      <vt:lpstr>INTRODUCTION</vt:lpstr>
      <vt:lpstr>SENIOR SALES MANAGER</vt:lpstr>
      <vt:lpstr>SKILLS</vt:lpstr>
      <vt:lpstr>CONT.</vt:lpstr>
      <vt:lpstr> TRAINING AND DEVELOPMENTAL INTERVENTIONS</vt:lpstr>
      <vt:lpstr>CONT.</vt:lpstr>
      <vt:lpstr>CONT.</vt:lpstr>
      <vt:lpstr>DEVELOPMENTAL INTERVENTION OUTCOME </vt:lpstr>
      <vt:lpstr>CONT.</vt:lpstr>
      <vt:lpstr>CONCLUSION</vt:lpstr>
      <vt:lpstr>REFERENCES</vt:lpstr>
    </vt:vector>
  </TitlesOfParts>
  <Company>Saint Louis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sweeneyve</dc:creator>
  <cp:lastModifiedBy>augky</cp:lastModifiedBy>
  <cp:revision>452</cp:revision>
  <dcterms:created xsi:type="dcterms:W3CDTF">2014-06-05T16:53:25Z</dcterms:created>
  <dcterms:modified xsi:type="dcterms:W3CDTF">2020-09-23T19:01:57Z</dcterms:modified>
</cp:coreProperties>
</file>