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61" r:id="rId5"/>
    <p:sldId id="262"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79"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60298-DB32-4E4A-A9A9-FF3C609493B9}" type="datetimeFigureOut">
              <a:rPr lang="en-US" smtClean="0"/>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0D1EC-7F92-41F3-AD7C-07E1D21CE6B8}" type="slidenum">
              <a:rPr lang="en-US" smtClean="0"/>
              <a:t>‹#›</a:t>
            </a:fld>
            <a:endParaRPr lang="en-US"/>
          </a:p>
        </p:txBody>
      </p:sp>
    </p:spTree>
    <p:extLst>
      <p:ext uri="{BB962C8B-B14F-4D97-AF65-F5344CB8AC3E}">
        <p14:creationId xmlns:p14="http://schemas.microsoft.com/office/powerpoint/2010/main" val="158428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belief that reason alone (or reason is best) to arrive at truth is known as rationalism. Think back to Plato’s arguments for the Forms: rejection of the sense in favor of reason.    </a:t>
            </a:r>
            <a:endParaRPr lang="en-US" dirty="0"/>
          </a:p>
        </p:txBody>
      </p:sp>
      <p:sp>
        <p:nvSpPr>
          <p:cNvPr id="4" name="Slide Number Placeholder 3"/>
          <p:cNvSpPr>
            <a:spLocks noGrp="1"/>
          </p:cNvSpPr>
          <p:nvPr>
            <p:ph type="sldNum" sz="quarter" idx="10"/>
          </p:nvPr>
        </p:nvSpPr>
        <p:spPr/>
        <p:txBody>
          <a:bodyPr/>
          <a:lstStyle/>
          <a:p>
            <a:fld id="{A330D1EC-7F92-41F3-AD7C-07E1D21CE6B8}" type="slidenum">
              <a:rPr lang="en-US" smtClean="0"/>
              <a:t>1</a:t>
            </a:fld>
            <a:endParaRPr lang="en-US"/>
          </a:p>
        </p:txBody>
      </p:sp>
    </p:spTree>
    <p:extLst>
      <p:ext uri="{BB962C8B-B14F-4D97-AF65-F5344CB8AC3E}">
        <p14:creationId xmlns:p14="http://schemas.microsoft.com/office/powerpoint/2010/main" val="410403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ontology is the study of Being: Greek </a:t>
            </a:r>
            <a:r>
              <a:rPr lang="en-US" i="1" baseline="0" dirty="0" smtClean="0"/>
              <a:t>ontos</a:t>
            </a:r>
            <a:r>
              <a:rPr lang="en-US" baseline="0" dirty="0" smtClean="0"/>
              <a:t> “being” and </a:t>
            </a:r>
            <a:r>
              <a:rPr lang="en-US" i="1" baseline="0" dirty="0" smtClean="0"/>
              <a:t>logos </a:t>
            </a:r>
            <a:r>
              <a:rPr lang="en-US" i="1" baseline="0" smtClean="0"/>
              <a:t>, “</a:t>
            </a:r>
            <a:r>
              <a:rPr lang="en-US" i="0" baseline="0" smtClean="0"/>
              <a:t>science/study of”. </a:t>
            </a:r>
            <a:endParaRPr lang="en-US" i="1" dirty="0"/>
          </a:p>
        </p:txBody>
      </p:sp>
      <p:sp>
        <p:nvSpPr>
          <p:cNvPr id="4" name="Slide Number Placeholder 3"/>
          <p:cNvSpPr>
            <a:spLocks noGrp="1"/>
          </p:cNvSpPr>
          <p:nvPr>
            <p:ph type="sldNum" sz="quarter" idx="10"/>
          </p:nvPr>
        </p:nvSpPr>
        <p:spPr/>
        <p:txBody>
          <a:bodyPr/>
          <a:lstStyle/>
          <a:p>
            <a:fld id="{A330D1EC-7F92-41F3-AD7C-07E1D21CE6B8}" type="slidenum">
              <a:rPr lang="en-US" smtClean="0"/>
              <a:t>2</a:t>
            </a:fld>
            <a:endParaRPr lang="en-US"/>
          </a:p>
        </p:txBody>
      </p:sp>
    </p:spTree>
    <p:extLst>
      <p:ext uri="{BB962C8B-B14F-4D97-AF65-F5344CB8AC3E}">
        <p14:creationId xmlns:p14="http://schemas.microsoft.com/office/powerpoint/2010/main" val="3718979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fool says there is no God is taken </a:t>
            </a:r>
            <a:r>
              <a:rPr lang="en-US" smtClean="0"/>
              <a:t>from Psalms 14:1</a:t>
            </a:r>
            <a:endParaRPr lang="en-US"/>
          </a:p>
        </p:txBody>
      </p:sp>
      <p:sp>
        <p:nvSpPr>
          <p:cNvPr id="4" name="Slide Number Placeholder 3"/>
          <p:cNvSpPr>
            <a:spLocks noGrp="1"/>
          </p:cNvSpPr>
          <p:nvPr>
            <p:ph type="sldNum" sz="quarter" idx="10"/>
          </p:nvPr>
        </p:nvSpPr>
        <p:spPr/>
        <p:txBody>
          <a:bodyPr/>
          <a:lstStyle/>
          <a:p>
            <a:fld id="{A330D1EC-7F92-41F3-AD7C-07E1D21CE6B8}" type="slidenum">
              <a:rPr lang="en-US" smtClean="0"/>
              <a:t>3</a:t>
            </a:fld>
            <a:endParaRPr lang="en-US"/>
          </a:p>
        </p:txBody>
      </p:sp>
    </p:spTree>
    <p:extLst>
      <p:ext uri="{BB962C8B-B14F-4D97-AF65-F5344CB8AC3E}">
        <p14:creationId xmlns:p14="http://schemas.microsoft.com/office/powerpoint/2010/main" val="263759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7E267-8680-4002-AA12-27134AA052CE}"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304631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E267-8680-4002-AA12-27134AA052CE}"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303591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E267-8680-4002-AA12-27134AA052CE}"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162245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7E267-8680-4002-AA12-27134AA052CE}"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370379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7E267-8680-4002-AA12-27134AA052CE}"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151385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7E267-8680-4002-AA12-27134AA052CE}"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66797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7E267-8680-4002-AA12-27134AA052CE}" type="datetimeFigureOut">
              <a:rPr lang="en-US" smtClean="0"/>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227580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7E267-8680-4002-AA12-27134AA052CE}" type="datetimeFigureOut">
              <a:rPr lang="en-US" smtClean="0"/>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146413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7E267-8680-4002-AA12-27134AA052CE}" type="datetimeFigureOut">
              <a:rPr lang="en-US" smtClean="0"/>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70425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7E267-8680-4002-AA12-27134AA052CE}"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419960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7E267-8680-4002-AA12-27134AA052CE}"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6B0A6-196E-49CC-B06E-1A6775A6DA10}" type="slidenum">
              <a:rPr lang="en-US" smtClean="0"/>
              <a:t>‹#›</a:t>
            </a:fld>
            <a:endParaRPr lang="en-US"/>
          </a:p>
        </p:txBody>
      </p:sp>
    </p:spTree>
    <p:extLst>
      <p:ext uri="{BB962C8B-B14F-4D97-AF65-F5344CB8AC3E}">
        <p14:creationId xmlns:p14="http://schemas.microsoft.com/office/powerpoint/2010/main" val="178125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7E267-8680-4002-AA12-27134AA052CE}" type="datetimeFigureOut">
              <a:rPr lang="en-US" smtClean="0"/>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6B0A6-196E-49CC-B06E-1A6775A6DA10}" type="slidenum">
              <a:rPr lang="en-US" smtClean="0"/>
              <a:t>‹#›</a:t>
            </a:fld>
            <a:endParaRPr lang="en-US"/>
          </a:p>
        </p:txBody>
      </p:sp>
    </p:spTree>
    <p:extLst>
      <p:ext uri="{BB962C8B-B14F-4D97-AF65-F5344CB8AC3E}">
        <p14:creationId xmlns:p14="http://schemas.microsoft.com/office/powerpoint/2010/main" val="135501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 Anselm: Faith Seeking Understanding</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Bio: St. Anselm was born in Italy in 1033. A monk of the Benedictine order, Anselm was concerned with providing rational support for the doctrines of the Catholic Church. </a:t>
            </a:r>
          </a:p>
          <a:p>
            <a:pPr marL="0" indent="0">
              <a:buNone/>
            </a:pPr>
            <a:endParaRPr lang="en-US" sz="2400" dirty="0" smtClean="0"/>
          </a:p>
          <a:p>
            <a:pPr marL="0" indent="0">
              <a:buNone/>
            </a:pPr>
            <a:r>
              <a:rPr lang="en-US" sz="2400" dirty="0" smtClean="0"/>
              <a:t>*Anselm believed that human </a:t>
            </a:r>
            <a:r>
              <a:rPr lang="en-US" sz="2400" b="1" dirty="0" smtClean="0"/>
              <a:t>reason(alone) </a:t>
            </a:r>
            <a:r>
              <a:rPr lang="en-US" sz="2400" dirty="0" smtClean="0"/>
              <a:t>was </a:t>
            </a:r>
            <a:r>
              <a:rPr lang="en-US" sz="2400" dirty="0" smtClean="0"/>
              <a:t>able to </a:t>
            </a:r>
            <a:r>
              <a:rPr lang="en-US" sz="2400" dirty="0" smtClean="0"/>
              <a:t>arrive at coherent metaphysical truths(truths about reality).  </a:t>
            </a:r>
          </a:p>
          <a:p>
            <a:pPr marL="0" indent="0">
              <a:buNone/>
            </a:pPr>
            <a:endParaRPr lang="en-US" sz="2400" dirty="0"/>
          </a:p>
          <a:p>
            <a:pPr marL="0" indent="0">
              <a:buNone/>
            </a:pPr>
            <a:r>
              <a:rPr lang="en-US" sz="2400" dirty="0" smtClean="0"/>
              <a:t>-Anselm’s guiding principle is Faith seeking Understanding: “I do not seek to understand in order that I may believe,” rather “I believe in order that I may understand”.  </a:t>
            </a:r>
          </a:p>
          <a:p>
            <a:pPr marL="0" indent="0">
              <a:buNone/>
            </a:pPr>
            <a:r>
              <a:rPr lang="en-US" sz="2400" dirty="0" smtClean="0"/>
              <a:t>That is, he accepts God’s existence on faith and is seeking to better understand this truth thru the aid of reason.       </a:t>
            </a:r>
            <a:endParaRPr lang="en-US" sz="2400" dirty="0"/>
          </a:p>
        </p:txBody>
      </p:sp>
    </p:spTree>
    <p:extLst>
      <p:ext uri="{BB962C8B-B14F-4D97-AF65-F5344CB8AC3E}">
        <p14:creationId xmlns:p14="http://schemas.microsoft.com/office/powerpoint/2010/main" val="353484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Proving The Existence of God:</a:t>
            </a:r>
            <a:br>
              <a:rPr lang="en-US" sz="3600" dirty="0" smtClean="0"/>
            </a:br>
            <a:r>
              <a:rPr lang="en-US" sz="3600" dirty="0" smtClean="0"/>
              <a:t>The Ontological Argument </a:t>
            </a:r>
            <a:endParaRPr lang="en-US" sz="3600" dirty="0"/>
          </a:p>
        </p:txBody>
      </p:sp>
      <p:sp>
        <p:nvSpPr>
          <p:cNvPr id="3" name="Content Placeholder 2"/>
          <p:cNvSpPr>
            <a:spLocks noGrp="1"/>
          </p:cNvSpPr>
          <p:nvPr>
            <p:ph idx="1"/>
          </p:nvPr>
        </p:nvSpPr>
        <p:spPr/>
        <p:txBody>
          <a:bodyPr>
            <a:noAutofit/>
          </a:bodyPr>
          <a:lstStyle/>
          <a:p>
            <a:pPr marL="0" indent="0">
              <a:buNone/>
            </a:pPr>
            <a:r>
              <a:rPr lang="en-US" sz="2400" dirty="0" smtClean="0"/>
              <a:t>The ontological argument(proof) for God’s existence is based upon the idea of God as the Highest Being. The argument is based solely on reason/definition, without appeal to empirical evidence/senses, and is similar to Plato’s argument for the Good/perfection. </a:t>
            </a:r>
          </a:p>
          <a:p>
            <a:pPr marL="0" indent="0">
              <a:buNone/>
            </a:pPr>
            <a:r>
              <a:rPr lang="en-US" sz="2400" dirty="0" smtClean="0"/>
              <a:t>Anselm’s argument begins by defining God “Now we believe you(God) to be something greater than which we can conceive of nothing”. </a:t>
            </a:r>
          </a:p>
          <a:p>
            <a:pPr marL="0" indent="0">
              <a:buNone/>
            </a:pPr>
            <a:r>
              <a:rPr lang="en-US" sz="2400" dirty="0" smtClean="0"/>
              <a:t>That is, when we think about God, we think about a </a:t>
            </a:r>
            <a:r>
              <a:rPr lang="en-US" sz="2400" b="1" dirty="0" smtClean="0"/>
              <a:t>Being</a:t>
            </a:r>
            <a:r>
              <a:rPr lang="en-US" sz="2400" dirty="0" smtClean="0"/>
              <a:t> that is perfect and infinite: A </a:t>
            </a:r>
            <a:r>
              <a:rPr lang="en-US" sz="2400" b="1" dirty="0" smtClean="0"/>
              <a:t>Being</a:t>
            </a:r>
            <a:r>
              <a:rPr lang="en-US" sz="2400" dirty="0" smtClean="0"/>
              <a:t> that is greater than any other being that we can conceive/think of.     </a:t>
            </a:r>
          </a:p>
          <a:p>
            <a:pPr marL="0" indent="0">
              <a:buNone/>
            </a:pPr>
            <a:r>
              <a:rPr lang="en-US" sz="2400" dirty="0" smtClean="0"/>
              <a:t>  </a:t>
            </a:r>
          </a:p>
          <a:p>
            <a:pPr marL="0" indent="0">
              <a:buNone/>
            </a:pPr>
            <a:r>
              <a:rPr lang="en-US" sz="2400" dirty="0" smtClean="0"/>
              <a:t>   </a:t>
            </a:r>
            <a:endParaRPr lang="en-US" sz="2400" dirty="0"/>
          </a:p>
        </p:txBody>
      </p:sp>
    </p:spTree>
    <p:extLst>
      <p:ext uri="{BB962C8B-B14F-4D97-AF65-F5344CB8AC3E}">
        <p14:creationId xmlns:p14="http://schemas.microsoft.com/office/powerpoint/2010/main" val="74275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Ontological Argument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Anselm says that “The fool has said in his heart: There is no God”.  When someone denies the existence of God, Anselm says, the individual is involved in a contradiction. </a:t>
            </a:r>
            <a:r>
              <a:rPr lang="en-US" sz="2400" dirty="0"/>
              <a:t> </a:t>
            </a:r>
            <a:endParaRPr lang="en-US" sz="2400" dirty="0" smtClean="0"/>
          </a:p>
          <a:p>
            <a:pPr marL="0" indent="0">
              <a:buNone/>
            </a:pPr>
            <a:r>
              <a:rPr lang="en-US" sz="2400" dirty="0" smtClean="0"/>
              <a:t>That is, even the fool must admit that when he thinks about God he is “convinced that something exists in his understanding”, the concept/thought of what it means to be God: that which nothing greater can be conceived.  </a:t>
            </a:r>
          </a:p>
          <a:p>
            <a:pPr marL="0" indent="0">
              <a:buNone/>
            </a:pPr>
            <a:r>
              <a:rPr lang="en-US" sz="2400" dirty="0" smtClean="0"/>
              <a:t>Further, if God was only to exist in the mind, then we would be able to conceive of a Being that is greater still; namely, a Being that also exists in reality. Thus, “there is no doubt that there exists a Being than which is greater can be conceived, and it exists in the understanding and reality”.      </a:t>
            </a:r>
            <a:endParaRPr lang="en-US" sz="2400" dirty="0"/>
          </a:p>
        </p:txBody>
      </p:sp>
    </p:spTree>
    <p:extLst>
      <p:ext uri="{BB962C8B-B14F-4D97-AF65-F5344CB8AC3E}">
        <p14:creationId xmlns:p14="http://schemas.microsoft.com/office/powerpoint/2010/main" val="362195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Ontological Argument </a:t>
            </a:r>
          </a:p>
        </p:txBody>
      </p:sp>
      <p:sp>
        <p:nvSpPr>
          <p:cNvPr id="3" name="Content Placeholder 2"/>
          <p:cNvSpPr>
            <a:spLocks noGrp="1"/>
          </p:cNvSpPr>
          <p:nvPr>
            <p:ph idx="1"/>
          </p:nvPr>
        </p:nvSpPr>
        <p:spPr/>
        <p:txBody>
          <a:bodyPr>
            <a:normAutofit lnSpcReduction="10000"/>
          </a:bodyPr>
          <a:lstStyle/>
          <a:p>
            <a:pPr marL="0" indent="0">
              <a:buNone/>
            </a:pPr>
            <a:r>
              <a:rPr lang="en-US" sz="2400" dirty="0" smtClean="0"/>
              <a:t>-Anselm’s argument is this: anyone, even the fool, can understand that if God is defined as “that which nothing greater can be conceived”(and still denies God’s existence), then there is still something greater that can be conceived/thought of; namely, a perfect being that actually exists.  </a:t>
            </a:r>
          </a:p>
          <a:p>
            <a:pPr marL="0" indent="0">
              <a:buNone/>
            </a:pPr>
            <a:endParaRPr lang="en-US" sz="2400" dirty="0" smtClean="0"/>
          </a:p>
          <a:p>
            <a:pPr marL="0" indent="0">
              <a:buNone/>
            </a:pPr>
            <a:r>
              <a:rPr lang="en-US" sz="2400" dirty="0" smtClean="0"/>
              <a:t>That is, if you were to ask yourself does the being that you conceive exist only in your </a:t>
            </a:r>
            <a:r>
              <a:rPr lang="en-US" sz="2400" u="sng" dirty="0" smtClean="0"/>
              <a:t>mind</a:t>
            </a:r>
            <a:r>
              <a:rPr lang="en-US" sz="2400" dirty="0" smtClean="0"/>
              <a:t>? If it exists only in your mind, then it would not be the most perfect being that you could think of/conceive of. Since a Being that </a:t>
            </a:r>
            <a:r>
              <a:rPr lang="en-US" sz="2400" u="sng" dirty="0" smtClean="0"/>
              <a:t>exists</a:t>
            </a:r>
            <a:r>
              <a:rPr lang="en-US" sz="2400" dirty="0" smtClean="0"/>
              <a:t> both in your </a:t>
            </a:r>
            <a:r>
              <a:rPr lang="en-US" sz="2400" u="sng" dirty="0" smtClean="0"/>
              <a:t>mind</a:t>
            </a:r>
            <a:r>
              <a:rPr lang="en-US" sz="2400" dirty="0" smtClean="0"/>
              <a:t> and in </a:t>
            </a:r>
            <a:r>
              <a:rPr lang="en-US" sz="2400" u="sng" dirty="0" smtClean="0"/>
              <a:t>reality </a:t>
            </a:r>
            <a:r>
              <a:rPr lang="en-US" sz="2400" dirty="0" smtClean="0"/>
              <a:t>would be conceivably more perfect.    </a:t>
            </a:r>
          </a:p>
          <a:p>
            <a:pPr marL="0" indent="0">
              <a:buNone/>
            </a:pPr>
            <a:r>
              <a:rPr lang="en-US" sz="2400" dirty="0" smtClean="0"/>
              <a:t>  </a:t>
            </a:r>
            <a:endParaRPr lang="en-US" sz="2400" dirty="0"/>
          </a:p>
        </p:txBody>
      </p:sp>
    </p:spTree>
    <p:extLst>
      <p:ext uri="{BB962C8B-B14F-4D97-AF65-F5344CB8AC3E}">
        <p14:creationId xmlns:p14="http://schemas.microsoft.com/office/powerpoint/2010/main" val="669517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Ontological Argument </a:t>
            </a:r>
            <a:endParaRPr lang="en-US" sz="3200" dirty="0"/>
          </a:p>
        </p:txBody>
      </p:sp>
      <p:sp>
        <p:nvSpPr>
          <p:cNvPr id="3" name="Content Placeholder 2"/>
          <p:cNvSpPr>
            <a:spLocks noGrp="1"/>
          </p:cNvSpPr>
          <p:nvPr>
            <p:ph idx="1"/>
          </p:nvPr>
        </p:nvSpPr>
        <p:spPr/>
        <p:txBody>
          <a:bodyPr>
            <a:normAutofit/>
          </a:bodyPr>
          <a:lstStyle/>
          <a:p>
            <a:r>
              <a:rPr lang="en-US" sz="2400" dirty="0" smtClean="0"/>
              <a:t>A thing that exists only in the mind would not be as perfect, greater, then a thing that exists in both the intellect and in reality. </a:t>
            </a:r>
          </a:p>
          <a:p>
            <a:r>
              <a:rPr lang="en-US" sz="2400" dirty="0" smtClean="0"/>
              <a:t>The argument is similar to the one Parmenides made about being “it is” and that nothing cannot even be conceived.  </a:t>
            </a:r>
          </a:p>
          <a:p>
            <a:r>
              <a:rPr lang="en-US" sz="2400" dirty="0" smtClean="0"/>
              <a:t>That is, God does not exist is a self-contradictory statement. Since, if you are thinking about a perfect being “nothing greater that can be conceived,”  then you must also conclude that the being also exists.  </a:t>
            </a:r>
          </a:p>
          <a:p>
            <a:r>
              <a:rPr lang="en-US" sz="2400" dirty="0" smtClean="0"/>
              <a:t>This argument is also similar to the Platonic view that the most perfect(the Good) is the most real.     </a:t>
            </a:r>
            <a:endParaRPr lang="en-US" sz="2400" dirty="0"/>
          </a:p>
        </p:txBody>
      </p:sp>
    </p:spTree>
    <p:extLst>
      <p:ext uri="{BB962C8B-B14F-4D97-AF65-F5344CB8AC3E}">
        <p14:creationId xmlns:p14="http://schemas.microsoft.com/office/powerpoint/2010/main" val="203558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Gaunilon’s Rebuttal</a:t>
            </a:r>
            <a:endParaRPr lang="en-US" sz="3600" dirty="0"/>
          </a:p>
        </p:txBody>
      </p:sp>
      <p:sp>
        <p:nvSpPr>
          <p:cNvPr id="3" name="Content Placeholder 2"/>
          <p:cNvSpPr>
            <a:spLocks noGrp="1"/>
          </p:cNvSpPr>
          <p:nvPr>
            <p:ph idx="1"/>
          </p:nvPr>
        </p:nvSpPr>
        <p:spPr/>
        <p:txBody>
          <a:bodyPr>
            <a:normAutofit/>
          </a:bodyPr>
          <a:lstStyle/>
          <a:p>
            <a:r>
              <a:rPr lang="en-US" sz="2400" dirty="0" err="1" smtClean="0"/>
              <a:t>Gaunilon’s</a:t>
            </a:r>
            <a:r>
              <a:rPr lang="en-US" sz="2400" dirty="0" smtClean="0"/>
              <a:t> first objection is that it is impossible to think/conceive of “a being than which nothing greater can be conceived”.  </a:t>
            </a:r>
          </a:p>
          <a:p>
            <a:endParaRPr lang="en-US" sz="2400" dirty="0" smtClean="0"/>
          </a:p>
          <a:p>
            <a:r>
              <a:rPr lang="en-US" sz="2400" dirty="0" smtClean="0"/>
              <a:t>Secondly, If Anselm’s proof for God’s existence is valid, then it would follow that the mere ability to conceive of a perfect tropical island would logically entail the existence of such an island.  </a:t>
            </a:r>
          </a:p>
          <a:p>
            <a:r>
              <a:rPr lang="en-US" sz="2400" dirty="0" smtClean="0"/>
              <a:t>That is, just because I can think of something, unicorns, does not mean that they exist.  </a:t>
            </a:r>
            <a:endParaRPr lang="en-US" sz="2400" dirty="0"/>
          </a:p>
        </p:txBody>
      </p:sp>
    </p:spTree>
    <p:extLst>
      <p:ext uri="{BB962C8B-B14F-4D97-AF65-F5344CB8AC3E}">
        <p14:creationId xmlns:p14="http://schemas.microsoft.com/office/powerpoint/2010/main" val="369918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Anselm’s Response</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Anselm says that the 1</a:t>
            </a:r>
            <a:r>
              <a:rPr lang="en-US" sz="2400" baseline="30000" dirty="0" smtClean="0"/>
              <a:t>st</a:t>
            </a:r>
            <a:r>
              <a:rPr lang="en-US" sz="2400" dirty="0" smtClean="0"/>
              <a:t> objection misses the point. He is not arguing that “greater than which something is conceivable; but rather, God is an entity (that is ) “greater which nothing is conceivable.” That is, if you understand the phrase “most perfect being,” then you already have conceived of such a being.   </a:t>
            </a:r>
          </a:p>
          <a:p>
            <a:r>
              <a:rPr lang="en-US" sz="2400" dirty="0" smtClean="0"/>
              <a:t>Anselm argues that it is not in the nature/definition of an island to exist nor by definition that unicorns must exist.  </a:t>
            </a:r>
          </a:p>
          <a:p>
            <a:r>
              <a:rPr lang="en-US" sz="2400" dirty="0" smtClean="0"/>
              <a:t>That is, there is nothing in the definition of a tropical island that entails perfection, but the very definition of God entails that he be all-perfect, so it is impossible to conceive of God as lacking perfection. God does </a:t>
            </a:r>
            <a:r>
              <a:rPr lang="en-US" sz="2400" smtClean="0"/>
              <a:t>not exist </a:t>
            </a:r>
            <a:r>
              <a:rPr lang="en-US" sz="2400" dirty="0" smtClean="0"/>
              <a:t>is self-contradictory.    </a:t>
            </a:r>
            <a:endParaRPr lang="en-US" sz="2400" dirty="0"/>
          </a:p>
        </p:txBody>
      </p:sp>
    </p:spTree>
    <p:extLst>
      <p:ext uri="{BB962C8B-B14F-4D97-AF65-F5344CB8AC3E}">
        <p14:creationId xmlns:p14="http://schemas.microsoft.com/office/powerpoint/2010/main" val="232467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901</Words>
  <Application>Microsoft Office PowerPoint</Application>
  <PresentationFormat>On-screen Show (4:3)</PresentationFormat>
  <Paragraphs>42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 Anselm: Faith Seeking Understanding</vt:lpstr>
      <vt:lpstr>Proving The Existence of God: The Ontological Argument </vt:lpstr>
      <vt:lpstr>Ontological Argument </vt:lpstr>
      <vt:lpstr>Ontological Argument </vt:lpstr>
      <vt:lpstr>Ontological Argument </vt:lpstr>
      <vt:lpstr>Gaunilon’s Rebuttal</vt:lpstr>
      <vt:lpstr>Anselm’s Response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Anselm: Faith Seeking Understanding</dc:title>
  <dc:creator>chris</dc:creator>
  <cp:lastModifiedBy>Administrator</cp:lastModifiedBy>
  <cp:revision>22</cp:revision>
  <dcterms:created xsi:type="dcterms:W3CDTF">2013-10-18T19:53:43Z</dcterms:created>
  <dcterms:modified xsi:type="dcterms:W3CDTF">2013-10-23T14:49:00Z</dcterms:modified>
</cp:coreProperties>
</file>