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hXJTXNaSosPq2PDfbaw10IZlEg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1524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57523b0e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657523b0e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fba93b7b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6fba93b7b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1524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438400" y="6248400"/>
            <a:ext cx="426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6200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3733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733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861719" y="1996281"/>
            <a:ext cx="6049963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65919" y="-137319"/>
            <a:ext cx="6049963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53181"/>
            <a:ext cx="4525962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76200" y="1066800"/>
            <a:ext cx="8991600" cy="4495800"/>
            <a:chOff x="48" y="672"/>
            <a:chExt cx="5664" cy="2832"/>
          </a:xfrm>
        </p:grpSpPr>
        <p:grpSp>
          <p:nvGrpSpPr>
            <p:cNvPr id="7" name="Google Shape;7;p7"/>
            <p:cNvGrpSpPr/>
            <p:nvPr/>
          </p:nvGrpSpPr>
          <p:grpSpPr>
            <a:xfrm>
              <a:off x="96" y="768"/>
              <a:ext cx="5568" cy="2592"/>
              <a:chOff x="96" y="768"/>
              <a:chExt cx="5568" cy="2592"/>
            </a:xfrm>
          </p:grpSpPr>
          <p:sp>
            <p:nvSpPr>
              <p:cNvPr id="8" name="Google Shape;8;p7"/>
              <p:cNvSpPr/>
              <p:nvPr/>
            </p:nvSpPr>
            <p:spPr>
              <a:xfrm>
                <a:off x="192" y="864"/>
                <a:ext cx="5376" cy="2400"/>
              </a:xfrm>
              <a:prstGeom prst="plaque">
                <a:avLst>
                  <a:gd name="adj" fmla="val 1650"/>
                </a:avLst>
              </a:prstGeom>
              <a:solidFill>
                <a:schemeClr val="lt1"/>
              </a:soli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9" name="Google Shape;9;p7"/>
              <p:cNvSpPr/>
              <p:nvPr/>
            </p:nvSpPr>
            <p:spPr>
              <a:xfrm rot="5400000">
                <a:off x="-840" y="2040"/>
                <a:ext cx="1968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10" name="Google Shape;10;p7"/>
              <p:cNvSpPr/>
              <p:nvPr/>
            </p:nvSpPr>
            <p:spPr>
              <a:xfrm rot="10800000">
                <a:off x="480" y="768"/>
                <a:ext cx="4800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11" name="Google Shape;11;p7"/>
              <p:cNvSpPr/>
              <p:nvPr/>
            </p:nvSpPr>
            <p:spPr>
              <a:xfrm>
                <a:off x="528" y="3264"/>
                <a:ext cx="4800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12" name="Google Shape;12;p7"/>
              <p:cNvSpPr/>
              <p:nvPr/>
            </p:nvSpPr>
            <p:spPr>
              <a:xfrm rot="-5400000">
                <a:off x="4632" y="2040"/>
                <a:ext cx="1968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13" name="Google Shape;13;p7"/>
            <p:cNvGrpSpPr/>
            <p:nvPr/>
          </p:nvGrpSpPr>
          <p:grpSpPr>
            <a:xfrm>
              <a:off x="48" y="672"/>
              <a:ext cx="480" cy="480"/>
              <a:chOff x="48" y="672"/>
              <a:chExt cx="480" cy="480"/>
            </a:xfrm>
          </p:grpSpPr>
          <p:sp>
            <p:nvSpPr>
              <p:cNvPr id="14" name="Google Shape;14;p7"/>
              <p:cNvSpPr/>
              <p:nvPr/>
            </p:nvSpPr>
            <p:spPr>
              <a:xfrm>
                <a:off x="48" y="672"/>
                <a:ext cx="480" cy="48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0000"/>
                  </a:gs>
                </a:gsLst>
                <a:lin ang="135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15" name="Google Shape;15;p7"/>
              <p:cNvSpPr/>
              <p:nvPr/>
            </p:nvSpPr>
            <p:spPr>
              <a:xfrm>
                <a:off x="96" y="720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70861" dir="2519233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16" name="Google Shape;16;p7"/>
            <p:cNvGrpSpPr/>
            <p:nvPr/>
          </p:nvGrpSpPr>
          <p:grpSpPr>
            <a:xfrm>
              <a:off x="5232" y="672"/>
              <a:ext cx="480" cy="480"/>
              <a:chOff x="5232" y="672"/>
              <a:chExt cx="480" cy="480"/>
            </a:xfrm>
          </p:grpSpPr>
          <p:sp>
            <p:nvSpPr>
              <p:cNvPr id="17" name="Google Shape;17;p7"/>
              <p:cNvSpPr/>
              <p:nvPr/>
            </p:nvSpPr>
            <p:spPr>
              <a:xfrm>
                <a:off x="5232" y="672"/>
                <a:ext cx="480" cy="480"/>
              </a:xfrm>
              <a:prstGeom prst="ellipse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accent1"/>
                  </a:gs>
                </a:gsLst>
                <a:lin ang="81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81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18" name="Google Shape;18;p7"/>
              <p:cNvSpPr/>
              <p:nvPr/>
            </p:nvSpPr>
            <p:spPr>
              <a:xfrm>
                <a:off x="5383" y="720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15003" dir="5780412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19" name="Google Shape;19;p7"/>
            <p:cNvGrpSpPr/>
            <p:nvPr/>
          </p:nvGrpSpPr>
          <p:grpSpPr>
            <a:xfrm>
              <a:off x="48" y="3024"/>
              <a:ext cx="480" cy="480"/>
              <a:chOff x="48" y="3696"/>
              <a:chExt cx="480" cy="480"/>
            </a:xfrm>
          </p:grpSpPr>
          <p:sp>
            <p:nvSpPr>
              <p:cNvPr id="20" name="Google Shape;20;p7"/>
              <p:cNvSpPr/>
              <p:nvPr/>
            </p:nvSpPr>
            <p:spPr>
              <a:xfrm>
                <a:off x="48" y="3696"/>
                <a:ext cx="480" cy="48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0000"/>
                  </a:gs>
                </a:gsLst>
                <a:lin ang="81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189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21" name="Google Shape;21;p7"/>
              <p:cNvSpPr/>
              <p:nvPr/>
            </p:nvSpPr>
            <p:spPr>
              <a:xfrm>
                <a:off x="96" y="3826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27633" dir="342636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22" name="Google Shape;22;p7"/>
            <p:cNvGrpSpPr/>
            <p:nvPr/>
          </p:nvGrpSpPr>
          <p:grpSpPr>
            <a:xfrm>
              <a:off x="5184" y="3024"/>
              <a:ext cx="480" cy="480"/>
              <a:chOff x="5232" y="3696"/>
              <a:chExt cx="480" cy="480"/>
            </a:xfrm>
          </p:grpSpPr>
          <p:sp>
            <p:nvSpPr>
              <p:cNvPr id="23" name="Google Shape;23;p7"/>
              <p:cNvSpPr/>
              <p:nvPr/>
            </p:nvSpPr>
            <p:spPr>
              <a:xfrm>
                <a:off x="5232" y="3696"/>
                <a:ext cx="480" cy="480"/>
              </a:xfrm>
              <a:prstGeom prst="ellipse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accent1"/>
                  </a:gs>
                </a:gsLst>
                <a:lin ang="135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135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24" name="Google Shape;24;p7"/>
              <p:cNvSpPr/>
              <p:nvPr/>
            </p:nvSpPr>
            <p:spPr>
              <a:xfrm>
                <a:off x="5376" y="3826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7960" dir="8100000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</p:grpSp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6200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1524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2438400" y="6248400"/>
            <a:ext cx="426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9"/>
          <p:cNvGrpSpPr/>
          <p:nvPr/>
        </p:nvGrpSpPr>
        <p:grpSpPr>
          <a:xfrm>
            <a:off x="76200" y="1066800"/>
            <a:ext cx="8991600" cy="5562600"/>
            <a:chOff x="48" y="672"/>
            <a:chExt cx="5664" cy="3504"/>
          </a:xfrm>
        </p:grpSpPr>
        <p:grpSp>
          <p:nvGrpSpPr>
            <p:cNvPr id="38" name="Google Shape;38;p9"/>
            <p:cNvGrpSpPr/>
            <p:nvPr/>
          </p:nvGrpSpPr>
          <p:grpSpPr>
            <a:xfrm>
              <a:off x="96" y="768"/>
              <a:ext cx="5568" cy="3312"/>
              <a:chOff x="96" y="768"/>
              <a:chExt cx="5568" cy="3312"/>
            </a:xfrm>
          </p:grpSpPr>
          <p:sp>
            <p:nvSpPr>
              <p:cNvPr id="39" name="Google Shape;39;p9"/>
              <p:cNvSpPr/>
              <p:nvPr/>
            </p:nvSpPr>
            <p:spPr>
              <a:xfrm>
                <a:off x="192" y="864"/>
                <a:ext cx="5376" cy="3120"/>
              </a:xfrm>
              <a:prstGeom prst="plaque">
                <a:avLst>
                  <a:gd name="adj" fmla="val 1650"/>
                </a:avLst>
              </a:prstGeom>
              <a:solidFill>
                <a:schemeClr val="lt1"/>
              </a:soli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0" name="Google Shape;40;p9"/>
              <p:cNvSpPr/>
              <p:nvPr/>
            </p:nvSpPr>
            <p:spPr>
              <a:xfrm rot="5400000">
                <a:off x="-1176" y="2376"/>
                <a:ext cx="2640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1" name="Google Shape;41;p9"/>
              <p:cNvSpPr/>
              <p:nvPr/>
            </p:nvSpPr>
            <p:spPr>
              <a:xfrm rot="10800000">
                <a:off x="480" y="768"/>
                <a:ext cx="4800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2" name="Google Shape;42;p9"/>
              <p:cNvSpPr/>
              <p:nvPr/>
            </p:nvSpPr>
            <p:spPr>
              <a:xfrm>
                <a:off x="528" y="3984"/>
                <a:ext cx="4800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3" name="Google Shape;43;p9"/>
              <p:cNvSpPr/>
              <p:nvPr/>
            </p:nvSpPr>
            <p:spPr>
              <a:xfrm rot="-5400000">
                <a:off x="4320" y="2352"/>
                <a:ext cx="2592" cy="96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8377" y="21600"/>
                    </a:lnTo>
                    <a:lnTo>
                      <a:pt x="13223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44" name="Google Shape;44;p9"/>
            <p:cNvGrpSpPr/>
            <p:nvPr/>
          </p:nvGrpSpPr>
          <p:grpSpPr>
            <a:xfrm>
              <a:off x="48" y="672"/>
              <a:ext cx="480" cy="480"/>
              <a:chOff x="48" y="672"/>
              <a:chExt cx="480" cy="480"/>
            </a:xfrm>
          </p:grpSpPr>
          <p:sp>
            <p:nvSpPr>
              <p:cNvPr id="45" name="Google Shape;45;p9"/>
              <p:cNvSpPr/>
              <p:nvPr/>
            </p:nvSpPr>
            <p:spPr>
              <a:xfrm>
                <a:off x="48" y="672"/>
                <a:ext cx="480" cy="48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0000"/>
                  </a:gs>
                </a:gsLst>
                <a:lin ang="135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27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6" name="Google Shape;46;p9"/>
              <p:cNvSpPr/>
              <p:nvPr/>
            </p:nvSpPr>
            <p:spPr>
              <a:xfrm>
                <a:off x="96" y="720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70861" dir="2519233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47" name="Google Shape;47;p9"/>
            <p:cNvGrpSpPr/>
            <p:nvPr/>
          </p:nvGrpSpPr>
          <p:grpSpPr>
            <a:xfrm>
              <a:off x="5232" y="672"/>
              <a:ext cx="480" cy="480"/>
              <a:chOff x="5232" y="672"/>
              <a:chExt cx="480" cy="480"/>
            </a:xfrm>
          </p:grpSpPr>
          <p:sp>
            <p:nvSpPr>
              <p:cNvPr id="48" name="Google Shape;48;p9"/>
              <p:cNvSpPr/>
              <p:nvPr/>
            </p:nvSpPr>
            <p:spPr>
              <a:xfrm>
                <a:off x="5232" y="672"/>
                <a:ext cx="480" cy="480"/>
              </a:xfrm>
              <a:prstGeom prst="ellipse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accent1"/>
                  </a:gs>
                </a:gsLst>
                <a:lin ang="81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81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49" name="Google Shape;49;p9"/>
              <p:cNvSpPr/>
              <p:nvPr/>
            </p:nvSpPr>
            <p:spPr>
              <a:xfrm>
                <a:off x="5383" y="720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15003" dir="5780412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50" name="Google Shape;50;p9"/>
            <p:cNvGrpSpPr/>
            <p:nvPr/>
          </p:nvGrpSpPr>
          <p:grpSpPr>
            <a:xfrm>
              <a:off x="48" y="3696"/>
              <a:ext cx="480" cy="480"/>
              <a:chOff x="48" y="3696"/>
              <a:chExt cx="480" cy="480"/>
            </a:xfrm>
          </p:grpSpPr>
          <p:sp>
            <p:nvSpPr>
              <p:cNvPr id="51" name="Google Shape;51;p9"/>
              <p:cNvSpPr/>
              <p:nvPr/>
            </p:nvSpPr>
            <p:spPr>
              <a:xfrm>
                <a:off x="48" y="3696"/>
                <a:ext cx="480" cy="48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000000"/>
                  </a:gs>
                </a:gsLst>
                <a:lin ang="81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189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52" name="Google Shape;52;p9"/>
              <p:cNvSpPr/>
              <p:nvPr/>
            </p:nvSpPr>
            <p:spPr>
              <a:xfrm>
                <a:off x="96" y="3826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27633" dir="342636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grpSp>
          <p:nvGrpSpPr>
            <p:cNvPr id="53" name="Google Shape;53;p9"/>
            <p:cNvGrpSpPr/>
            <p:nvPr/>
          </p:nvGrpSpPr>
          <p:grpSpPr>
            <a:xfrm>
              <a:off x="5232" y="3696"/>
              <a:ext cx="480" cy="480"/>
              <a:chOff x="5232" y="3696"/>
              <a:chExt cx="480" cy="480"/>
            </a:xfrm>
          </p:grpSpPr>
          <p:sp>
            <p:nvSpPr>
              <p:cNvPr id="54" name="Google Shape;54;p9"/>
              <p:cNvSpPr/>
              <p:nvPr/>
            </p:nvSpPr>
            <p:spPr>
              <a:xfrm>
                <a:off x="5232" y="3696"/>
                <a:ext cx="480" cy="480"/>
              </a:xfrm>
              <a:prstGeom prst="ellipse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accent1"/>
                  </a:gs>
                </a:gsLst>
                <a:lin ang="13500000" scaled="0"/>
              </a:gradFill>
              <a:ln w="9525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71842" dir="13500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sp>
            <p:nvSpPr>
              <p:cNvPr id="55" name="Google Shape;55;p9"/>
              <p:cNvSpPr/>
              <p:nvPr/>
            </p:nvSpPr>
            <p:spPr>
              <a:xfrm>
                <a:off x="5376" y="3826"/>
                <a:ext cx="281" cy="3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dist="17960" dir="8100000" sx="125000" sy="125000">
                  <a:schemeClr val="lt2">
                    <a:alpha val="49803"/>
                  </a:scheme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</p:grp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6200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914400" y="6477000"/>
            <a:ext cx="1371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362200" y="6459537"/>
            <a:ext cx="4114800" cy="39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457950"/>
            <a:ext cx="16764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general_forma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 Paper</a:t>
            </a:r>
            <a:endParaRPr/>
          </a:p>
        </p:txBody>
      </p:sp>
      <p:sp>
        <p:nvSpPr>
          <p:cNvPr id="129" name="Google Shape;129;p1"/>
          <p:cNvSpPr txBox="1"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Paper Components</a:t>
            </a:r>
            <a:endParaRPr dirty="0"/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6200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thesis sentence and a “roadmap” that lets the reader know the subject of your paper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SzPts val="1900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Article Overview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section (article has 7 primary sections) – </a:t>
            </a:r>
            <a:r>
              <a:rPr lang="en-US" sz="1900" b="0" i="1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where sub-headings will be used!</a:t>
            </a: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SzPts val="1900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why or why not brands are personally important to you.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SzPts val="1900"/>
              <a:buNone/>
            </a:pPr>
            <a:endParaRPr sz="19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you are an executive for an independent hotel property.  Would you recommend or not recommend converting under a major brand?  Why or why not?</a:t>
            </a:r>
            <a:endParaRPr dirty="0"/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summarizes your paper and reminds the reader what your paper was about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Paper Standards</a:t>
            </a:r>
            <a:endParaRPr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6200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of 3 </a:t>
            </a:r>
            <a:r>
              <a:rPr lang="en-US" sz="1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pages (references 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count in the page count)</a:t>
            </a:r>
            <a:endParaRPr dirty="0"/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Typed double-spaced on 8 1/2 x 11-inch white paper</a:t>
            </a:r>
            <a:endParaRPr dirty="0"/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1-inch margins on the top, bottom, left, and right</a:t>
            </a:r>
            <a:endParaRPr dirty="0"/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Headings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sub-headings 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to help organize paper</a:t>
            </a:r>
            <a:endParaRPr dirty="0"/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Char char="▪"/>
            </a:pPr>
            <a:r>
              <a:rPr lang="en-US" sz="1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Citations</a:t>
            </a:r>
            <a:r>
              <a:rPr lang="en-US" sz="19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any ideas not the student’s own are fully and accurately cited so a third party can easily find the original source (APA format).</a:t>
            </a:r>
            <a:endParaRPr dirty="0"/>
          </a:p>
          <a:p>
            <a:pPr marL="3429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To APA Citing Resource</a:t>
            </a: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sng" dirty="0">
                <a:solidFill>
                  <a:schemeClr val="dk1"/>
                </a:solidFill>
                <a:hlinkClick r:id="rId3"/>
              </a:rPr>
              <a:t>https://owl.purdue.edu/owl/research_and_citation/apa_style/apa_formatting_and_style_guide/general_format.html</a:t>
            </a: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225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folHlink"/>
              </a:buClr>
              <a:buSzPts val="1900"/>
              <a:buFont typeface="Noto Sans Symbols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SzPts val="1900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2250" algn="l" rtl="0">
              <a:spcBef>
                <a:spcPts val="380"/>
              </a:spcBef>
              <a:spcAft>
                <a:spcPts val="0"/>
              </a:spcAft>
              <a:buSzPts val="1900"/>
              <a:buNone/>
            </a:pPr>
            <a:endParaRPr sz="1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Grading Criteria</a:t>
            </a:r>
            <a:endParaRPr/>
          </a:p>
        </p:txBody>
      </p:sp>
      <p:pic>
        <p:nvPicPr>
          <p:cNvPr id="2" name="Picture 1" descr="Screen Shot 2019-12-03 at 10.50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56" y="1171084"/>
            <a:ext cx="6228872" cy="56869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57523b0e9_1_0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Headers</a:t>
            </a:r>
            <a:endParaRPr/>
          </a:p>
        </p:txBody>
      </p:sp>
      <p:sp>
        <p:nvSpPr>
          <p:cNvPr id="166" name="Google Shape;166;g657523b0e9_1_0"/>
          <p:cNvSpPr txBox="1">
            <a:spLocks noGrp="1"/>
          </p:cNvSpPr>
          <p:nvPr>
            <p:ph type="body" idx="1"/>
          </p:nvPr>
        </p:nvSpPr>
        <p:spPr>
          <a:xfrm>
            <a:off x="713100" y="1423900"/>
            <a:ext cx="7717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/>
              <a:t>Introduction</a:t>
            </a:r>
            <a:endParaRPr sz="21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/>
              <a:t>Article Synopsis</a:t>
            </a:r>
            <a:endParaRPr sz="21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Overview of Branding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Value of Brands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How Brands Create Value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Relationship Between Guest Satisfaction and Hotel Brands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Hotel Brand Extension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Relationship Between Hotel Branding and Franchising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   Suggestions for Future Research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/>
              <a:t>Opinion on Importance of Brand</a:t>
            </a:r>
            <a:endParaRPr sz="21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/>
              <a:t>Recommendation</a:t>
            </a:r>
            <a:endParaRPr sz="21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/>
              <a:t>Conclusion</a:t>
            </a:r>
            <a:endParaRPr sz="2100" b="1"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fba93b7b8_0_10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Headers</a:t>
            </a:r>
            <a:endParaRPr/>
          </a:p>
        </p:txBody>
      </p:sp>
      <p:sp>
        <p:nvSpPr>
          <p:cNvPr id="172" name="Google Shape;172;g6fba93b7b8_0_10"/>
          <p:cNvSpPr txBox="1">
            <a:spLocks noGrp="1"/>
          </p:cNvSpPr>
          <p:nvPr>
            <p:ph type="body" idx="1"/>
          </p:nvPr>
        </p:nvSpPr>
        <p:spPr>
          <a:xfrm>
            <a:off x="713100" y="1423900"/>
            <a:ext cx="7717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Introduction</a:t>
            </a:r>
            <a:endParaRPr sz="1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This is where you will introduce the article and complete a citation. </a:t>
            </a:r>
            <a:r>
              <a:rPr lang="en-US" sz="1500" b="1"/>
              <a:t> </a:t>
            </a:r>
            <a:endParaRPr sz="1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Article Synopsis</a:t>
            </a:r>
            <a:endParaRPr sz="15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Overview of Branding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Value of Brands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How Brands Create Value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Relationship Between Guest Satisfaction and Hotel Brands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Hotel Brand Extension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Relationship Between Hotel Branding and Franchising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    Suggestions for Future Research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Opinion on Importance of Brand 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This is where you discuss  why or why not brands are personally important to you.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Recommendation</a:t>
            </a:r>
            <a:endParaRPr sz="1500" b="1"/>
          </a:p>
          <a:p>
            <a:pPr marL="0" lvl="0" indent="0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500"/>
              <a:t>This is where you assume you are an executive for an independent hotel property.  Would you recommend or not recommend converting under a major brand?  Why or why not?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Conclusion</a:t>
            </a:r>
            <a:endParaRPr sz="1500" b="1"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500"/>
          </a:p>
          <a:p>
            <a:pPr marL="34290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500" b="1"/>
              <a:t>Don’t Forget Reference Page with Complete Citation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3429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ushpins">
  <a:themeElements>
    <a:clrScheme name="Pushpins 1">
      <a:dk1>
        <a:srgbClr val="003399"/>
      </a:dk1>
      <a:lt1>
        <a:srgbClr val="FFFFFF"/>
      </a:lt1>
      <a:dk2>
        <a:srgbClr val="0033CC"/>
      </a:dk2>
      <a:lt2>
        <a:srgbClr val="808080"/>
      </a:lt2>
      <a:accent1>
        <a:srgbClr val="FC0000"/>
      </a:accent1>
      <a:accent2>
        <a:srgbClr val="FFCC66"/>
      </a:accent2>
      <a:accent3>
        <a:srgbClr val="FFFFFF"/>
      </a:accent3>
      <a:accent4>
        <a:srgbClr val="002A82"/>
      </a:accent4>
      <a:accent5>
        <a:srgbClr val="FDAAAA"/>
      </a:accent5>
      <a:accent6>
        <a:srgbClr val="E7B95C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shpins">
  <a:themeElements>
    <a:clrScheme name="Pushpins 1">
      <a:dk1>
        <a:srgbClr val="003399"/>
      </a:dk1>
      <a:lt1>
        <a:srgbClr val="FFFFFF"/>
      </a:lt1>
      <a:dk2>
        <a:srgbClr val="0033CC"/>
      </a:dk2>
      <a:lt2>
        <a:srgbClr val="808080"/>
      </a:lt2>
      <a:accent1>
        <a:srgbClr val="FC0000"/>
      </a:accent1>
      <a:accent2>
        <a:srgbClr val="FFCC66"/>
      </a:accent2>
      <a:accent3>
        <a:srgbClr val="FFFFFF"/>
      </a:accent3>
      <a:accent4>
        <a:srgbClr val="002A82"/>
      </a:accent4>
      <a:accent5>
        <a:srgbClr val="FDAAAA"/>
      </a:accent5>
      <a:accent6>
        <a:srgbClr val="E7B95C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375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Noto Sans Symbols</vt:lpstr>
      <vt:lpstr>Arial</vt:lpstr>
      <vt:lpstr>Times</vt:lpstr>
      <vt:lpstr>1_Pushpins</vt:lpstr>
      <vt:lpstr>Pushpins</vt:lpstr>
      <vt:lpstr>Research Paper</vt:lpstr>
      <vt:lpstr>Paper Components</vt:lpstr>
      <vt:lpstr>Paper Standards</vt:lpstr>
      <vt:lpstr>Grading Criteria</vt:lpstr>
      <vt:lpstr>Headers</vt:lpstr>
      <vt:lpstr>Headers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</dc:title>
  <dc:creator>Bobbie Barnes</dc:creator>
  <cp:lastModifiedBy>sujin yoo</cp:lastModifiedBy>
  <cp:revision>6</cp:revision>
  <dcterms:created xsi:type="dcterms:W3CDTF">2008-04-29T15:32:54Z</dcterms:created>
  <dcterms:modified xsi:type="dcterms:W3CDTF">2020-03-10T01:42:43Z</dcterms:modified>
</cp:coreProperties>
</file>