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46"/>
  </p:notesMasterIdLst>
  <p:sldIdLst>
    <p:sldId id="390" r:id="rId2"/>
    <p:sldId id="277" r:id="rId3"/>
    <p:sldId id="383" r:id="rId4"/>
    <p:sldId id="391" r:id="rId5"/>
    <p:sldId id="392" r:id="rId6"/>
    <p:sldId id="393" r:id="rId7"/>
    <p:sldId id="426" r:id="rId8"/>
    <p:sldId id="427" r:id="rId9"/>
    <p:sldId id="396" r:id="rId10"/>
    <p:sldId id="397" r:id="rId11"/>
    <p:sldId id="398" r:id="rId12"/>
    <p:sldId id="399" r:id="rId13"/>
    <p:sldId id="400" r:id="rId14"/>
    <p:sldId id="401" r:id="rId15"/>
    <p:sldId id="428"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19" r:id="rId33"/>
    <p:sldId id="420" r:id="rId34"/>
    <p:sldId id="421" r:id="rId35"/>
    <p:sldId id="422" r:id="rId36"/>
    <p:sldId id="423" r:id="rId37"/>
    <p:sldId id="424" r:id="rId38"/>
    <p:sldId id="425" r:id="rId39"/>
    <p:sldId id="389" r:id="rId40"/>
    <p:sldId id="429" r:id="rId41"/>
    <p:sldId id="432" r:id="rId42"/>
    <p:sldId id="430" r:id="rId43"/>
    <p:sldId id="433" r:id="rId44"/>
    <p:sldId id="431" r:id="rId45"/>
  </p:sldIdLst>
  <p:sldSz cx="9144000" cy="6858000" type="screen4x3"/>
  <p:notesSz cx="7077075" cy="9363075"/>
  <p:custDataLst>
    <p:tags r:id="rId47"/>
  </p:custDataLst>
  <p:defaultTextStyle>
    <a:defPPr>
      <a:defRPr lang="en-US"/>
    </a:defPPr>
    <a:lvl1pPr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4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4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4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4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4800"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Main Content" id="{280719D0-B025-4F8D-81C1-31007212ED1D}">
          <p14:sldIdLst>
            <p14:sldId id="390"/>
            <p14:sldId id="277"/>
            <p14:sldId id="383"/>
            <p14:sldId id="391"/>
            <p14:sldId id="392"/>
            <p14:sldId id="393"/>
            <p14:sldId id="426"/>
            <p14:sldId id="427"/>
            <p14:sldId id="396"/>
            <p14:sldId id="397"/>
            <p14:sldId id="398"/>
            <p14:sldId id="399"/>
            <p14:sldId id="400"/>
            <p14:sldId id="401"/>
            <p14:sldId id="428"/>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389"/>
          </p14:sldIdLst>
        </p14:section>
        <p14:section name="Appendix: Image Descriptions for Unsighted Students" id="{444BEC1D-77F9-4712-94A7-BEE046F2697A}">
          <p14:sldIdLst>
            <p14:sldId id="429"/>
            <p14:sldId id="432"/>
            <p14:sldId id="430"/>
            <p14:sldId id="433"/>
            <p14:sldId id="4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23" clrIdx="0">
    <p:extLst/>
  </p:cmAuthor>
  <p:cmAuthor id="2" name="Helena Hunt" initials="" lastIdx="7" clrIdx="1"/>
  <p:cmAuthor id="3" name="Debby Bloom" initials="DB" lastIdx="2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7A8"/>
    <a:srgbClr val="5474A4"/>
    <a:srgbClr val="4F71A1"/>
    <a:srgbClr val="5373A4"/>
    <a:srgbClr val="5B7BAA"/>
    <a:srgbClr val="CFD5EA"/>
    <a:srgbClr val="4472C4"/>
    <a:srgbClr val="5474A5"/>
    <a:srgbClr val="5A7AA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4" autoAdjust="0"/>
    <p:restoredTop sz="89964" autoAdjust="0"/>
  </p:normalViewPr>
  <p:slideViewPr>
    <p:cSldViewPr>
      <p:cViewPr varScale="1">
        <p:scale>
          <a:sx n="100" d="100"/>
          <a:sy n="100" d="100"/>
        </p:scale>
        <p:origin x="11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3" d="100"/>
          <a:sy n="63" d="100"/>
        </p:scale>
        <p:origin x="-3115" y="-67"/>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7DE3A7B-2B8C-487C-AC1D-F622B834109D}"/>
              </a:ext>
            </a:extLst>
          </p:cNvPr>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eaLnBrk="1" hangingPunct="1">
              <a:defRPr sz="1200">
                <a:latin typeface="Calibri" panose="020F0502020204030204" pitchFamily="34" charset="0"/>
                <a:cs typeface="+mn-cs"/>
              </a:defRPr>
            </a:lvl1pPr>
          </a:lstStyle>
          <a:p>
            <a:pPr>
              <a:defRPr/>
            </a:pPr>
            <a:endParaRPr lang="en-US" dirty="0"/>
          </a:p>
        </p:txBody>
      </p:sp>
      <p:sp>
        <p:nvSpPr>
          <p:cNvPr id="4099" name="Rectangle 3">
            <a:extLst>
              <a:ext uri="{FF2B5EF4-FFF2-40B4-BE49-F238E27FC236}">
                <a16:creationId xmlns:a16="http://schemas.microsoft.com/office/drawing/2014/main" id="{EEEAD6D7-96F6-437F-A004-E269DAFD01D7}"/>
              </a:ext>
            </a:extLst>
          </p:cNvPr>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endParaRPr lang="en-US" dirty="0"/>
          </a:p>
        </p:txBody>
      </p:sp>
      <p:sp>
        <p:nvSpPr>
          <p:cNvPr id="46084" name="Rectangle 4">
            <a:extLst>
              <a:ext uri="{FF2B5EF4-FFF2-40B4-BE49-F238E27FC236}">
                <a16:creationId xmlns:a16="http://schemas.microsoft.com/office/drawing/2014/main" id="{9281B800-597D-41C8-AB71-B61CFDDA3EC9}"/>
              </a:ext>
            </a:extLst>
          </p:cNvPr>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71677E5-19F8-44BC-A56B-2DE1CD6F2BF7}"/>
              </a:ext>
            </a:extLst>
          </p:cNvPr>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2" name="Rectangle 6">
            <a:extLst>
              <a:ext uri="{FF2B5EF4-FFF2-40B4-BE49-F238E27FC236}">
                <a16:creationId xmlns:a16="http://schemas.microsoft.com/office/drawing/2014/main" id="{1771FC28-87A8-4036-AD03-6D741D6773C4}"/>
              </a:ext>
            </a:extLst>
          </p:cNvPr>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eaLnBrk="1" hangingPunct="1">
              <a:defRPr sz="1200">
                <a:latin typeface="Calibri" panose="020F0502020204030204" pitchFamily="34" charset="0"/>
                <a:cs typeface="+mn-cs"/>
              </a:defRPr>
            </a:lvl1pPr>
          </a:lstStyle>
          <a:p>
            <a:pPr>
              <a:defRPr/>
            </a:pPr>
            <a:endParaRPr lang="en-US" dirty="0"/>
          </a:p>
        </p:txBody>
      </p:sp>
      <p:sp>
        <p:nvSpPr>
          <p:cNvPr id="4103" name="Rectangle 7">
            <a:extLst>
              <a:ext uri="{FF2B5EF4-FFF2-40B4-BE49-F238E27FC236}">
                <a16:creationId xmlns:a16="http://schemas.microsoft.com/office/drawing/2014/main" id="{D3B5E68E-8CD8-40CC-9DD1-7B8ACD5E96EF}"/>
              </a:ext>
            </a:extLst>
          </p:cNvPr>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atin typeface="Calibri" panose="020F0502020204030204" pitchFamily="34" charset="0"/>
                <a:cs typeface="Calibri" panose="020F0502020204030204" pitchFamily="34" charset="0"/>
              </a:defRPr>
            </a:lvl1pPr>
          </a:lstStyle>
          <a:p>
            <a:fld id="{188F6A1D-F1E4-43E2-B0DF-4025E1A33704}" type="slidenum">
              <a:rPr lang="en-US" altLang="en-US" smtClean="0"/>
              <a:pPr/>
              <a:t>‹#›</a:t>
            </a:fld>
            <a:endParaRPr lang="en-US" altLang="en-US" dirty="0"/>
          </a:p>
        </p:txBody>
      </p:sp>
    </p:spTree>
    <p:extLst>
      <p:ext uri="{BB962C8B-B14F-4D97-AF65-F5344CB8AC3E}">
        <p14:creationId xmlns:p14="http://schemas.microsoft.com/office/powerpoint/2010/main" val="954924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Helvetica" panose="020B0604020202020204" pitchFamily="34" charset="0"/>
              </a:rPr>
              <a:t>Chapter 9: Responsibility Accounting</a:t>
            </a:r>
          </a:p>
          <a:p>
            <a:pPr eaLnBrk="1" hangingPunct="1"/>
            <a:endParaRPr lang="en-US" altLang="en-US" dirty="0">
              <a:latin typeface="Helvetica" panose="020B0604020202020204" pitchFamily="34" charset="0"/>
            </a:endParaRPr>
          </a:p>
          <a:p>
            <a:pPr eaLnBrk="1" hangingPunct="1"/>
            <a:r>
              <a:rPr lang="en-US" altLang="en-US" dirty="0">
                <a:latin typeface="Helvetica" panose="020B0604020202020204" pitchFamily="34" charset="0"/>
              </a:rPr>
              <a:t>In Chapter 9, we will look at how m</a:t>
            </a:r>
            <a:r>
              <a:rPr lang="en-US" altLang="en-US" dirty="0">
                <a:latin typeface="Helvetica" panose="020B0604020202020204" pitchFamily="34" charset="0"/>
                <a:cs typeface="Times New Roman" panose="02020603050405020304" pitchFamily="18" charset="0"/>
              </a:rPr>
              <a:t>anagers in large organizations have to delegate some decisions to those who are at lower levels in the organization. This chapter explains how responsibility accounting systems, return on investment (ROI), and residual income measures are used to help managers evaluate and control decentralized organizations.</a:t>
            </a:r>
            <a:endParaRPr lang="en-US" altLang="en-US" dirty="0"/>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a:t>
            </a:fld>
            <a:endParaRPr lang="en-US" altLang="en-US" dirty="0"/>
          </a:p>
        </p:txBody>
      </p:sp>
    </p:spTree>
    <p:extLst>
      <p:ext uri="{BB962C8B-B14F-4D97-AF65-F5344CB8AC3E}">
        <p14:creationId xmlns:p14="http://schemas.microsoft.com/office/powerpoint/2010/main" val="176879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The fourth-level Production Department has its own responsibility report that is part of the third-level Tables Incorporated report. The total unfavorable variance of $250 on the responsibility report of the Production Department is carried forward to the responsibility report of Tables Incorporated.</a:t>
            </a:r>
            <a:endParaRPr lang="en-US" dirty="0">
              <a:latin typeface="+mn-lt"/>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10</a:t>
            </a:fld>
            <a:endParaRPr lang="en-US" altLang="en-US" dirty="0"/>
          </a:p>
        </p:txBody>
      </p:sp>
    </p:spTree>
    <p:extLst>
      <p:ext uri="{BB962C8B-B14F-4D97-AF65-F5344CB8AC3E}">
        <p14:creationId xmlns:p14="http://schemas.microsoft.com/office/powerpoint/2010/main" val="373530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cs typeface="Helvetica" panose="020B0604020202020204" pitchFamily="34" charset="0"/>
              </a:rPr>
              <a:t>The Production Department’s report includes summaries of the cutting, assembly, and finishing departments. For purposes of illustration, we show you the detail responsibility report for the Finishing Department. Notice that the $150 unfavorable variance flows forward to the responsibility report of the Production Department.</a:t>
            </a:r>
            <a:endParaRPr lang="en-US" dirty="0">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11</a:t>
            </a:fld>
            <a:endParaRPr lang="en-US" altLang="en-US" dirty="0"/>
          </a:p>
        </p:txBody>
      </p:sp>
    </p:spTree>
    <p:extLst>
      <p:ext uri="{BB962C8B-B14F-4D97-AF65-F5344CB8AC3E}">
        <p14:creationId xmlns:p14="http://schemas.microsoft.com/office/powerpoint/2010/main" val="103850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rPr>
              <a:t>The complete responsibility accounting report would include the first responsibility level, corporate headquarters. At the first level, the responsibility report normally includes year-to-date income statement information to inform management of the company’s overall performance. To facilitate decision making, these income statements are normally prepared using the contribution margin format.</a:t>
            </a:r>
            <a:endParaRPr lang="en-US" dirty="0">
              <a:latin typeface="+mn-lt"/>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12</a:t>
            </a:fld>
            <a:endParaRPr lang="en-US" altLang="en-US" dirty="0"/>
          </a:p>
        </p:txBody>
      </p:sp>
    </p:spTree>
    <p:extLst>
      <p:ext uri="{BB962C8B-B14F-4D97-AF65-F5344CB8AC3E}">
        <p14:creationId xmlns:p14="http://schemas.microsoft.com/office/powerpoint/2010/main" val="189185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The amount of detail in performance reports varies according to level in an organization. In general, lower-level managers receive detailed reports, but the level of detail decreases at higher levels. Top management receives reports that are highly summarized. If a problem arises, top management can request greater detail to look into the problem. This procedure is known as management by exception because top management only gets involved in detailed operations if a problem (exception) arises.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13</a:t>
            </a:fld>
            <a:endParaRPr lang="en-US" altLang="en-US" dirty="0"/>
          </a:p>
        </p:txBody>
      </p:sp>
    </p:spTree>
    <p:extLst>
      <p:ext uri="{BB962C8B-B14F-4D97-AF65-F5344CB8AC3E}">
        <p14:creationId xmlns:p14="http://schemas.microsoft.com/office/powerpoint/2010/main" val="411303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cs typeface="Helvetica" panose="020B0604020202020204" pitchFamily="34" charset="0"/>
              </a:rPr>
              <a:t>Managers should be evaluated on how well they manage controllable costs. A cost is controllable by a manager if the manager has the power to determine, or strongly influence, the amounts incurred. For example, production managers are generally considered to be responsible for the amount of material used in their departments, but not for the cost of insurance on the building in which the departments are located. Since the exercise of control may be clouded, managers are usually held responsible for items over which they have predominant rather than absolute control.</a:t>
            </a:r>
            <a:endParaRPr lang="en-US" dirty="0">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14</a:t>
            </a:fld>
            <a:endParaRPr lang="en-US" altLang="en-US" dirty="0"/>
          </a:p>
        </p:txBody>
      </p:sp>
    </p:spTree>
    <p:extLst>
      <p:ext uri="{BB962C8B-B14F-4D97-AF65-F5344CB8AC3E}">
        <p14:creationId xmlns:p14="http://schemas.microsoft.com/office/powerpoint/2010/main" val="940105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cs typeface="Helvetica" panose="020B0604020202020204" pitchFamily="34" charset="0"/>
              </a:rPr>
              <a:t>Responsibility performance reports should be timely, issued on a regular schedule, and presented in a usable, easily understood format to be of maximum benefit to managers. Since performance is being evaluated and reported, the responsibility report should include comparisons of budgeted costs and actual costs.</a:t>
            </a:r>
            <a:endParaRPr lang="en-US" dirty="0">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15</a:t>
            </a:fld>
            <a:endParaRPr lang="en-US" altLang="en-US" dirty="0"/>
          </a:p>
        </p:txBody>
      </p:sp>
    </p:spTree>
    <p:extLst>
      <p:ext uri="{BB962C8B-B14F-4D97-AF65-F5344CB8AC3E}">
        <p14:creationId xmlns:p14="http://schemas.microsoft.com/office/powerpoint/2010/main" val="1391640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cs typeface="Helvetica" panose="020B0604020202020204" pitchFamily="34" charset="0"/>
              </a:rPr>
              <a:t>Cost centers are evaluated on the ability to control costs relative to an expected level of quantity and quality of output. The primary tools are budgets and standard costs. Profit centers are evaluated on profitability. The primary tool is the contribution format income statement, emphasizing product or segment margin. Investment centers are evaluated using return on investment (ROI) and residual income.</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16</a:t>
            </a:fld>
            <a:endParaRPr lang="en-US" altLang="en-US" dirty="0"/>
          </a:p>
        </p:txBody>
      </p:sp>
    </p:spTree>
    <p:extLst>
      <p:ext uri="{BB962C8B-B14F-4D97-AF65-F5344CB8AC3E}">
        <p14:creationId xmlns:p14="http://schemas.microsoft.com/office/powerpoint/2010/main" val="1011290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cs typeface="Helvetica" panose="020B0604020202020204" pitchFamily="34" charset="0"/>
              </a:rPr>
              <a:t>Learning objective number 2 is to evaluate investment opportunities using return on investment.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17</a:t>
            </a:fld>
            <a:endParaRPr lang="en-US" altLang="en-US" dirty="0"/>
          </a:p>
        </p:txBody>
      </p:sp>
    </p:spTree>
    <p:extLst>
      <p:ext uri="{BB962C8B-B14F-4D97-AF65-F5344CB8AC3E}">
        <p14:creationId xmlns:p14="http://schemas.microsoft.com/office/powerpoint/2010/main" val="2836642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Helvetica" panose="020B0604020202020204" pitchFamily="34" charset="0"/>
              </a:rPr>
              <a:t>One of the most common means of evaluating the performance of an investment center is return on investment (ROI). </a:t>
            </a:r>
            <a:r>
              <a:rPr lang="en-US" altLang="en-US" dirty="0">
                <a:solidFill>
                  <a:srgbClr val="040000"/>
                </a:solidFill>
                <a:latin typeface="Helvetica" panose="020B0604020202020204" pitchFamily="34" charset="0"/>
              </a:rPr>
              <a:t>ROI is the percentage return on the average capital invested in operating assets that are used to generate the operating income in a period of time.</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18</a:t>
            </a:fld>
            <a:endParaRPr lang="en-US" altLang="en-US" dirty="0"/>
          </a:p>
        </p:txBody>
      </p:sp>
    </p:spTree>
    <p:extLst>
      <p:ext uri="{BB962C8B-B14F-4D97-AF65-F5344CB8AC3E}">
        <p14:creationId xmlns:p14="http://schemas.microsoft.com/office/powerpoint/2010/main" val="4212702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cs typeface="Helvetica" panose="020B0604020202020204" pitchFamily="34" charset="0"/>
              </a:rPr>
              <a:t>Here is information that will permit the chief financial officer of Panther Holding to calculate the return on investment for its second-level investment centers. See if you can calculate the ROI for all three divisions before going to the next screen.</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19</a:t>
            </a:fld>
            <a:endParaRPr lang="en-US" altLang="en-US" dirty="0"/>
          </a:p>
        </p:txBody>
      </p:sp>
    </p:spTree>
    <p:extLst>
      <p:ext uri="{BB962C8B-B14F-4D97-AF65-F5344CB8AC3E}">
        <p14:creationId xmlns:p14="http://schemas.microsoft.com/office/powerpoint/2010/main" val="210013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075684A-2C61-4254-A9B0-607C4F520BE7}"/>
              </a:ext>
            </a:extLst>
          </p:cNvPr>
          <p:cNvSpPr>
            <a:spLocks noGrp="1" noChangeArrowheads="1"/>
          </p:cNvSpPr>
          <p:nvPr>
            <p:ph type="sldNum" sz="quarter" idx="5"/>
          </p:nvPr>
        </p:nvSpPr>
        <p:spPr/>
        <p:txBody>
          <a:bodyPr/>
          <a:lstStyle>
            <a:lvl1pPr eaLnBrk="0" hangingPunct="0">
              <a:defRPr sz="4900">
                <a:solidFill>
                  <a:schemeClr val="tx1"/>
                </a:solidFill>
                <a:latin typeface="Arial" panose="020B0604020202020204" pitchFamily="34" charset="0"/>
                <a:cs typeface="Arial" panose="020B0604020202020204" pitchFamily="34" charset="0"/>
              </a:defRPr>
            </a:lvl1pPr>
            <a:lvl2pPr marL="763233" indent="-293551" eaLnBrk="0" hangingPunct="0">
              <a:defRPr sz="4900">
                <a:solidFill>
                  <a:schemeClr val="tx1"/>
                </a:solidFill>
                <a:latin typeface="Arial" panose="020B0604020202020204" pitchFamily="34" charset="0"/>
                <a:cs typeface="Arial" panose="020B0604020202020204" pitchFamily="34" charset="0"/>
              </a:defRPr>
            </a:lvl2pPr>
            <a:lvl3pPr marL="1174204" indent="-234841" eaLnBrk="0" hangingPunct="0">
              <a:defRPr sz="4900">
                <a:solidFill>
                  <a:schemeClr val="tx1"/>
                </a:solidFill>
                <a:latin typeface="Arial" panose="020B0604020202020204" pitchFamily="34" charset="0"/>
                <a:cs typeface="Arial" panose="020B0604020202020204" pitchFamily="34" charset="0"/>
              </a:defRPr>
            </a:lvl3pPr>
            <a:lvl4pPr marL="1643885" indent="-234841" eaLnBrk="0" hangingPunct="0">
              <a:defRPr sz="4900">
                <a:solidFill>
                  <a:schemeClr val="tx1"/>
                </a:solidFill>
                <a:latin typeface="Arial" panose="020B0604020202020204" pitchFamily="34" charset="0"/>
                <a:cs typeface="Arial" panose="020B0604020202020204" pitchFamily="34" charset="0"/>
              </a:defRPr>
            </a:lvl4pPr>
            <a:lvl5pPr marL="2113567" indent="-234841" eaLnBrk="0" hangingPunct="0">
              <a:defRPr sz="4900">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sz="4900">
                <a:solidFill>
                  <a:schemeClr val="tx1"/>
                </a:solidFill>
                <a:latin typeface="Arial" panose="020B0604020202020204" pitchFamily="34" charset="0"/>
                <a:cs typeface="Arial" panose="020B0604020202020204" pitchFamily="34" charset="0"/>
              </a:defRPr>
            </a:lvl9pPr>
          </a:lstStyle>
          <a:p>
            <a:pPr eaLnBrk="1" hangingPunct="1"/>
            <a:fld id="{37F77A0F-B3CE-451A-BF1E-FABE9EDE6A59}" type="slidenum">
              <a:rPr lang="en-US" altLang="en-US" sz="1200">
                <a:latin typeface="Calibri" panose="020F0502020204030204" pitchFamily="34" charset="0"/>
                <a:cs typeface="Calibri" panose="020F0502020204030204" pitchFamily="34" charset="0"/>
              </a:rPr>
              <a:pPr eaLnBrk="1" hangingPunct="1"/>
              <a:t>2</a:t>
            </a:fld>
            <a:endParaRPr lang="en-US" altLang="en-US" sz="1200" dirty="0">
              <a:latin typeface="Calibri" panose="020F0502020204030204" pitchFamily="34" charset="0"/>
              <a:cs typeface="Calibri" panose="020F0502020204030204" pitchFamily="34" charset="0"/>
            </a:endParaRPr>
          </a:p>
        </p:txBody>
      </p:sp>
      <p:sp>
        <p:nvSpPr>
          <p:cNvPr id="48131" name="Rectangle 2">
            <a:extLst>
              <a:ext uri="{FF2B5EF4-FFF2-40B4-BE49-F238E27FC236}">
                <a16:creationId xmlns:a16="http://schemas.microsoft.com/office/drawing/2014/main" id="{B8C9B9CE-CB53-4610-B3E1-1F10C490B816}"/>
              </a:ext>
            </a:extLst>
          </p:cNvPr>
          <p:cNvSpPr>
            <a:spLocks noGrp="1" noRot="1" noChangeAspect="1" noChangeArrowheads="1" noTextEdit="1"/>
          </p:cNvSpPr>
          <p:nvPr>
            <p:ph type="sldImg"/>
          </p:nvPr>
        </p:nvSpPr>
        <p:spPr>
          <a:solidFill>
            <a:srgbClr val="FFFFFF"/>
          </a:solidFill>
          <a:ln/>
        </p:spPr>
      </p:sp>
      <p:sp>
        <p:nvSpPr>
          <p:cNvPr id="48132" name="Rectangle 3">
            <a:extLst>
              <a:ext uri="{FF2B5EF4-FFF2-40B4-BE49-F238E27FC236}">
                <a16:creationId xmlns:a16="http://schemas.microsoft.com/office/drawing/2014/main" id="{0B8FAC7C-6714-45A5-AD90-D46F7B930119}"/>
              </a:ext>
            </a:extLst>
          </p:cNvPr>
          <p:cNvSpPr>
            <a:spLocks noGrp="1" noChangeArrowheads="1"/>
          </p:cNvSpPr>
          <p:nvPr>
            <p:ph type="body" idx="1"/>
          </p:nvPr>
        </p:nvSpPr>
        <p:spPr>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mn-lt"/>
                <a:cs typeface="Helvetica" panose="020B0604020202020204" pitchFamily="34" charset="0"/>
              </a:rPr>
              <a:t>Learning objective number 1 is to explain the primary features of decentralization.</a:t>
            </a:r>
          </a:p>
        </p:txBody>
      </p:sp>
    </p:spTree>
    <p:extLst>
      <p:ext uri="{BB962C8B-B14F-4D97-AF65-F5344CB8AC3E}">
        <p14:creationId xmlns:p14="http://schemas.microsoft.com/office/powerpoint/2010/main" val="262696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cs typeface="Helvetica" panose="020B0604020202020204" pitchFamily="34" charset="0"/>
              </a:rPr>
              <a:t>How did you do? All other things being equal, higher ROIs indicate better performance. In our case the Lumber Manufacturing Division manager is the best performer. If Panther had additional funds to invest in one of the three centers, which investment center is more likely to receive the additional funds?</a:t>
            </a:r>
            <a:endParaRPr lang="en-US" dirty="0">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20</a:t>
            </a:fld>
            <a:endParaRPr lang="en-US" altLang="en-US" dirty="0"/>
          </a:p>
        </p:txBody>
      </p:sp>
    </p:spTree>
    <p:extLst>
      <p:ext uri="{BB962C8B-B14F-4D97-AF65-F5344CB8AC3E}">
        <p14:creationId xmlns:p14="http://schemas.microsoft.com/office/powerpoint/2010/main" val="3944575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Qualitative considerations are important for motivating managers to make the correct decisions not only for their own divisions but also for the company as a whole.</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21</a:t>
            </a:fld>
            <a:endParaRPr lang="en-US" altLang="en-US" dirty="0"/>
          </a:p>
        </p:txBody>
      </p:sp>
    </p:spTree>
    <p:extLst>
      <p:ext uri="{BB962C8B-B14F-4D97-AF65-F5344CB8AC3E}">
        <p14:creationId xmlns:p14="http://schemas.microsoft.com/office/powerpoint/2010/main" val="1236815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Using book value as the valuation base can distort the ROI and cause severe motivational problems. </a:t>
            </a:r>
            <a:r>
              <a:rPr lang="en-US" altLang="en-US" dirty="0">
                <a:latin typeface="+mn-lt"/>
                <a:cs typeface="Times New Roman" panose="02020603050405020304" pitchFamily="18" charset="0"/>
              </a:rPr>
              <a:t>Using book value (i.e., acquisition cost less accumulated depreciation) of operating assets to calculate ROI will result in a higher ROI. With this approach, ROI mechanically increases over time as the accumulated depreciation increases. </a:t>
            </a:r>
            <a:r>
              <a:rPr lang="en-US" altLang="en-US" dirty="0">
                <a:latin typeface="+mn-lt"/>
              </a:rPr>
              <a:t>Managers will consider comparisons between different investment centers unfair because the ROIs do not accurately reflect performance. Furthermore, managers may avoid replacing obsolete equipment because purchasing new equipment would increase the dollar amount of operating assets, reducing the ROI.</a:t>
            </a:r>
          </a:p>
          <a:p>
            <a:pPr eaLnBrk="1" hangingPunct="1"/>
            <a:endParaRPr lang="en-US" altLang="en-US" dirty="0">
              <a:latin typeface="+mn-lt"/>
              <a:cs typeface="Times New Roman" panose="02020603050405020304" pitchFamily="18" charset="0"/>
            </a:endParaRPr>
          </a:p>
          <a:p>
            <a:pPr eaLnBrk="1" hangingPunct="1">
              <a:spcBef>
                <a:spcPct val="0"/>
              </a:spcBef>
            </a:pPr>
            <a:r>
              <a:rPr lang="en-US" altLang="en-US" dirty="0">
                <a:latin typeface="+mn-lt"/>
              </a:rPr>
              <a:t>An alternative to book value is using cost of operating assets, which ignores accumulated depreciation. </a:t>
            </a:r>
            <a:r>
              <a:rPr lang="en-US" altLang="en-US" dirty="0">
                <a:latin typeface="+mn-lt"/>
                <a:cs typeface="Times New Roman" panose="02020603050405020304" pitchFamily="18" charset="0"/>
              </a:rPr>
              <a:t>With this approach, ROI does not grow automatically over time.</a:t>
            </a:r>
            <a:endParaRPr lang="en-US" dirty="0">
              <a:latin typeface="+mn-lt"/>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22</a:t>
            </a:fld>
            <a:endParaRPr lang="en-US" altLang="en-US" dirty="0"/>
          </a:p>
        </p:txBody>
      </p:sp>
    </p:spTree>
    <p:extLst>
      <p:ext uri="{BB962C8B-B14F-4D97-AF65-F5344CB8AC3E}">
        <p14:creationId xmlns:p14="http://schemas.microsoft.com/office/powerpoint/2010/main" val="276904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cs typeface="Helvetica" panose="020B0604020202020204" pitchFamily="34" charset="0"/>
              </a:rPr>
              <a:t>Sometimes it’s helpful to take a more detailed look at ROI by considering two additional financial ratios that are components of ROI. A company’s margin is defined as operating income divided by sales. Turnover is sales divided by operating assets. You can see that sales is common to both margin and turnover. When we multiply margin times turnover, we get ROI.</a:t>
            </a:r>
            <a:endParaRPr lang="en-US" dirty="0">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23</a:t>
            </a:fld>
            <a:endParaRPr lang="en-US" altLang="en-US" dirty="0"/>
          </a:p>
        </p:txBody>
      </p:sp>
    </p:spTree>
    <p:extLst>
      <p:ext uri="{BB962C8B-B14F-4D97-AF65-F5344CB8AC3E}">
        <p14:creationId xmlns:p14="http://schemas.microsoft.com/office/powerpoint/2010/main" val="1288418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cs typeface="Helvetica" panose="020B0604020202020204" pitchFamily="34" charset="0"/>
              </a:rPr>
              <a:t>Here we can see some information for Lumber Manufacturing Division of Panther Holding. Before advancing to the next screen, calculate ROI for this division.</a:t>
            </a:r>
            <a:endParaRPr lang="en-US" dirty="0">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24</a:t>
            </a:fld>
            <a:endParaRPr lang="en-US" altLang="en-US" dirty="0"/>
          </a:p>
        </p:txBody>
      </p:sp>
    </p:spTree>
    <p:extLst>
      <p:ext uri="{BB962C8B-B14F-4D97-AF65-F5344CB8AC3E}">
        <p14:creationId xmlns:p14="http://schemas.microsoft.com/office/powerpoint/2010/main" val="3778947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cs typeface="Helvetica" panose="020B0604020202020204" pitchFamily="34" charset="0"/>
              </a:rPr>
              <a:t>Part I</a:t>
            </a:r>
          </a:p>
          <a:p>
            <a:pPr eaLnBrk="1" hangingPunct="1"/>
            <a:r>
              <a:rPr lang="en-US" altLang="en-US" dirty="0">
                <a:latin typeface="+mn-lt"/>
                <a:cs typeface="Helvetica" panose="020B0604020202020204" pitchFamily="34" charset="0"/>
              </a:rPr>
              <a:t>Did you find ROI to be 20 percent?</a:t>
            </a:r>
          </a:p>
          <a:p>
            <a:pPr eaLnBrk="1" hangingPunct="1"/>
            <a:r>
              <a:rPr lang="en-US" altLang="en-US" dirty="0">
                <a:latin typeface="+mn-lt"/>
                <a:cs typeface="Helvetica" panose="020B0604020202020204" pitchFamily="34" charset="0"/>
              </a:rPr>
              <a:t>Now let’s calculate ROI by using the margin and turnover ratios.</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Part II</a:t>
            </a:r>
          </a:p>
          <a:p>
            <a:pPr eaLnBrk="1" hangingPunct="1"/>
            <a:r>
              <a:rPr lang="en-US" altLang="en-US" dirty="0">
                <a:latin typeface="+mn-lt"/>
                <a:cs typeface="Helvetica" panose="020B0604020202020204" pitchFamily="34" charset="0"/>
              </a:rPr>
              <a:t>We can calculate margin by dividing the $60,000 operating income by $600,000 in sales. Turnover is $600,000 in sales divided by the $300,000 of operating assets. Now we can compute ROI by multiplying the 10 percent margin times the turnover of 2.</a:t>
            </a:r>
            <a:endParaRPr lang="en-US" altLang="en-US" dirty="0">
              <a:solidFill>
                <a:schemeClr val="hlink"/>
              </a:solidFill>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25</a:t>
            </a:fld>
            <a:endParaRPr lang="en-US" altLang="en-US" dirty="0"/>
          </a:p>
        </p:txBody>
      </p:sp>
    </p:spTree>
    <p:extLst>
      <p:ext uri="{BB962C8B-B14F-4D97-AF65-F5344CB8AC3E}">
        <p14:creationId xmlns:p14="http://schemas.microsoft.com/office/powerpoint/2010/main" val="653669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cs typeface="Helvetica" panose="020B0604020202020204" pitchFamily="34" charset="0"/>
              </a:rPr>
              <a:t>As business managers, it’s important to know there are three ways to improve your return on investment. The first is to increase sales prices. The second is to reduce your expenses (which increases your operating income), and the third way is to reduce your invested capital.</a:t>
            </a:r>
            <a:endParaRPr lang="en-US" dirty="0">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26</a:t>
            </a:fld>
            <a:endParaRPr lang="en-US" altLang="en-US" dirty="0"/>
          </a:p>
        </p:txBody>
      </p:sp>
    </p:spTree>
    <p:extLst>
      <p:ext uri="{BB962C8B-B14F-4D97-AF65-F5344CB8AC3E}">
        <p14:creationId xmlns:p14="http://schemas.microsoft.com/office/powerpoint/2010/main" val="1527544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cs typeface="Helvetica" panose="020B0604020202020204" pitchFamily="34" charset="0"/>
              </a:rPr>
              <a:t>Let’s return again to the Lumber Manufacturing Division example, but in this case, the division manager was able to increase sales to $660,000.</a:t>
            </a:r>
            <a:r>
              <a:rPr lang="en-US" altLang="en-US" baseline="0" dirty="0">
                <a:latin typeface="+mn-lt"/>
                <a:cs typeface="Helvetica" panose="020B0604020202020204" pitchFamily="34" charset="0"/>
              </a:rPr>
              <a:t> T</a:t>
            </a:r>
            <a:r>
              <a:rPr lang="en-US" altLang="en-US" dirty="0">
                <a:latin typeface="+mn-lt"/>
                <a:cs typeface="Helvetica" panose="020B0604020202020204" pitchFamily="34" charset="0"/>
              </a:rPr>
              <a:t>hat led to an increase in operating income to $72,600. Operating assets are unchanged at $300,000. Let’s calculate ROI using margin and turnover. </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Part I</a:t>
            </a:r>
          </a:p>
          <a:p>
            <a:pPr eaLnBrk="1" hangingPunct="1"/>
            <a:r>
              <a:rPr lang="en-US" altLang="en-US" dirty="0">
                <a:latin typeface="+mn-lt"/>
                <a:cs typeface="Helvetica" panose="020B0604020202020204" pitchFamily="34" charset="0"/>
              </a:rPr>
              <a:t>Calculate ROI using margin and turnover. </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Part II</a:t>
            </a:r>
          </a:p>
          <a:p>
            <a:pPr eaLnBrk="1" hangingPunct="1"/>
            <a:r>
              <a:rPr lang="en-US" altLang="en-US" dirty="0">
                <a:latin typeface="+mn-lt"/>
                <a:cs typeface="Helvetica" panose="020B0604020202020204" pitchFamily="34" charset="0"/>
              </a:rPr>
              <a:t>Margin is the $72,600 income divided by $660,000 in sales. Turnover is $660,000 in sales divided by the $300,000 of operating assets. Now we can compute ROI by multiplying the 11 percent margin times the turnover of 2.2. The ROI increased from 20 percent to 24.2 percent.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27</a:t>
            </a:fld>
            <a:endParaRPr lang="en-US" altLang="en-US" dirty="0"/>
          </a:p>
        </p:txBody>
      </p:sp>
    </p:spTree>
    <p:extLst>
      <p:ext uri="{BB962C8B-B14F-4D97-AF65-F5344CB8AC3E}">
        <p14:creationId xmlns:p14="http://schemas.microsoft.com/office/powerpoint/2010/main" val="4232508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cs typeface="Helvetica" panose="020B0604020202020204" pitchFamily="34" charset="0"/>
              </a:rPr>
              <a:t>Let’s return again to the Lumber Manufacturing Division example, but in this case, the division manager was able to decrease expenses. As a result, operating income increases from $60,000 to $72,000. </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Part I</a:t>
            </a:r>
          </a:p>
          <a:p>
            <a:pPr eaLnBrk="1" hangingPunct="1"/>
            <a:r>
              <a:rPr lang="en-US" altLang="en-US" dirty="0">
                <a:latin typeface="+mn-lt"/>
                <a:cs typeface="Helvetica" panose="020B0604020202020204" pitchFamily="34" charset="0"/>
              </a:rPr>
              <a:t>Calculate ROI using margin and turnover. </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Part I</a:t>
            </a:r>
          </a:p>
          <a:p>
            <a:pPr eaLnBrk="1" hangingPunct="1"/>
            <a:r>
              <a:rPr lang="en-US" altLang="en-US" dirty="0">
                <a:latin typeface="+mn-lt"/>
                <a:cs typeface="Helvetica" panose="020B0604020202020204" pitchFamily="34" charset="0"/>
              </a:rPr>
              <a:t>Margin is the $72,000 income divided by $600,000 in sales. Turnover is $600,000 in sales divided by the $300,000 of operating assets. Now we can compute ROI by multiplying the 12 percent margin times the turnover of 2.0. The ROI increased from 20 percent to 24 percent.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28</a:t>
            </a:fld>
            <a:endParaRPr lang="en-US" altLang="en-US" dirty="0"/>
          </a:p>
        </p:txBody>
      </p:sp>
    </p:spTree>
    <p:extLst>
      <p:ext uri="{BB962C8B-B14F-4D97-AF65-F5344CB8AC3E}">
        <p14:creationId xmlns:p14="http://schemas.microsoft.com/office/powerpoint/2010/main" val="2036425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cs typeface="Helvetica" panose="020B0604020202020204" pitchFamily="34" charset="0"/>
              </a:rPr>
              <a:t>Let’s return again to the Lumber Manufacturing Division example, but in this case, the division manager institutes a JIT system, which reduces investment in inventory. Let’s calculate ROI using margin and turnover. </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Part I</a:t>
            </a:r>
          </a:p>
          <a:p>
            <a:pPr eaLnBrk="1" hangingPunct="1"/>
            <a:r>
              <a:rPr lang="en-US" altLang="en-US" dirty="0">
                <a:latin typeface="+mn-lt"/>
                <a:cs typeface="Helvetica" panose="020B0604020202020204" pitchFamily="34" charset="0"/>
              </a:rPr>
              <a:t>Calculate ROI using margin and turnover. </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Part II</a:t>
            </a:r>
          </a:p>
          <a:p>
            <a:pPr eaLnBrk="1" hangingPunct="1"/>
            <a:r>
              <a:rPr lang="en-US" altLang="en-US" dirty="0">
                <a:latin typeface="+mn-lt"/>
                <a:cs typeface="Helvetica" panose="020B0604020202020204" pitchFamily="34" charset="0"/>
              </a:rPr>
              <a:t>Margin is the $60,000 income divided by $600,000 in sales. Turnover is $600,000 in sales divided by the $240,000 of operating assets. Now we can compute ROI by multiplying the 10 percent margin times the turnover of 2.5. The ROI increased from 20 percent to 25</a:t>
            </a:r>
            <a:r>
              <a:rPr lang="en-US" altLang="en-US" baseline="0" dirty="0">
                <a:latin typeface="+mn-lt"/>
                <a:cs typeface="Helvetica" panose="020B0604020202020204" pitchFamily="34" charset="0"/>
              </a:rPr>
              <a:t> percent</a:t>
            </a:r>
            <a:r>
              <a:rPr lang="en-US" altLang="en-US" dirty="0">
                <a:latin typeface="+mn-lt"/>
                <a:cs typeface="Helvetica" panose="020B0604020202020204" pitchFamily="34" charset="0"/>
              </a:rPr>
              <a:t>.</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29</a:t>
            </a:fld>
            <a:endParaRPr lang="en-US" altLang="en-US" dirty="0"/>
          </a:p>
        </p:txBody>
      </p:sp>
    </p:spTree>
    <p:extLst>
      <p:ext uri="{BB962C8B-B14F-4D97-AF65-F5344CB8AC3E}">
        <p14:creationId xmlns:p14="http://schemas.microsoft.com/office/powerpoint/2010/main" val="21596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mn-lt"/>
                <a:cs typeface="Helvetica" panose="020B0604020202020204" pitchFamily="34" charset="0"/>
              </a:rPr>
              <a:t>A responsibility accounting system uses the concept of controllable costs to evaluate a manager’s performance. Responsibility for controllable costs is clearly defined and performance is evaluated based on the ability to manage and control those costs.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a:t>
            </a:fld>
            <a:endParaRPr lang="en-US" altLang="en-US" dirty="0"/>
          </a:p>
        </p:txBody>
      </p:sp>
    </p:spTree>
    <p:extLst>
      <p:ext uri="{BB962C8B-B14F-4D97-AF65-F5344CB8AC3E}">
        <p14:creationId xmlns:p14="http://schemas.microsoft.com/office/powerpoint/2010/main" val="1433400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cs typeface="Helvetica" panose="020B0604020202020204" pitchFamily="34" charset="0"/>
              </a:rPr>
              <a:t>Learning objective number 3 is to evaluate investment opportunities using residual income.</a:t>
            </a:r>
            <a:endParaRPr lang="en-US" dirty="0">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30</a:t>
            </a:fld>
            <a:endParaRPr lang="en-US" altLang="en-US" dirty="0"/>
          </a:p>
        </p:txBody>
      </p:sp>
    </p:spTree>
    <p:extLst>
      <p:ext uri="{BB962C8B-B14F-4D97-AF65-F5344CB8AC3E}">
        <p14:creationId xmlns:p14="http://schemas.microsoft.com/office/powerpoint/2010/main" val="3359603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cs typeface="Helvetica" panose="020B0604020202020204" pitchFamily="34" charset="0"/>
              </a:rPr>
              <a:t>Another measure of performance is known as residual income. Residual income is operating income above some minimum return on invested capital specified by the company. The dollar amount of the minimum return on invested capital is called an investment charge. On your screen you see the investment charge subtracted from operating income to get residual income.</a:t>
            </a:r>
            <a:endParaRPr lang="en-US" dirty="0">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31</a:t>
            </a:fld>
            <a:endParaRPr lang="en-US" altLang="en-US" dirty="0"/>
          </a:p>
        </p:txBody>
      </p:sp>
    </p:spTree>
    <p:extLst>
      <p:ext uri="{BB962C8B-B14F-4D97-AF65-F5344CB8AC3E}">
        <p14:creationId xmlns:p14="http://schemas.microsoft.com/office/powerpoint/2010/main" val="4238603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cs typeface="Helvetica" panose="020B0604020202020204" pitchFamily="34" charset="0"/>
              </a:rPr>
              <a:t>Let’s use the information on the screen to calculate the residual income for the Lumber Manufacturing Division.</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Part I</a:t>
            </a:r>
          </a:p>
          <a:p>
            <a:pPr eaLnBrk="1" hangingPunct="1"/>
            <a:r>
              <a:rPr lang="en-US" altLang="en-US" dirty="0">
                <a:latin typeface="+mn-lt"/>
                <a:cs typeface="Helvetica" panose="020B0604020202020204" pitchFamily="34" charset="0"/>
              </a:rPr>
              <a:t>The Lumber Manufacturing Division should earn a desired operating income of $54,000. We determine this amount by multiplying the amount of operating assets controlled by the division by Panther’s desired return on investment.</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Part II</a:t>
            </a:r>
          </a:p>
          <a:p>
            <a:pPr eaLnBrk="1" hangingPunct="1"/>
            <a:r>
              <a:rPr lang="en-US" altLang="en-US" dirty="0">
                <a:latin typeface="+mn-lt"/>
                <a:cs typeface="Helvetica" panose="020B0604020202020204" pitchFamily="34" charset="0"/>
              </a:rPr>
              <a:t>Residual income is the difference between the division’s reported operating income of $60,000, and the desired income of $54,000. So, the Lumber Manufacturing Division produced residual income of $6,000 during the period.</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32</a:t>
            </a:fld>
            <a:endParaRPr lang="en-US" altLang="en-US" dirty="0"/>
          </a:p>
        </p:txBody>
      </p:sp>
    </p:spTree>
    <p:extLst>
      <p:ext uri="{BB962C8B-B14F-4D97-AF65-F5344CB8AC3E}">
        <p14:creationId xmlns:p14="http://schemas.microsoft.com/office/powerpoint/2010/main" val="2460258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cs typeface="Helvetica" panose="020B0604020202020204" pitchFamily="34" charset="0"/>
              </a:rPr>
              <a:t>The residual income approach encourages managers to make investments that are profitable for the entire company but that would be rejected by managers who are evaluated using ROI. This occurs when the ROI associated with an investment opportunity exceeds the company’s minimum required return but is less than the ROI being earned by the division manager evaluating the investment opportunity.  </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Note that residual income is unfair to managers of smaller divisions. A manager’s residual income may be larger simply because of the larger investment base of larger divisions.</a:t>
            </a:r>
            <a:endParaRPr lang="en-US" dirty="0">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33</a:t>
            </a:fld>
            <a:endParaRPr lang="en-US" altLang="en-US" dirty="0"/>
          </a:p>
        </p:txBody>
      </p:sp>
    </p:spTree>
    <p:extLst>
      <p:ext uri="{BB962C8B-B14F-4D97-AF65-F5344CB8AC3E}">
        <p14:creationId xmlns:p14="http://schemas.microsoft.com/office/powerpoint/2010/main" val="414039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It would be shortsighted for a business to maximize one performance measure at the expense of other, possibly equally important, performance measures. Businesses have the responsibility to serve several interested parties, including employees, owners, and customers. A balanced approach to serving all parties will lead to long-run success.</a:t>
            </a:r>
            <a:r>
              <a:rPr lang="en-US" altLang="en-US" dirty="0">
                <a:solidFill>
                  <a:srgbClr val="FF0000"/>
                </a:solidFill>
                <a:latin typeface="+mn-lt"/>
              </a:rPr>
              <a:t> </a:t>
            </a:r>
          </a:p>
          <a:p>
            <a:pPr eaLnBrk="1" hangingPunct="1"/>
            <a:endParaRPr lang="en-US" altLang="en-US" dirty="0">
              <a:latin typeface="+mn-lt"/>
              <a:cs typeface="Times New Roman" panose="02020603050405020304" pitchFamily="18" charset="0"/>
            </a:endParaRPr>
          </a:p>
          <a:p>
            <a:pPr eaLnBrk="1" hangingPunct="1"/>
            <a:r>
              <a:rPr lang="en-US" altLang="en-US" dirty="0">
                <a:latin typeface="+mn-lt"/>
                <a:cs typeface="Times New Roman" panose="02020603050405020304" pitchFamily="18" charset="0"/>
              </a:rPr>
              <a:t>It may not be obvious to managers how to increase ROI and residual income in a way that is consistent with the company’s strategy. A well-constructed balanced scorecard can provide managers with a road map containing multiple performance measures that guide decision making.</a:t>
            </a:r>
            <a:endParaRPr lang="en-US" dirty="0">
              <a:latin typeface="+mn-lt"/>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34</a:t>
            </a:fld>
            <a:endParaRPr lang="en-US" altLang="en-US" dirty="0"/>
          </a:p>
        </p:txBody>
      </p:sp>
    </p:spTree>
    <p:extLst>
      <p:ext uri="{BB962C8B-B14F-4D97-AF65-F5344CB8AC3E}">
        <p14:creationId xmlns:p14="http://schemas.microsoft.com/office/powerpoint/2010/main" val="370768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cs typeface="Helvetica" panose="020B0604020202020204" pitchFamily="34" charset="0"/>
              </a:rPr>
              <a:t>Learning objective number 4 is to describe how transfer prices may be established (Appendix).</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35</a:t>
            </a:fld>
            <a:endParaRPr lang="en-US" altLang="en-US" dirty="0"/>
          </a:p>
        </p:txBody>
      </p:sp>
    </p:spTree>
    <p:extLst>
      <p:ext uri="{BB962C8B-B14F-4D97-AF65-F5344CB8AC3E}">
        <p14:creationId xmlns:p14="http://schemas.microsoft.com/office/powerpoint/2010/main" val="4107354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cs typeface="Helvetica" panose="020B0604020202020204" pitchFamily="34" charset="0"/>
              </a:rPr>
              <a:t>In most vertically integrated companies, it is common for goods and services to be sold, or transferred, internally from one investment center to another. Because the manager of each investment center is responsible for their own division’s profit, the price at which the goods or services are transferred can be the subject of considerable controversy.</a:t>
            </a:r>
            <a:endParaRPr lang="en-US" dirty="0">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36</a:t>
            </a:fld>
            <a:endParaRPr lang="en-US" altLang="en-US" dirty="0"/>
          </a:p>
        </p:txBody>
      </p:sp>
    </p:spTree>
    <p:extLst>
      <p:ext uri="{BB962C8B-B14F-4D97-AF65-F5344CB8AC3E}">
        <p14:creationId xmlns:p14="http://schemas.microsoft.com/office/powerpoint/2010/main" val="3240053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cs typeface="Helvetica" panose="020B0604020202020204" pitchFamily="34" charset="0"/>
              </a:rPr>
              <a:t>Companies use three common approaches to establish transfer prices: (1) price based on market forces; (2) price based on negotiation; and (3) price based on cost.</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Market-based transfer prices are preferable because they promote efficiency and fairness. Market forces coupled with the responsibility for profitability motivate managers to use their resources effectively.</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However, sometimes a division makes a unique product that is used only by the company’s other division, and no external market price is available. In other instances, the market price may not be the optimal price. In those cases, a reasonable transfer price is negotiated somewhere between the market price, if available, and the selling division’s avoidable product cost. </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Cost-based prices are the least desirable, as this method removes the profit motive, and the incentive to control cost is diminished. When a company uses cost-based transfer prices, it should use standard rather than actual costs.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37</a:t>
            </a:fld>
            <a:endParaRPr lang="en-US" altLang="en-US" dirty="0"/>
          </a:p>
        </p:txBody>
      </p:sp>
    </p:spTree>
    <p:extLst>
      <p:ext uri="{BB962C8B-B14F-4D97-AF65-F5344CB8AC3E}">
        <p14:creationId xmlns:p14="http://schemas.microsoft.com/office/powerpoint/2010/main" val="3009918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cs typeface="Calibri" panose="020F0502020204030204" pitchFamily="34" charset="0"/>
              </a:rPr>
              <a:t>Exhibit 9.4 shows some specific measures and the frequency of their use in domestic transfer pricing.</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38</a:t>
            </a:fld>
            <a:endParaRPr lang="en-US" altLang="en-US" dirty="0"/>
          </a:p>
        </p:txBody>
      </p:sp>
    </p:spTree>
    <p:extLst>
      <p:ext uri="{BB962C8B-B14F-4D97-AF65-F5344CB8AC3E}">
        <p14:creationId xmlns:p14="http://schemas.microsoft.com/office/powerpoint/2010/main" val="1250879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39</a:t>
            </a:fld>
            <a:endParaRPr lang="en-US" altLang="en-US" dirty="0"/>
          </a:p>
        </p:txBody>
      </p:sp>
    </p:spTree>
    <p:extLst>
      <p:ext uri="{BB962C8B-B14F-4D97-AF65-F5344CB8AC3E}">
        <p14:creationId xmlns:p14="http://schemas.microsoft.com/office/powerpoint/2010/main" val="362965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cs typeface="Helvetica" panose="020B0604020202020204" pitchFamily="34" charset="0"/>
              </a:rPr>
              <a:t>Decentralization provides several advantages:</a:t>
            </a:r>
          </a:p>
          <a:p>
            <a:pPr eaLnBrk="1" hangingPunct="1">
              <a:buFontTx/>
              <a:buChar char="•"/>
            </a:pPr>
            <a:r>
              <a:rPr lang="en-US" altLang="en-US" dirty="0">
                <a:latin typeface="+mn-lt"/>
                <a:cs typeface="Helvetica" panose="020B0604020202020204" pitchFamily="34" charset="0"/>
              </a:rPr>
              <a:t> It encourages upper-level management to concentrate on strategic decisions.</a:t>
            </a:r>
          </a:p>
          <a:p>
            <a:pPr eaLnBrk="1" hangingPunct="1">
              <a:buFontTx/>
              <a:buChar char="•"/>
            </a:pPr>
            <a:r>
              <a:rPr lang="en-US" altLang="en-US" dirty="0">
                <a:latin typeface="+mn-lt"/>
                <a:cs typeface="Helvetica" panose="020B0604020202020204" pitchFamily="34" charset="0"/>
              </a:rPr>
              <a:t> It develops lower-level managers by providing them with decision-making experience.</a:t>
            </a:r>
          </a:p>
          <a:p>
            <a:pPr eaLnBrk="1" hangingPunct="1">
              <a:buFontTx/>
              <a:buChar char="•"/>
            </a:pPr>
            <a:r>
              <a:rPr lang="en-US" altLang="en-US" dirty="0">
                <a:latin typeface="+mn-lt"/>
                <a:cs typeface="Helvetica" panose="020B0604020202020204" pitchFamily="34" charset="0"/>
              </a:rPr>
              <a:t> It improves the quality of decisions because managers closest to the operation, with a greater knowledge of the operation, make the</a:t>
            </a:r>
            <a:r>
              <a:rPr lang="en-US" altLang="en-US" baseline="0" dirty="0">
                <a:latin typeface="+mn-lt"/>
                <a:cs typeface="Helvetica" panose="020B0604020202020204" pitchFamily="34" charset="0"/>
              </a:rPr>
              <a:t> </a:t>
            </a:r>
            <a:r>
              <a:rPr lang="en-US" altLang="en-US" dirty="0">
                <a:latin typeface="+mn-lt"/>
                <a:cs typeface="Helvetica" panose="020B0604020202020204" pitchFamily="34" charset="0"/>
              </a:rPr>
              <a:t>decisions.</a:t>
            </a:r>
          </a:p>
          <a:p>
            <a:pPr eaLnBrk="1" hangingPunct="1">
              <a:buFontTx/>
              <a:buChar char="•"/>
            </a:pPr>
            <a:r>
              <a:rPr lang="en-US" altLang="en-US" dirty="0">
                <a:latin typeface="+mn-lt"/>
                <a:cs typeface="Helvetica" panose="020B0604020202020204" pitchFamily="34" charset="0"/>
              </a:rPr>
              <a:t> It improves productivity because decisions are made more quickly by local managers. </a:t>
            </a:r>
          </a:p>
          <a:p>
            <a:pPr eaLnBrk="1" hangingPunct="1">
              <a:buFontTx/>
              <a:buChar char="•"/>
            </a:pPr>
            <a:r>
              <a:rPr lang="en-US" altLang="en-US" dirty="0">
                <a:latin typeface="+mn-lt"/>
                <a:cs typeface="Helvetica" panose="020B0604020202020204" pitchFamily="34" charset="0"/>
              </a:rPr>
              <a:t> It improves performance evaluation as managers can be evaluated on</a:t>
            </a:r>
            <a:r>
              <a:rPr lang="en-US" altLang="en-US" baseline="0" dirty="0">
                <a:latin typeface="+mn-lt"/>
                <a:cs typeface="Helvetica" panose="020B0604020202020204" pitchFamily="34" charset="0"/>
              </a:rPr>
              <a:t> </a:t>
            </a:r>
            <a:r>
              <a:rPr lang="en-US" altLang="en-US" dirty="0">
                <a:latin typeface="+mn-lt"/>
                <a:cs typeface="Helvetica" panose="020B0604020202020204" pitchFamily="34" charset="0"/>
              </a:rPr>
              <a:t>the quality of their decisions.</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4</a:t>
            </a:fld>
            <a:endParaRPr lang="en-US" altLang="en-US" dirty="0"/>
          </a:p>
        </p:txBody>
      </p:sp>
    </p:spTree>
    <p:extLst>
      <p:ext uri="{BB962C8B-B14F-4D97-AF65-F5344CB8AC3E}">
        <p14:creationId xmlns:p14="http://schemas.microsoft.com/office/powerpoint/2010/main" val="3236552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41</a:t>
            </a:fld>
            <a:endParaRPr lang="en-US" altLang="en-US" dirty="0"/>
          </a:p>
        </p:txBody>
      </p:sp>
    </p:spTree>
    <p:extLst>
      <p:ext uri="{BB962C8B-B14F-4D97-AF65-F5344CB8AC3E}">
        <p14:creationId xmlns:p14="http://schemas.microsoft.com/office/powerpoint/2010/main" val="3836828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42</a:t>
            </a:fld>
            <a:endParaRPr lang="en-US" altLang="en-US" dirty="0"/>
          </a:p>
        </p:txBody>
      </p:sp>
    </p:spTree>
    <p:extLst>
      <p:ext uri="{BB962C8B-B14F-4D97-AF65-F5344CB8AC3E}">
        <p14:creationId xmlns:p14="http://schemas.microsoft.com/office/powerpoint/2010/main" val="2312830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43</a:t>
            </a:fld>
            <a:endParaRPr lang="en-US" altLang="en-US" dirty="0"/>
          </a:p>
        </p:txBody>
      </p:sp>
    </p:spTree>
    <p:extLst>
      <p:ext uri="{BB962C8B-B14F-4D97-AF65-F5344CB8AC3E}">
        <p14:creationId xmlns:p14="http://schemas.microsoft.com/office/powerpoint/2010/main" val="818519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44</a:t>
            </a:fld>
            <a:endParaRPr lang="en-US" altLang="en-US" dirty="0"/>
          </a:p>
        </p:txBody>
      </p:sp>
    </p:spTree>
    <p:extLst>
      <p:ext uri="{BB962C8B-B14F-4D97-AF65-F5344CB8AC3E}">
        <p14:creationId xmlns:p14="http://schemas.microsoft.com/office/powerpoint/2010/main" val="417811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mn-lt"/>
                <a:cs typeface="Helvetica" panose="020B0604020202020204" pitchFamily="34" charset="0"/>
              </a:rPr>
              <a:t>Decentralization refers to the process of pushing the decision-making authority down to lower levels in an organization to those people who are closest to the operations impacted by the decision.</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5</a:t>
            </a:fld>
            <a:endParaRPr lang="en-US" altLang="en-US" dirty="0"/>
          </a:p>
        </p:txBody>
      </p:sp>
    </p:spTree>
    <p:extLst>
      <p:ext uri="{BB962C8B-B14F-4D97-AF65-F5344CB8AC3E}">
        <p14:creationId xmlns:p14="http://schemas.microsoft.com/office/powerpoint/2010/main" val="351341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rPr>
              <a:t>Managers within a company have different levels of responsibility for decision making, and are held accountable for the decisions that they make. These managers can be held accountable for controlling costs, generating revenue, and/or making investment decisions. Each one of the divisions or departments in Panther Holding Company may be called a responsibility center.</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6</a:t>
            </a:fld>
            <a:endParaRPr lang="en-US" altLang="en-US" dirty="0"/>
          </a:p>
        </p:txBody>
      </p:sp>
    </p:spTree>
    <p:extLst>
      <p:ext uri="{BB962C8B-B14F-4D97-AF65-F5344CB8AC3E}">
        <p14:creationId xmlns:p14="http://schemas.microsoft.com/office/powerpoint/2010/main" val="57571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cs typeface="Helvetica" panose="020B0604020202020204" pitchFamily="34" charset="0"/>
              </a:rPr>
              <a:t>A responsibility center is an organizational unit that controls identifiable revenue or expense items.</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A cost center is an organizational unit that incurs expenses but does not generate revenue. In Panther Holding Company the finishing department and the production department are cost centers. Cost centers normally fall on the lower levels of an organization chart. Managers are judged on their ability to control costs.</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A profit center incurs costs but also generates revenue. In Panther Holding Company, Wilson Carpet, Selma Sofa, and Tables Incorporated are considered profit centers. Managers of profit centers are judged on their ability to produce revenue in excess of expenses.</a:t>
            </a:r>
          </a:p>
          <a:p>
            <a:pPr eaLnBrk="1" hangingPunct="1"/>
            <a:endParaRPr lang="en-US" altLang="en-US" dirty="0">
              <a:latin typeface="+mn-lt"/>
              <a:cs typeface="Helvetica" panose="020B0604020202020204" pitchFamily="34" charset="0"/>
            </a:endParaRPr>
          </a:p>
          <a:p>
            <a:pPr eaLnBrk="1" hangingPunct="1"/>
            <a:r>
              <a:rPr lang="en-US" altLang="en-US" dirty="0">
                <a:latin typeface="+mn-lt"/>
                <a:cs typeface="Helvetica" panose="020B0604020202020204" pitchFamily="34" charset="0"/>
              </a:rPr>
              <a:t>Investment center managers are responsible for revenues, expenses, and the investment of capital. In Panther Holding Company, the Lumber Manufacturing Division, Home Building Division, and Furniture Manufacturing Division are investment centers. Managers of investment centers are accountable for assets and liabilities as well as earnings.</a:t>
            </a:r>
            <a:endParaRPr lang="en-US" dirty="0">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7</a:t>
            </a:fld>
            <a:endParaRPr lang="en-US" altLang="en-US" dirty="0"/>
          </a:p>
        </p:txBody>
      </p:sp>
    </p:spTree>
    <p:extLst>
      <p:ext uri="{BB962C8B-B14F-4D97-AF65-F5344CB8AC3E}">
        <p14:creationId xmlns:p14="http://schemas.microsoft.com/office/powerpoint/2010/main" val="324860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cs typeface="Helvetica" panose="020B0604020202020204" pitchFamily="34" charset="0"/>
              </a:rPr>
              <a:t>A responsibility accounting system includes:</a:t>
            </a:r>
          </a:p>
          <a:p>
            <a:pPr eaLnBrk="1" hangingPunct="1"/>
            <a:r>
              <a:rPr lang="en-US" altLang="en-US" dirty="0">
                <a:latin typeface="+mn-lt"/>
                <a:cs typeface="Helvetica" panose="020B0604020202020204" pitchFamily="34" charset="0"/>
                <a:sym typeface="Wingdings" panose="05000000000000000000" pitchFamily="2" charset="2"/>
              </a:rPr>
              <a:t> P</a:t>
            </a:r>
            <a:r>
              <a:rPr lang="en-US" altLang="en-US" dirty="0">
                <a:latin typeface="+mn-lt"/>
                <a:cs typeface="Helvetica" panose="020B0604020202020204" pitchFamily="34" charset="0"/>
              </a:rPr>
              <a:t>reparing budgets for each responsibility center.</a:t>
            </a:r>
          </a:p>
          <a:p>
            <a:pPr eaLnBrk="1" hangingPunct="1"/>
            <a:r>
              <a:rPr lang="en-US" altLang="en-US" dirty="0">
                <a:latin typeface="+mn-lt"/>
                <a:cs typeface="Helvetica" panose="020B0604020202020204" pitchFamily="34" charset="0"/>
                <a:sym typeface="Wingdings" panose="05000000000000000000" pitchFamily="2" charset="2"/>
              </a:rPr>
              <a:t> </a:t>
            </a:r>
            <a:r>
              <a:rPr lang="en-US" altLang="en-US" dirty="0">
                <a:latin typeface="+mn-lt"/>
                <a:cs typeface="Helvetica" panose="020B0604020202020204" pitchFamily="34" charset="0"/>
              </a:rPr>
              <a:t>Measuring the performance of each responsibility center.</a:t>
            </a:r>
          </a:p>
          <a:p>
            <a:pPr eaLnBrk="1" hangingPunct="1"/>
            <a:r>
              <a:rPr lang="en-US" altLang="en-US" dirty="0">
                <a:latin typeface="+mn-lt"/>
                <a:cs typeface="Helvetica" panose="020B0604020202020204" pitchFamily="34" charset="0"/>
                <a:sym typeface="Wingdings" panose="05000000000000000000" pitchFamily="2" charset="2"/>
              </a:rPr>
              <a:t> Preparing</a:t>
            </a:r>
            <a:r>
              <a:rPr lang="en-US" altLang="en-US" dirty="0">
                <a:latin typeface="+mn-lt"/>
                <a:cs typeface="Helvetica" panose="020B0604020202020204" pitchFamily="34" charset="0"/>
              </a:rPr>
              <a:t> timely performance reports comparing actual</a:t>
            </a:r>
            <a:r>
              <a:rPr lang="en-US" altLang="en-US" baseline="0" dirty="0">
                <a:latin typeface="+mn-lt"/>
                <a:cs typeface="Helvetica" panose="020B0604020202020204" pitchFamily="34" charset="0"/>
              </a:rPr>
              <a:t> </a:t>
            </a:r>
            <a:r>
              <a:rPr lang="en-US" altLang="en-US" dirty="0">
                <a:latin typeface="+mn-lt"/>
                <a:cs typeface="Helvetica" panose="020B0604020202020204" pitchFamily="34" charset="0"/>
              </a:rPr>
              <a:t>amounts with budgeted amounts.</a:t>
            </a:r>
            <a:endParaRPr lang="en-US" dirty="0">
              <a:latin typeface="+mn-lt"/>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8</a:t>
            </a:fld>
            <a:endParaRPr lang="en-US" altLang="en-US" dirty="0"/>
          </a:p>
        </p:txBody>
      </p:sp>
    </p:spTree>
    <p:extLst>
      <p:ext uri="{BB962C8B-B14F-4D97-AF65-F5344CB8AC3E}">
        <p14:creationId xmlns:p14="http://schemas.microsoft.com/office/powerpoint/2010/main" val="369270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cs typeface="Helvetica" panose="020B0604020202020204" pitchFamily="34" charset="0"/>
              </a:rPr>
              <a:t>Let’s see how the responsibility reports are assembled and interrelated for Panther Holding Company. Tables Incorporated has its own responsibility report that flows into the report of the Furniture Manufacturing Division. Responsibility reports contain the controllable expenses of the center and compare budgeted and actual expenses. Variance amounts are investigated.</a:t>
            </a:r>
          </a:p>
        </p:txBody>
      </p:sp>
      <p:sp>
        <p:nvSpPr>
          <p:cNvPr id="4" name="Slide Number Placeholder 3"/>
          <p:cNvSpPr>
            <a:spLocks noGrp="1"/>
          </p:cNvSpPr>
          <p:nvPr>
            <p:ph type="sldNum" sz="quarter" idx="10"/>
          </p:nvPr>
        </p:nvSpPr>
        <p:spPr/>
        <p:txBody>
          <a:bodyPr/>
          <a:lstStyle/>
          <a:p>
            <a:fld id="{188F6A1D-F1E4-43E2-B0DF-4025E1A33704}" type="slidenum">
              <a:rPr lang="en-US" altLang="en-US" smtClean="0"/>
              <a:pPr/>
              <a:t>9</a:t>
            </a:fld>
            <a:endParaRPr lang="en-US" altLang="en-US" dirty="0"/>
          </a:p>
        </p:txBody>
      </p:sp>
    </p:spTree>
    <p:extLst>
      <p:ext uri="{BB962C8B-B14F-4D97-AF65-F5344CB8AC3E}">
        <p14:creationId xmlns:p14="http://schemas.microsoft.com/office/powerpoint/2010/main" val="105646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7C2F6-54C9-4A89-AB59-C3EEDB61DD2D}"/>
              </a:ext>
            </a:extLst>
          </p:cNvPr>
          <p:cNvSpPr>
            <a:spLocks noGrp="1"/>
          </p:cNvSpPr>
          <p:nvPr>
            <p:ph type="ctrTitle"/>
          </p:nvPr>
        </p:nvSpPr>
        <p:spPr>
          <a:xfrm>
            <a:off x="4572000" y="868362"/>
            <a:ext cx="3429000" cy="1874838"/>
          </a:xfrm>
        </p:spPr>
        <p:txBody>
          <a:bodyPr anchor="b">
            <a:noAutofit/>
          </a:bodyPr>
          <a:lstStyle>
            <a:lvl1pPr algn="ctr">
              <a:defRPr sz="4900">
                <a:effectLst>
                  <a:outerShdw blurRad="38100" dist="38100" dir="2700000" algn="tl">
                    <a:srgbClr val="000000">
                      <a:alpha val="43137"/>
                    </a:srgb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A8524A67-25EA-4E0E-BCEB-D8607EC25440}"/>
              </a:ext>
            </a:extLst>
          </p:cNvPr>
          <p:cNvSpPr>
            <a:spLocks noGrp="1"/>
          </p:cNvSpPr>
          <p:nvPr>
            <p:ph type="subTitle" idx="1"/>
          </p:nvPr>
        </p:nvSpPr>
        <p:spPr>
          <a:xfrm>
            <a:off x="4572000" y="2895600"/>
            <a:ext cx="3429000" cy="3094038"/>
          </a:xfrm>
        </p:spPr>
        <p:txBody>
          <a:bodyPr>
            <a:normAutofit/>
          </a:bodyPr>
          <a:lstStyle>
            <a:lvl1pPr marL="0" indent="0" algn="ctr">
              <a:buNone/>
              <a:defRPr sz="3600">
                <a:effectLst>
                  <a:outerShdw blurRad="38100" dist="38100" dir="2700000" algn="tl">
                    <a:srgbClr val="000000">
                      <a:alpha val="43137"/>
                    </a:srgbClr>
                  </a:outerShdw>
                </a:effectLst>
                <a:latin typeface="Hypatia Sans Pr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Content Placeholder 4"/>
          <p:cNvSpPr>
            <a:spLocks noGrp="1"/>
          </p:cNvSpPr>
          <p:nvPr>
            <p:ph sz="quarter" idx="10"/>
          </p:nvPr>
        </p:nvSpPr>
        <p:spPr>
          <a:xfrm>
            <a:off x="152400" y="5257800"/>
            <a:ext cx="88392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4"/>
          <p:cNvSpPr>
            <a:spLocks noGrp="1"/>
          </p:cNvSpPr>
          <p:nvPr>
            <p:ph sz="quarter" idx="11"/>
          </p:nvPr>
        </p:nvSpPr>
        <p:spPr>
          <a:xfrm>
            <a:off x="152400" y="6096000"/>
            <a:ext cx="8839200" cy="30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13327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108C-AB24-45D3-891C-4B5CC342AC0E}"/>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203D6E79-F840-437E-A2F9-957D548DA0E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00D89BA-C277-4A18-B68A-7E77237E7339}"/>
              </a:ext>
            </a:extLst>
          </p:cNvPr>
          <p:cNvSpPr>
            <a:spLocks noGrp="1"/>
          </p:cNvSpPr>
          <p:nvPr>
            <p:ph type="sldNum" sz="quarter" idx="12"/>
          </p:nvPr>
        </p:nvSpPr>
        <p:spPr>
          <a:xfrm>
            <a:off x="6457950" y="6144937"/>
            <a:ext cx="2057400" cy="365125"/>
          </a:xfrm>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a:t>
            </a:fld>
            <a:endParaRPr lang="en-US" dirty="0">
              <a:solidFill>
                <a:prstClr val="white"/>
              </a:solidFill>
              <a:latin typeface="Calibri" panose="020F0502020204030204" pitchFamily="34" charset="0"/>
              <a:cs typeface="Calibri" panose="020F0502020204030204" pitchFamily="34" charset="0"/>
            </a:endParaRPr>
          </a:p>
        </p:txBody>
      </p:sp>
      <p:sp>
        <p:nvSpPr>
          <p:cNvPr id="7"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cs typeface="Calibri" panose="020F0502020204030204" pitchFamily="34" charset="0"/>
              </a:rPr>
              <a:t>© McGraw-Hill Education. </a:t>
            </a:r>
          </a:p>
        </p:txBody>
      </p:sp>
    </p:spTree>
    <p:extLst>
      <p:ext uri="{BB962C8B-B14F-4D97-AF65-F5344CB8AC3E}">
        <p14:creationId xmlns:p14="http://schemas.microsoft.com/office/powerpoint/2010/main" val="253892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108C-AB24-45D3-891C-4B5CC342AC0E}"/>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203D6E79-F840-437E-A2F9-957D548DA0EF}"/>
              </a:ext>
            </a:extLst>
          </p:cNvPr>
          <p:cNvSpPr>
            <a:spLocks noGrp="1"/>
          </p:cNvSpPr>
          <p:nvPr>
            <p:ph idx="1"/>
          </p:nvPr>
        </p:nvSpPr>
        <p:spPr>
          <a:xfrm>
            <a:off x="628650" y="1825626"/>
            <a:ext cx="7886700" cy="6127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00D89BA-C277-4A18-B68A-7E77237E7339}"/>
              </a:ext>
            </a:extLst>
          </p:cNvPr>
          <p:cNvSpPr>
            <a:spLocks noGrp="1"/>
          </p:cNvSpPr>
          <p:nvPr>
            <p:ph type="sldNum" sz="quarter" idx="12"/>
          </p:nvPr>
        </p:nvSpPr>
        <p:spPr>
          <a:xfrm>
            <a:off x="6457950" y="6144937"/>
            <a:ext cx="2057400" cy="365125"/>
          </a:xfrm>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a:t>
            </a:fld>
            <a:endParaRPr lang="en-US" dirty="0">
              <a:solidFill>
                <a:prstClr val="white"/>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203D6E79-F840-437E-A2F9-957D548DA0EF}"/>
              </a:ext>
            </a:extLst>
          </p:cNvPr>
          <p:cNvSpPr>
            <a:spLocks noGrp="1"/>
          </p:cNvSpPr>
          <p:nvPr>
            <p:ph idx="13"/>
          </p:nvPr>
        </p:nvSpPr>
        <p:spPr>
          <a:xfrm>
            <a:off x="647700" y="2590799"/>
            <a:ext cx="7886700" cy="44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203D6E79-F840-437E-A2F9-957D548DA0EF}"/>
              </a:ext>
            </a:extLst>
          </p:cNvPr>
          <p:cNvSpPr>
            <a:spLocks noGrp="1"/>
          </p:cNvSpPr>
          <p:nvPr>
            <p:ph idx="14"/>
          </p:nvPr>
        </p:nvSpPr>
        <p:spPr>
          <a:xfrm>
            <a:off x="647700" y="3276600"/>
            <a:ext cx="7886700" cy="53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203D6E79-F840-437E-A2F9-957D548DA0EF}"/>
              </a:ext>
            </a:extLst>
          </p:cNvPr>
          <p:cNvSpPr>
            <a:spLocks noGrp="1"/>
          </p:cNvSpPr>
          <p:nvPr>
            <p:ph idx="15"/>
          </p:nvPr>
        </p:nvSpPr>
        <p:spPr>
          <a:xfrm>
            <a:off x="647700" y="4038600"/>
            <a:ext cx="7886700" cy="53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03D6E79-F840-437E-A2F9-957D548DA0EF}"/>
              </a:ext>
            </a:extLst>
          </p:cNvPr>
          <p:cNvSpPr>
            <a:spLocks noGrp="1"/>
          </p:cNvSpPr>
          <p:nvPr>
            <p:ph idx="16"/>
          </p:nvPr>
        </p:nvSpPr>
        <p:spPr>
          <a:xfrm>
            <a:off x="647700" y="4724400"/>
            <a:ext cx="7886700" cy="4508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203D6E79-F840-437E-A2F9-957D548DA0EF}"/>
              </a:ext>
            </a:extLst>
          </p:cNvPr>
          <p:cNvSpPr>
            <a:spLocks noGrp="1"/>
          </p:cNvSpPr>
          <p:nvPr>
            <p:ph idx="17"/>
          </p:nvPr>
        </p:nvSpPr>
        <p:spPr>
          <a:xfrm>
            <a:off x="647700" y="5340349"/>
            <a:ext cx="7886700" cy="4508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cs typeface="Calibri" panose="020F0502020204030204" pitchFamily="34" charset="0"/>
              </a:rPr>
              <a:t>© McGraw-Hill Education. </a:t>
            </a:r>
          </a:p>
        </p:txBody>
      </p:sp>
    </p:spTree>
    <p:extLst>
      <p:ext uri="{BB962C8B-B14F-4D97-AF65-F5344CB8AC3E}">
        <p14:creationId xmlns:p14="http://schemas.microsoft.com/office/powerpoint/2010/main" val="321187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8459-1243-4CA5-8717-1B8071EB9B91}"/>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C6930B21-FCA5-43AE-B9C0-8F83019F7FF1}"/>
              </a:ext>
            </a:extLst>
          </p:cNvPr>
          <p:cNvSpPr>
            <a:spLocks noGrp="1"/>
          </p:cNvSpPr>
          <p:nvPr>
            <p:ph sz="half" idx="1"/>
          </p:nvPr>
        </p:nvSpPr>
        <p:spPr>
          <a:xfrm>
            <a:off x="628650" y="1825625"/>
            <a:ext cx="386715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AC922E-17C1-40E7-B9FE-F14B5D4FB05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FE9C70C-BC45-4597-9B8F-22A5CEB42E91}"/>
              </a:ext>
            </a:extLst>
          </p:cNvPr>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a:t>
            </a:fld>
            <a:endParaRPr lang="en-US" dirty="0">
              <a:solidFill>
                <a:prstClr val="white"/>
              </a:solidFill>
              <a:latin typeface="Calibri" panose="020F0502020204030204" pitchFamily="34" charset="0"/>
              <a:cs typeface="Calibri" panose="020F0502020204030204" pitchFamily="34" charset="0"/>
            </a:endParaRPr>
          </a:p>
        </p:txBody>
      </p:sp>
      <p:sp>
        <p:nvSpPr>
          <p:cNvPr id="6"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cs typeface="Calibri" panose="020F0502020204030204" pitchFamily="34" charset="0"/>
              </a:rPr>
              <a:t>© McGraw-Hill Education. </a:t>
            </a:r>
          </a:p>
        </p:txBody>
      </p:sp>
    </p:spTree>
    <p:extLst>
      <p:ext uri="{BB962C8B-B14F-4D97-AF65-F5344CB8AC3E}">
        <p14:creationId xmlns:p14="http://schemas.microsoft.com/office/powerpoint/2010/main" val="427331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6ECE-0FF4-4522-AE16-193E3A91F626}"/>
              </a:ext>
            </a:extLst>
          </p:cNvPr>
          <p:cNvSpPr>
            <a:spLocks noGrp="1"/>
          </p:cNvSpPr>
          <p:nvPr>
            <p:ph type="title"/>
          </p:nvPr>
        </p:nvSpPr>
        <p:spPr>
          <a:xfrm>
            <a:off x="630238" y="365125"/>
            <a:ext cx="7886700" cy="1325563"/>
          </a:xfrm>
        </p:spPr>
        <p:txBody>
          <a:bodyPr/>
          <a:lstStyle>
            <a:lvl1pPr algn="l">
              <a:defRPr/>
            </a:lvl1pPr>
          </a:lstStyle>
          <a:p>
            <a:r>
              <a:rPr lang="en-US" dirty="0"/>
              <a:t>Click to edit Master title style</a:t>
            </a:r>
          </a:p>
        </p:txBody>
      </p:sp>
      <p:sp>
        <p:nvSpPr>
          <p:cNvPr id="3" name="Text Placeholder 2">
            <a:extLst>
              <a:ext uri="{FF2B5EF4-FFF2-40B4-BE49-F238E27FC236}">
                <a16:creationId xmlns:a16="http://schemas.microsoft.com/office/drawing/2014/main" id="{8AE78B46-CD45-498C-9D82-496FB0D3C5E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35BC78-ADBF-4D23-93CB-F37DA29BE1B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899E79-A6F5-4AE9-9256-82377BD1C8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1A29EE-98B0-4A64-B012-5B78B0FBBF8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175D426-097D-42DC-AF98-D9EB5CC4088F}"/>
              </a:ext>
            </a:extLst>
          </p:cNvPr>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a:t>
            </a:fld>
            <a:endParaRPr lang="en-US" dirty="0">
              <a:solidFill>
                <a:prstClr val="white"/>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cs typeface="Calibri" panose="020F0502020204030204" pitchFamily="34" charset="0"/>
              </a:rPr>
              <a:t>© McGraw-Hill Education. </a:t>
            </a:r>
          </a:p>
        </p:txBody>
      </p:sp>
    </p:spTree>
    <p:extLst>
      <p:ext uri="{BB962C8B-B14F-4D97-AF65-F5344CB8AC3E}">
        <p14:creationId xmlns:p14="http://schemas.microsoft.com/office/powerpoint/2010/main" val="376539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8459-1243-4CA5-8717-1B8071EB9B91}"/>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C6930B21-FCA5-43AE-B9C0-8F83019F7FF1}"/>
              </a:ext>
            </a:extLst>
          </p:cNvPr>
          <p:cNvSpPr>
            <a:spLocks noGrp="1"/>
          </p:cNvSpPr>
          <p:nvPr>
            <p:ph sz="half" idx="1"/>
          </p:nvPr>
        </p:nvSpPr>
        <p:spPr>
          <a:xfrm>
            <a:off x="628649" y="1824038"/>
            <a:ext cx="7886699" cy="21367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AC922E-17C1-40E7-B9FE-F14B5D4FB058}"/>
              </a:ext>
            </a:extLst>
          </p:cNvPr>
          <p:cNvSpPr>
            <a:spLocks noGrp="1"/>
          </p:cNvSpPr>
          <p:nvPr>
            <p:ph sz="half" idx="2"/>
          </p:nvPr>
        </p:nvSpPr>
        <p:spPr>
          <a:xfrm>
            <a:off x="628650" y="4038601"/>
            <a:ext cx="7886700" cy="2138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FE9C70C-BC45-4597-9B8F-22A5CEB42E91}"/>
              </a:ext>
            </a:extLst>
          </p:cNvPr>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a:t>
            </a:fld>
            <a:endParaRPr lang="en-US" dirty="0">
              <a:solidFill>
                <a:prstClr val="white"/>
              </a:solidFill>
              <a:latin typeface="Calibri" panose="020F0502020204030204" pitchFamily="34" charset="0"/>
              <a:cs typeface="Calibri" panose="020F0502020204030204" pitchFamily="34" charset="0"/>
            </a:endParaRPr>
          </a:p>
        </p:txBody>
      </p:sp>
      <p:sp>
        <p:nvSpPr>
          <p:cNvPr id="6" name="Rectangle 7">
            <a:extLst>
              <a:ext uri="{FF2B5EF4-FFF2-40B4-BE49-F238E27FC236}">
                <a16:creationId xmlns:a16="http://schemas.microsoft.com/office/drawing/2014/main" id="{03E57870-21C0-4C62-A7D6-06139970482A}"/>
              </a:ext>
            </a:extLst>
          </p:cNvPr>
          <p:cNvSpPr>
            <a:spLocks noChangeArrowheads="1"/>
          </p:cNvSpPr>
          <p:nvPr userDrawn="1"/>
        </p:nvSpPr>
        <p:spPr bwMode="auto">
          <a:xfrm>
            <a:off x="230188" y="6529388"/>
            <a:ext cx="88392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eaLnBrk="0" hangingPunct="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eaLnBrk="0" hangingPunct="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eaLnBrk="0" hangingPunct="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eaLnBrk="0" hangingPunct="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l" eaLnBrk="1" hangingPunct="1">
              <a:spcBef>
                <a:spcPct val="0"/>
              </a:spcBef>
              <a:buSzTx/>
              <a:buFontTx/>
              <a:buNone/>
            </a:pPr>
            <a:r>
              <a:rPr lang="en-US" altLang="en-US" sz="1000" dirty="0">
                <a:solidFill>
                  <a:schemeClr val="bg1"/>
                </a:solidFill>
                <a:latin typeface="+mn-lt"/>
                <a:cs typeface="Calibri" panose="020F0502020204030204" pitchFamily="34" charset="0"/>
              </a:rPr>
              <a:t>© McGraw-Hill Education. </a:t>
            </a:r>
          </a:p>
        </p:txBody>
      </p:sp>
    </p:spTree>
    <p:extLst>
      <p:ext uri="{BB962C8B-B14F-4D97-AF65-F5344CB8AC3E}">
        <p14:creationId xmlns:p14="http://schemas.microsoft.com/office/powerpoint/2010/main" val="280631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FD41A-A22A-4288-9943-4E8C9A4994A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7F624DFB-B429-40EB-9DC3-DABDE15B9D3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75E6E89-48BF-42D3-B593-574E22299A2D}"/>
              </a:ext>
            </a:extLst>
          </p:cNvPr>
          <p:cNvSpPr>
            <a:spLocks noGrp="1"/>
          </p:cNvSpPr>
          <p:nvPr>
            <p:ph type="sldNum" sz="quarter" idx="4"/>
          </p:nvPr>
        </p:nvSpPr>
        <p:spPr>
          <a:xfrm>
            <a:off x="6434759" y="6176963"/>
            <a:ext cx="2057400" cy="365125"/>
          </a:xfrm>
          <a:prstGeom prst="rect">
            <a:avLst/>
          </a:prstGeom>
        </p:spPr>
        <p:txBody>
          <a:bodyPr vert="horz" lIns="91440" tIns="45720" rIns="91440" bIns="45720" rtlCol="0" anchor="ctr"/>
          <a:lstStyle>
            <a:lvl1pPr algn="r">
              <a:defRPr sz="1400">
                <a:solidFill>
                  <a:schemeClr val="bg1"/>
                </a:solidFill>
              </a:defRPr>
            </a:lvl1pPr>
          </a:lstStyle>
          <a:p>
            <a:pPr>
              <a:defRPr/>
            </a:pPr>
            <a:r>
              <a:rPr lang="en-US" dirty="0">
                <a:solidFill>
                  <a:prstClr val="white"/>
                </a:solidFill>
                <a:latin typeface="Calibri" panose="020F0502020204030204" pitchFamily="34" charset="0"/>
                <a:cs typeface="Calibri" panose="020F0502020204030204" pitchFamily="34" charset="0"/>
              </a:rPr>
              <a:t>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4878704"/>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3" r:id="rId3"/>
    <p:sldLayoutId id="2147483970" r:id="rId4"/>
    <p:sldLayoutId id="2147483971" r:id="rId5"/>
    <p:sldLayoutId id="2147483972" r:id="rId6"/>
  </p:sldLayoutIdLst>
  <p:hf hdr="0" ftr="0" dt="0"/>
  <p:txStyles>
    <p:titleStyle>
      <a:lvl1pPr algn="l" defTabSz="914400" rtl="0" eaLnBrk="1" latinLnBrk="0" hangingPunct="1">
        <a:lnSpc>
          <a:spcPct val="90000"/>
        </a:lnSpc>
        <a:spcBef>
          <a:spcPct val="0"/>
        </a:spcBef>
        <a:buNone/>
        <a:defRPr sz="4900" kern="1200">
          <a:solidFill>
            <a:srgbClr val="FFFF00"/>
          </a:solidFill>
          <a:effectLst>
            <a:outerShdw blurRad="38100" dist="38100" dir="2700000" algn="tl">
              <a:srgbClr val="000000">
                <a:alpha val="43137"/>
              </a:srgbClr>
            </a:outerShdw>
          </a:effectLst>
          <a:latin typeface="Palatino Linotype" panose="02040502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400" kern="1200">
          <a:solidFill>
            <a:schemeClr val="bg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0.xml"/><Relationship Id="rId7" Type="http://schemas.openxmlformats.org/officeDocument/2006/relationships/image" Target="../media/image11.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 Id="rId9" Type="http://schemas.openxmlformats.org/officeDocument/2006/relationships/image" Target="../media/image12.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3.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6.jpg"/><Relationship Id="rId5" Type="http://schemas.openxmlformats.org/officeDocument/2006/relationships/image" Target="../media/image15.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wmf"/><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19.w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20.w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slide" Target="slide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slide" Target="slide32.xml"/></Relationships>
</file>

<file path=ppt/slides/_rels/slide4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slide" Target="slide3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slide" Target="slide4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68362"/>
            <a:ext cx="7239000" cy="1112838"/>
          </a:xfrm>
        </p:spPr>
        <p:txBody>
          <a:bodyPr/>
          <a:lstStyle/>
          <a:p>
            <a:pPr algn="l">
              <a:defRPr/>
            </a:pPr>
            <a:r>
              <a:rPr lang="en-US" noProof="0" dirty="0" smtClean="0">
                <a:solidFill>
                  <a:srgbClr val="EBFC14"/>
                </a:solidFill>
                <a:effectLst/>
                <a:latin typeface="+mn-lt"/>
              </a:rPr>
              <a:t>CHAPTER 9</a:t>
            </a:r>
            <a:endParaRPr lang="en-US" noProof="0" dirty="0">
              <a:solidFill>
                <a:srgbClr val="EBFC14"/>
              </a:solidFill>
              <a:effectLst/>
              <a:latin typeface="+mn-lt"/>
            </a:endParaRPr>
          </a:p>
        </p:txBody>
      </p:sp>
      <p:sp>
        <p:nvSpPr>
          <p:cNvPr id="3" name="Subtitle 2"/>
          <p:cNvSpPr>
            <a:spLocks noGrp="1"/>
          </p:cNvSpPr>
          <p:nvPr>
            <p:ph type="subTitle" idx="1"/>
          </p:nvPr>
        </p:nvSpPr>
        <p:spPr>
          <a:xfrm>
            <a:off x="685800" y="2362201"/>
            <a:ext cx="5410200" cy="628650"/>
          </a:xfrm>
        </p:spPr>
        <p:txBody>
          <a:bodyPr>
            <a:normAutofit/>
          </a:bodyPr>
          <a:lstStyle/>
          <a:p>
            <a:pPr algn="l" fontAlgn="auto">
              <a:spcAft>
                <a:spcPts val="0"/>
              </a:spcAft>
              <a:buSzPct val="60000"/>
              <a:defRPr/>
            </a:pPr>
            <a:r>
              <a:rPr lang="en-US" noProof="0" dirty="0">
                <a:effectLst/>
                <a:latin typeface="+mn-lt"/>
              </a:rPr>
              <a:t>Responsibility Accounting</a:t>
            </a:r>
          </a:p>
        </p:txBody>
      </p:sp>
      <p:sp>
        <p:nvSpPr>
          <p:cNvPr id="4" name="Content Placeholder 3"/>
          <p:cNvSpPr>
            <a:spLocks noGrp="1"/>
          </p:cNvSpPr>
          <p:nvPr>
            <p:ph sz="quarter" idx="10"/>
          </p:nvPr>
        </p:nvSpPr>
        <p:spPr>
          <a:xfrm>
            <a:off x="762000" y="4648200"/>
            <a:ext cx="3733800" cy="914400"/>
          </a:xfrm>
        </p:spPr>
        <p:txBody>
          <a:bodyPr>
            <a:normAutofit/>
          </a:bodyPr>
          <a:lstStyle/>
          <a:p>
            <a:pPr marL="0" indent="0" eaLnBrk="0" hangingPunct="0">
              <a:buNone/>
              <a:defRPr/>
            </a:pPr>
            <a:r>
              <a:rPr lang="en-US" sz="2000" b="1" noProof="0" dirty="0">
                <a:latin typeface="+mn-lt"/>
              </a:rPr>
              <a:t>PowerPoint Author:</a:t>
            </a:r>
          </a:p>
          <a:p>
            <a:pPr marL="0" indent="0" eaLnBrk="0" hangingPunct="0">
              <a:buNone/>
              <a:defRPr/>
            </a:pPr>
            <a:r>
              <a:rPr lang="en-US" sz="2000" b="1" noProof="0" dirty="0">
                <a:latin typeface="+mn-lt"/>
              </a:rPr>
              <a:t>Debby Bloom, CMA, CFM, CSCA</a:t>
            </a:r>
          </a:p>
        </p:txBody>
      </p:sp>
      <p:sp>
        <p:nvSpPr>
          <p:cNvPr id="5" name="Content Placeholder 4"/>
          <p:cNvSpPr>
            <a:spLocks noGrp="1"/>
          </p:cNvSpPr>
          <p:nvPr>
            <p:ph sz="quarter" idx="11"/>
          </p:nvPr>
        </p:nvSpPr>
        <p:spPr>
          <a:xfrm>
            <a:off x="152400" y="6400800"/>
            <a:ext cx="8839200" cy="381000"/>
          </a:xfrm>
        </p:spPr>
        <p:txBody>
          <a:bodyPr>
            <a:normAutofit/>
          </a:bodyPr>
          <a:lstStyle/>
          <a:p>
            <a:pPr marL="0" indent="0">
              <a:buNone/>
            </a:pPr>
            <a:r>
              <a:rPr lang="en-US" sz="900" noProof="0" dirty="0" smtClean="0">
                <a:latin typeface="+mn-lt"/>
              </a:rPr>
              <a:t>©2020 McGraw-Hill Education. All rights reserved. Authorized only for instructor use in the classroom. No reproduction or further distribution permitted without the prior written consent of McGraw-Hill Education.</a:t>
            </a:r>
            <a:endParaRPr lang="en-US" sz="900" i="1" noProof="0" dirty="0">
              <a:latin typeface="+mn-lt"/>
            </a:endParaRPr>
          </a:p>
        </p:txBody>
      </p:sp>
    </p:spTree>
    <p:extLst>
      <p:ext uri="{BB962C8B-B14F-4D97-AF65-F5344CB8AC3E}">
        <p14:creationId xmlns:p14="http://schemas.microsoft.com/office/powerpoint/2010/main" val="3089918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noProof="0" dirty="0">
                <a:effectLst/>
                <a:latin typeface="+mn-lt"/>
              </a:rPr>
              <a:t>Responsibility Reports for Panther Holding Company Part Two</a:t>
            </a:r>
          </a:p>
        </p:txBody>
      </p:sp>
      <p:sp>
        <p:nvSpPr>
          <p:cNvPr id="3" name="Content Placeholder 2"/>
          <p:cNvSpPr>
            <a:spLocks noGrp="1"/>
          </p:cNvSpPr>
          <p:nvPr>
            <p:ph idx="1"/>
          </p:nvPr>
        </p:nvSpPr>
        <p:spPr>
          <a:xfrm>
            <a:off x="628650" y="1825626"/>
            <a:ext cx="1428750" cy="411436"/>
          </a:xfrm>
        </p:spPr>
        <p:txBody>
          <a:bodyPr>
            <a:normAutofit/>
          </a:bodyPr>
          <a:lstStyle/>
          <a:p>
            <a:pPr marL="0" indent="0">
              <a:buNone/>
            </a:pPr>
            <a:r>
              <a:rPr lang="en-US" sz="2200" b="1" noProof="0" dirty="0" smtClean="0">
                <a:latin typeface="+mn-lt"/>
              </a:rPr>
              <a:t>Exhibit 9.2</a:t>
            </a:r>
            <a:endParaRPr lang="en-US" sz="2200" b="1" noProof="0" dirty="0">
              <a:latin typeface="+mn-lt"/>
            </a:endParaRPr>
          </a:p>
        </p:txBody>
      </p:sp>
      <p:sp>
        <p:nvSpPr>
          <p:cNvPr id="7" name="Content Placeholder 6"/>
          <p:cNvSpPr>
            <a:spLocks noGrp="1"/>
          </p:cNvSpPr>
          <p:nvPr>
            <p:ph idx="13"/>
          </p:nvPr>
        </p:nvSpPr>
        <p:spPr>
          <a:xfrm>
            <a:off x="647700" y="2362200"/>
            <a:ext cx="2718390" cy="444501"/>
          </a:xfrm>
        </p:spPr>
        <p:txBody>
          <a:bodyPr>
            <a:normAutofit fontScale="92500"/>
          </a:bodyPr>
          <a:lstStyle/>
          <a:p>
            <a:pPr marL="0" indent="0">
              <a:buNone/>
            </a:pPr>
            <a:r>
              <a:rPr lang="en-US" sz="2200" b="1" noProof="0" dirty="0" smtClean="0">
                <a:latin typeface="+mn-lt"/>
              </a:rPr>
              <a:t>Responsibility Reports</a:t>
            </a:r>
            <a:endParaRPr lang="en-US" sz="2200" b="1" noProof="0" dirty="0">
              <a:latin typeface="+mn-lt"/>
            </a:endParaRPr>
          </a:p>
        </p:txBody>
      </p:sp>
      <p:pic>
        <p:nvPicPr>
          <p:cNvPr id="12" name="Picture 11" descr="The middle portion of Exhibit 9.2, Responsibility Reports, is reproduced here from the text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620" y="2857779"/>
            <a:ext cx="4331210" cy="3696394"/>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a:t>
            </a:r>
            <a:r>
              <a:rPr lang="en-US" dirty="0">
                <a:solidFill>
                  <a:prstClr val="white"/>
                </a:solidFill>
                <a:latin typeface="+mn-lt"/>
                <a:cs typeface="Calibri" panose="020F0502020204030204" pitchFamily="34" charset="0"/>
              </a:rPr>
              <a:t>9-</a:t>
            </a:r>
            <a:fld id="{E0D6093D-2DC9-4C4D-A751-43B3A8D0A4FD}" type="slidenum">
              <a:rPr lang="en-US" smtClean="0">
                <a:solidFill>
                  <a:prstClr val="white"/>
                </a:solidFill>
                <a:latin typeface="+mn-lt"/>
                <a:cs typeface="Calibri" panose="020F0502020204030204" pitchFamily="34" charset="0"/>
              </a:rPr>
              <a:pPr>
                <a:defRPr/>
              </a:pPr>
              <a:t>10</a:t>
            </a:fld>
            <a:endParaRPr lang="en-US" dirty="0">
              <a:solidFill>
                <a:prstClr val="white"/>
              </a:solidFill>
              <a:latin typeface="+mn-lt"/>
              <a:cs typeface="Calibri" panose="020F0502020204030204" pitchFamily="34" charset="0"/>
            </a:endParaRPr>
          </a:p>
        </p:txBody>
      </p:sp>
    </p:spTree>
    <p:extLst>
      <p:ext uri="{BB962C8B-B14F-4D97-AF65-F5344CB8AC3E}">
        <p14:creationId xmlns:p14="http://schemas.microsoft.com/office/powerpoint/2010/main" val="468413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noProof="0" dirty="0">
                <a:effectLst/>
                <a:latin typeface="+mn-lt"/>
              </a:rPr>
              <a:t>Responsibility Reports for Panther Holding Company Part Three</a:t>
            </a:r>
          </a:p>
        </p:txBody>
      </p:sp>
      <p:sp>
        <p:nvSpPr>
          <p:cNvPr id="3" name="Content Placeholder 2"/>
          <p:cNvSpPr>
            <a:spLocks noGrp="1"/>
          </p:cNvSpPr>
          <p:nvPr>
            <p:ph idx="1"/>
          </p:nvPr>
        </p:nvSpPr>
        <p:spPr>
          <a:xfrm>
            <a:off x="628650" y="1825626"/>
            <a:ext cx="7886700" cy="384174"/>
          </a:xfrm>
        </p:spPr>
        <p:txBody>
          <a:bodyPr>
            <a:normAutofit lnSpcReduction="10000"/>
          </a:bodyPr>
          <a:lstStyle/>
          <a:p>
            <a:pPr marL="0" indent="0">
              <a:buNone/>
            </a:pPr>
            <a:r>
              <a:rPr lang="en-US" sz="2200" b="1" noProof="0" dirty="0" smtClean="0">
                <a:latin typeface="+mn-lt"/>
              </a:rPr>
              <a:t>Exhibit 9.2</a:t>
            </a:r>
            <a:endParaRPr lang="en-US" sz="2200" b="1" noProof="0" dirty="0">
              <a:latin typeface="+mn-lt"/>
            </a:endParaRPr>
          </a:p>
        </p:txBody>
      </p:sp>
      <p:sp>
        <p:nvSpPr>
          <p:cNvPr id="7" name="Content Placeholder 6"/>
          <p:cNvSpPr>
            <a:spLocks noGrp="1"/>
          </p:cNvSpPr>
          <p:nvPr>
            <p:ph idx="13"/>
          </p:nvPr>
        </p:nvSpPr>
        <p:spPr>
          <a:xfrm>
            <a:off x="647700" y="2286000"/>
            <a:ext cx="7886700" cy="444501"/>
          </a:xfrm>
        </p:spPr>
        <p:txBody>
          <a:bodyPr>
            <a:normAutofit/>
          </a:bodyPr>
          <a:lstStyle/>
          <a:p>
            <a:pPr marL="0" indent="0">
              <a:buNone/>
            </a:pPr>
            <a:r>
              <a:rPr lang="en-US" sz="2200" b="1" noProof="0" dirty="0" smtClean="0">
                <a:latin typeface="+mn-lt"/>
              </a:rPr>
              <a:t>Responsibility Reports</a:t>
            </a:r>
          </a:p>
          <a:p>
            <a:pPr marL="0" indent="0">
              <a:buNone/>
            </a:pPr>
            <a:endParaRPr lang="en-US" sz="2200" b="1" noProof="0" dirty="0">
              <a:latin typeface="+mn-lt"/>
            </a:endParaRPr>
          </a:p>
        </p:txBody>
      </p:sp>
      <p:pic>
        <p:nvPicPr>
          <p:cNvPr id="12" name="Picture 11" descr="The bottom portion of Exhibit 9.2, Responsibility Reports, is reproduced here from the text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198" y="2797953"/>
            <a:ext cx="5177055" cy="3578258"/>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mn-lt"/>
                <a:cs typeface="Calibri" panose="020F0502020204030204" pitchFamily="34" charset="0"/>
              </a:rPr>
              <a:t> 9-</a:t>
            </a:r>
            <a:fld id="{E0D6093D-2DC9-4C4D-A751-43B3A8D0A4FD}" type="slidenum">
              <a:rPr lang="en-US" smtClean="0">
                <a:solidFill>
                  <a:prstClr val="white"/>
                </a:solidFill>
                <a:latin typeface="+mn-lt"/>
                <a:cs typeface="Calibri" panose="020F0502020204030204" pitchFamily="34" charset="0"/>
              </a:rPr>
              <a:pPr>
                <a:defRPr/>
              </a:pPr>
              <a:t>11</a:t>
            </a:fld>
            <a:endParaRPr lang="en-US" dirty="0">
              <a:solidFill>
                <a:prstClr val="white"/>
              </a:solidFill>
              <a:latin typeface="+mn-lt"/>
              <a:cs typeface="Calibri" panose="020F0502020204030204" pitchFamily="34" charset="0"/>
            </a:endParaRPr>
          </a:p>
        </p:txBody>
      </p:sp>
    </p:spTree>
    <p:extLst>
      <p:ext uri="{BB962C8B-B14F-4D97-AF65-F5344CB8AC3E}">
        <p14:creationId xmlns:p14="http://schemas.microsoft.com/office/powerpoint/2010/main" val="475865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noProof="0" dirty="0">
                <a:effectLst/>
                <a:latin typeface="+mn-lt"/>
              </a:rPr>
              <a:t>Panther Company Income Statement</a:t>
            </a:r>
          </a:p>
        </p:txBody>
      </p:sp>
      <p:sp>
        <p:nvSpPr>
          <p:cNvPr id="3" name="Content Placeholder 2"/>
          <p:cNvSpPr>
            <a:spLocks noGrp="1"/>
          </p:cNvSpPr>
          <p:nvPr>
            <p:ph idx="1"/>
          </p:nvPr>
        </p:nvSpPr>
        <p:spPr>
          <a:xfrm>
            <a:off x="628650" y="1825626"/>
            <a:ext cx="1504950" cy="411436"/>
          </a:xfrm>
        </p:spPr>
        <p:txBody>
          <a:bodyPr>
            <a:normAutofit fontScale="92500"/>
          </a:bodyPr>
          <a:lstStyle/>
          <a:p>
            <a:pPr marL="0" indent="0">
              <a:buNone/>
            </a:pPr>
            <a:r>
              <a:rPr lang="en-US" sz="2400" b="1" noProof="0" dirty="0" smtClean="0">
                <a:latin typeface="+mn-lt"/>
              </a:rPr>
              <a:t>Exhibit 9.3</a:t>
            </a:r>
            <a:endParaRPr lang="en-US" sz="2400" b="1" noProof="0" dirty="0">
              <a:latin typeface="+mn-lt"/>
            </a:endParaRPr>
          </a:p>
        </p:txBody>
      </p:sp>
      <p:sp>
        <p:nvSpPr>
          <p:cNvPr id="5" name="Content Placeholder 4"/>
          <p:cNvSpPr>
            <a:spLocks noGrp="1"/>
          </p:cNvSpPr>
          <p:nvPr>
            <p:ph idx="13"/>
          </p:nvPr>
        </p:nvSpPr>
        <p:spPr>
          <a:xfrm>
            <a:off x="647700" y="2314575"/>
            <a:ext cx="7886700" cy="444501"/>
          </a:xfrm>
        </p:spPr>
        <p:txBody>
          <a:bodyPr>
            <a:normAutofit/>
          </a:bodyPr>
          <a:lstStyle/>
          <a:p>
            <a:pPr marL="0" indent="0">
              <a:buNone/>
            </a:pPr>
            <a:r>
              <a:rPr lang="en-US" sz="2200" b="1" noProof="0" dirty="0" smtClean="0">
                <a:latin typeface="+mn-lt"/>
              </a:rPr>
              <a:t>Panther Income Statement (Contribution Margin Format)</a:t>
            </a:r>
            <a:endParaRPr lang="en-US" sz="2200" b="1" noProof="0" dirty="0">
              <a:latin typeface="+mn-lt"/>
            </a:endParaRPr>
          </a:p>
        </p:txBody>
      </p:sp>
      <p:pic>
        <p:nvPicPr>
          <p:cNvPr id="11" name="Picture 10" descr="Exhibit 9.3, Panther income statement (contribution margin format), is reproduced here from the text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895662"/>
            <a:ext cx="5672297" cy="3505138"/>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mn-lt"/>
                <a:cs typeface="Calibri" panose="020F0502020204030204" pitchFamily="34" charset="0"/>
              </a:rPr>
              <a:t> 9-</a:t>
            </a:r>
            <a:fld id="{E0D6093D-2DC9-4C4D-A751-43B3A8D0A4FD}" type="slidenum">
              <a:rPr lang="en-US" smtClean="0">
                <a:solidFill>
                  <a:prstClr val="white"/>
                </a:solidFill>
                <a:latin typeface="+mn-lt"/>
                <a:cs typeface="Calibri" panose="020F0502020204030204" pitchFamily="34" charset="0"/>
              </a:rPr>
              <a:pPr>
                <a:defRPr/>
              </a:pPr>
              <a:t>12</a:t>
            </a:fld>
            <a:endParaRPr lang="en-US" dirty="0">
              <a:solidFill>
                <a:prstClr val="white"/>
              </a:solidFill>
              <a:latin typeface="+mn-lt"/>
              <a:cs typeface="Calibri" panose="020F0502020204030204" pitchFamily="34" charset="0"/>
            </a:endParaRPr>
          </a:p>
        </p:txBody>
      </p:sp>
    </p:spTree>
    <p:extLst>
      <p:ext uri="{BB962C8B-B14F-4D97-AF65-F5344CB8AC3E}">
        <p14:creationId xmlns:p14="http://schemas.microsoft.com/office/powerpoint/2010/main" val="3501472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noProof="0" dirty="0">
                <a:effectLst/>
                <a:latin typeface="+mn-lt"/>
              </a:rPr>
              <a:t>Management by Exception—Amount of Detail</a:t>
            </a:r>
          </a:p>
        </p:txBody>
      </p:sp>
      <p:sp>
        <p:nvSpPr>
          <p:cNvPr id="3" name="Content Placeholder 2"/>
          <p:cNvSpPr>
            <a:spLocks noGrp="1"/>
          </p:cNvSpPr>
          <p:nvPr>
            <p:ph idx="1"/>
          </p:nvPr>
        </p:nvSpPr>
        <p:spPr>
          <a:xfrm>
            <a:off x="628650" y="1950763"/>
            <a:ext cx="7886700" cy="487637"/>
          </a:xfrm>
        </p:spPr>
        <p:txBody>
          <a:bodyPr>
            <a:normAutofit/>
          </a:bodyPr>
          <a:lstStyle/>
          <a:p>
            <a:pPr marL="0" indent="0" algn="ctr">
              <a:buNone/>
            </a:pPr>
            <a:r>
              <a:rPr lang="en-US" sz="2400" b="1" noProof="0" dirty="0">
                <a:latin typeface="+mn-lt"/>
              </a:rPr>
              <a:t>Amount of detail varies according to level in an organization.</a:t>
            </a:r>
          </a:p>
        </p:txBody>
      </p:sp>
      <p:sp>
        <p:nvSpPr>
          <p:cNvPr id="5" name="Content Placeholder 4"/>
          <p:cNvSpPr>
            <a:spLocks noGrp="1"/>
          </p:cNvSpPr>
          <p:nvPr>
            <p:ph idx="13"/>
          </p:nvPr>
        </p:nvSpPr>
        <p:spPr>
          <a:xfrm>
            <a:off x="647700" y="2743200"/>
            <a:ext cx="7886700" cy="457200"/>
          </a:xfrm>
        </p:spPr>
        <p:txBody>
          <a:bodyPr>
            <a:normAutofit/>
          </a:bodyPr>
          <a:lstStyle/>
          <a:p>
            <a:pPr marL="0" indent="0">
              <a:buNone/>
            </a:pPr>
            <a:r>
              <a:rPr lang="en-US" altLang="en-US" sz="2400" b="1" noProof="0" dirty="0">
                <a:latin typeface="+mn-lt"/>
                <a:cs typeface="Calibri" panose="020F0502020204030204" pitchFamily="34" charset="0"/>
              </a:rPr>
              <a:t>Department manager receives detailed reports.</a:t>
            </a:r>
          </a:p>
        </p:txBody>
      </p:sp>
      <p:sp>
        <p:nvSpPr>
          <p:cNvPr id="6" name="Content Placeholder 5"/>
          <p:cNvSpPr>
            <a:spLocks noGrp="1"/>
          </p:cNvSpPr>
          <p:nvPr>
            <p:ph idx="14"/>
          </p:nvPr>
        </p:nvSpPr>
        <p:spPr>
          <a:xfrm>
            <a:off x="647700" y="3518175"/>
            <a:ext cx="7886700" cy="825225"/>
          </a:xfrm>
        </p:spPr>
        <p:txBody>
          <a:bodyPr>
            <a:normAutofit/>
          </a:bodyPr>
          <a:lstStyle/>
          <a:p>
            <a:pPr marL="0" indent="0">
              <a:buNone/>
            </a:pPr>
            <a:r>
              <a:rPr lang="en-US" altLang="en-US" sz="2400" b="1" noProof="0" dirty="0">
                <a:latin typeface="+mn-lt"/>
                <a:cs typeface="Calibri" panose="020F0502020204030204" pitchFamily="34" charset="0"/>
              </a:rPr>
              <a:t>Store manager receives summarized information from each department.</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cs typeface="Calibri" panose="020F0502020204030204" pitchFamily="34" charset="0"/>
              </a:rPr>
              <a:t> 9-</a:t>
            </a:r>
            <a:fld id="{E0D6093D-2DC9-4C4D-A751-43B3A8D0A4FD}" type="slidenum">
              <a:rPr lang="en-US" smtClean="0">
                <a:solidFill>
                  <a:prstClr val="white"/>
                </a:solidFill>
                <a:latin typeface="+mn-lt"/>
                <a:cs typeface="Calibri" panose="020F0502020204030204" pitchFamily="34" charset="0"/>
              </a:rPr>
              <a:pPr>
                <a:defRPr/>
              </a:pPr>
              <a:t>13</a:t>
            </a:fld>
            <a:endParaRPr lang="en-US" dirty="0">
              <a:solidFill>
                <a:prstClr val="white"/>
              </a:solidFill>
              <a:latin typeface="+mn-lt"/>
              <a:cs typeface="Calibri" panose="020F0502020204030204" pitchFamily="34" charset="0"/>
            </a:endParaRPr>
          </a:p>
        </p:txBody>
      </p:sp>
    </p:spTree>
    <p:extLst>
      <p:ext uri="{BB962C8B-B14F-4D97-AF65-F5344CB8AC3E}">
        <p14:creationId xmlns:p14="http://schemas.microsoft.com/office/powerpoint/2010/main" val="21687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95375"/>
          </a:xfrm>
        </p:spPr>
        <p:txBody>
          <a:bodyPr/>
          <a:lstStyle/>
          <a:p>
            <a:r>
              <a:rPr lang="en-US" sz="4600" noProof="0" dirty="0">
                <a:effectLst/>
                <a:latin typeface="+mn-lt"/>
              </a:rPr>
              <a:t>Controllability Concept</a:t>
            </a:r>
          </a:p>
        </p:txBody>
      </p:sp>
      <p:sp>
        <p:nvSpPr>
          <p:cNvPr id="3" name="Content Placeholder 2"/>
          <p:cNvSpPr>
            <a:spLocks noGrp="1"/>
          </p:cNvSpPr>
          <p:nvPr>
            <p:ph sz="half" idx="1"/>
          </p:nvPr>
        </p:nvSpPr>
        <p:spPr>
          <a:xfrm>
            <a:off x="628650" y="1676401"/>
            <a:ext cx="7886700" cy="914400"/>
          </a:xfrm>
        </p:spPr>
        <p:txBody>
          <a:bodyPr>
            <a:normAutofit/>
          </a:bodyPr>
          <a:lstStyle/>
          <a:p>
            <a:pPr marL="0" indent="0">
              <a:buNone/>
            </a:pPr>
            <a:r>
              <a:rPr lang="en-US" altLang="en-US" sz="2400" b="1" noProof="0" dirty="0">
                <a:latin typeface="+mn-lt"/>
                <a:ea typeface="Tahoma" panose="020B0604030504040204" pitchFamily="34" charset="0"/>
                <a:cs typeface="Tahoma" panose="020B0604030504040204" pitchFamily="34" charset="0"/>
              </a:rPr>
              <a:t>Managers should only be evaluated on revenues or costs they control.</a:t>
            </a:r>
          </a:p>
        </p:txBody>
      </p:sp>
      <p:sp>
        <p:nvSpPr>
          <p:cNvPr id="4" name="Content Placeholder 3"/>
          <p:cNvSpPr>
            <a:spLocks noGrp="1"/>
          </p:cNvSpPr>
          <p:nvPr>
            <p:ph sz="half" idx="2"/>
          </p:nvPr>
        </p:nvSpPr>
        <p:spPr>
          <a:xfrm>
            <a:off x="628650" y="2819400"/>
            <a:ext cx="7981950" cy="1600200"/>
          </a:xfrm>
        </p:spPr>
        <p:txBody>
          <a:bodyPr>
            <a:noAutofit/>
          </a:bodyPr>
          <a:lstStyle/>
          <a:p>
            <a:pPr marL="0" indent="0">
              <a:buNone/>
            </a:pPr>
            <a:r>
              <a:rPr lang="en-US" sz="2400" b="1" noProof="0" dirty="0">
                <a:latin typeface="+mn-lt"/>
                <a:ea typeface="Tahoma" panose="020B0604030504040204" pitchFamily="34" charset="0"/>
                <a:cs typeface="Tahoma" panose="020B0604030504040204" pitchFamily="34" charset="0"/>
              </a:rPr>
              <a:t>Since the exercise of control may be clouded, managers are usually held responsible for items over which they have predominant rather than absolute control.</a:t>
            </a:r>
          </a:p>
        </p:txBody>
      </p:sp>
      <p:sp>
        <p:nvSpPr>
          <p:cNvPr id="5" name="Slide Number Placeholder 4"/>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14</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678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777875"/>
          </a:xfrm>
        </p:spPr>
        <p:txBody>
          <a:bodyPr/>
          <a:lstStyle/>
          <a:p>
            <a:r>
              <a:rPr lang="en-US" sz="4600" noProof="0" dirty="0">
                <a:effectLst/>
                <a:latin typeface="+mn-lt"/>
              </a:rPr>
              <a:t>Qualitative Reporting Features</a:t>
            </a:r>
            <a:endParaRPr lang="en-US" sz="4600" noProof="0" dirty="0">
              <a:latin typeface="+mn-lt"/>
            </a:endParaRPr>
          </a:p>
        </p:txBody>
      </p:sp>
      <p:sp>
        <p:nvSpPr>
          <p:cNvPr id="3" name="Content Placeholder 2"/>
          <p:cNvSpPr>
            <a:spLocks noGrp="1"/>
          </p:cNvSpPr>
          <p:nvPr>
            <p:ph idx="1"/>
          </p:nvPr>
        </p:nvSpPr>
        <p:spPr>
          <a:xfrm>
            <a:off x="628650" y="1295400"/>
            <a:ext cx="7886700" cy="838200"/>
          </a:xfrm>
        </p:spPr>
        <p:txBody>
          <a:bodyPr>
            <a:noAutofit/>
          </a:bodyPr>
          <a:lstStyle/>
          <a:p>
            <a:pPr marL="0" indent="0">
              <a:buNone/>
            </a:pPr>
            <a:r>
              <a:rPr lang="en-US" sz="2800" b="1" noProof="0" dirty="0">
                <a:latin typeface="+mn-lt"/>
                <a:ea typeface="Tahoma" panose="020B0604030504040204" pitchFamily="34" charset="0"/>
                <a:cs typeface="Tahoma" panose="020B0604030504040204" pitchFamily="34" charset="0"/>
              </a:rPr>
              <a:t>To be of maximum benefit, responsibility reports should . . .</a:t>
            </a:r>
            <a:endParaRPr lang="en-US" sz="2800" noProof="0" dirty="0">
              <a:latin typeface="+mn-lt"/>
              <a:ea typeface="Tahoma" panose="020B0604030504040204" pitchFamily="34" charset="0"/>
              <a:cs typeface="Tahoma" panose="020B0604030504040204" pitchFamily="34" charset="0"/>
            </a:endParaRPr>
          </a:p>
        </p:txBody>
      </p:sp>
      <p:sp>
        <p:nvSpPr>
          <p:cNvPr id="5" name="Content Placeholder 4"/>
          <p:cNvSpPr>
            <a:spLocks noGrp="1"/>
          </p:cNvSpPr>
          <p:nvPr>
            <p:ph idx="13"/>
          </p:nvPr>
        </p:nvSpPr>
        <p:spPr>
          <a:xfrm>
            <a:off x="628650" y="2209800"/>
            <a:ext cx="7981950" cy="444501"/>
          </a:xfrm>
        </p:spPr>
        <p:txBody>
          <a:bodyPr>
            <a:noAutofit/>
          </a:bodyPr>
          <a:lstStyle/>
          <a:p>
            <a:r>
              <a:rPr lang="en-US" sz="2800" noProof="0" dirty="0">
                <a:latin typeface="+mn-lt"/>
                <a:ea typeface="Tahoma" panose="020B0604030504040204" pitchFamily="34" charset="0"/>
                <a:cs typeface="Tahoma" panose="020B0604030504040204" pitchFamily="34" charset="0"/>
              </a:rPr>
              <a:t>Be timely.</a:t>
            </a:r>
          </a:p>
        </p:txBody>
      </p:sp>
      <p:sp>
        <p:nvSpPr>
          <p:cNvPr id="6" name="Content Placeholder 5"/>
          <p:cNvSpPr>
            <a:spLocks noGrp="1"/>
          </p:cNvSpPr>
          <p:nvPr>
            <p:ph idx="14"/>
          </p:nvPr>
        </p:nvSpPr>
        <p:spPr>
          <a:xfrm>
            <a:off x="628650" y="2726403"/>
            <a:ext cx="7905750" cy="444501"/>
          </a:xfrm>
        </p:spPr>
        <p:txBody>
          <a:bodyPr>
            <a:normAutofit lnSpcReduction="10000"/>
          </a:bodyPr>
          <a:lstStyle/>
          <a:p>
            <a:r>
              <a:rPr lang="en-US" sz="2800" noProof="0" dirty="0">
                <a:latin typeface="+mn-lt"/>
                <a:ea typeface="Tahoma" panose="020B0604030504040204" pitchFamily="34" charset="0"/>
                <a:cs typeface="Tahoma" panose="020B0604030504040204" pitchFamily="34" charset="0"/>
              </a:rPr>
              <a:t>Be issued regularly.</a:t>
            </a:r>
          </a:p>
        </p:txBody>
      </p:sp>
      <p:sp>
        <p:nvSpPr>
          <p:cNvPr id="7" name="Content Placeholder 6"/>
          <p:cNvSpPr>
            <a:spLocks noGrp="1"/>
          </p:cNvSpPr>
          <p:nvPr>
            <p:ph idx="15"/>
          </p:nvPr>
        </p:nvSpPr>
        <p:spPr>
          <a:xfrm>
            <a:off x="647700" y="3163528"/>
            <a:ext cx="7886700" cy="457200"/>
          </a:xfrm>
        </p:spPr>
        <p:txBody>
          <a:bodyPr>
            <a:normAutofit lnSpcReduction="10000"/>
          </a:bodyPr>
          <a:lstStyle/>
          <a:p>
            <a:r>
              <a:rPr lang="en-US" sz="2800" noProof="0" dirty="0">
                <a:latin typeface="+mn-lt"/>
                <a:ea typeface="Tahoma" panose="020B0604030504040204" pitchFamily="34" charset="0"/>
                <a:cs typeface="Tahoma" panose="020B0604030504040204" pitchFamily="34" charset="0"/>
              </a:rPr>
              <a:t>Be understandable.</a:t>
            </a:r>
          </a:p>
        </p:txBody>
      </p:sp>
      <p:sp>
        <p:nvSpPr>
          <p:cNvPr id="8" name="Content Placeholder 7"/>
          <p:cNvSpPr>
            <a:spLocks noGrp="1"/>
          </p:cNvSpPr>
          <p:nvPr>
            <p:ph idx="16"/>
          </p:nvPr>
        </p:nvSpPr>
        <p:spPr>
          <a:xfrm>
            <a:off x="647700" y="3581400"/>
            <a:ext cx="7886700" cy="914400"/>
          </a:xfrm>
        </p:spPr>
        <p:txBody>
          <a:bodyPr>
            <a:normAutofit/>
          </a:bodyPr>
          <a:lstStyle/>
          <a:p>
            <a:r>
              <a:rPr lang="en-US" sz="2800" noProof="0" dirty="0">
                <a:latin typeface="+mn-lt"/>
                <a:ea typeface="Tahoma" panose="020B0604030504040204" pitchFamily="34" charset="0"/>
                <a:cs typeface="Tahoma" panose="020B0604030504040204" pitchFamily="34" charset="0"/>
              </a:rPr>
              <a:t>Compare </a:t>
            </a:r>
            <a:r>
              <a:rPr lang="en-US" sz="2800" b="1" noProof="0" dirty="0">
                <a:latin typeface="+mn-lt"/>
                <a:ea typeface="Tahoma" panose="020B0604030504040204" pitchFamily="34" charset="0"/>
                <a:cs typeface="Tahoma" panose="020B0604030504040204" pitchFamily="34" charset="0"/>
              </a:rPr>
              <a:t>budgeted and actual amounts of controllable items.</a:t>
            </a:r>
            <a:endParaRPr lang="en-US" sz="2800" noProof="0" dirty="0">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15</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598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noProof="0" dirty="0">
                <a:effectLst/>
                <a:latin typeface="+mn-lt"/>
              </a:rPr>
              <a:t>Managerial Performance Measurement</a:t>
            </a:r>
          </a:p>
        </p:txBody>
      </p:sp>
      <p:graphicFrame>
        <p:nvGraphicFramePr>
          <p:cNvPr id="5" name="Content Placeholder 5">
            <a:extLst>
              <a:ext uri="{FF2B5EF4-FFF2-40B4-BE49-F238E27FC236}">
                <a16:creationId xmlns:a16="http://schemas.microsoft.com/office/drawing/2014/main" id="{88209F53-E149-4F86-A5B0-9AEBCC60D745}"/>
              </a:ext>
            </a:extLst>
          </p:cNvPr>
          <p:cNvGraphicFramePr>
            <a:graphicFrameLocks noGrp="1"/>
          </p:cNvGraphicFramePr>
          <p:nvPr>
            <p:ph idx="1"/>
            <p:extLst>
              <p:ext uri="{D42A27DB-BD31-4B8C-83A1-F6EECF244321}">
                <p14:modId xmlns:p14="http://schemas.microsoft.com/office/powerpoint/2010/main" val="1322466327"/>
              </p:ext>
            </p:extLst>
          </p:nvPr>
        </p:nvGraphicFramePr>
        <p:xfrm>
          <a:off x="628650" y="1825625"/>
          <a:ext cx="6985047" cy="3352800"/>
        </p:xfrm>
        <a:graphic>
          <a:graphicData uri="http://schemas.openxmlformats.org/drawingml/2006/table">
            <a:tbl>
              <a:tblPr firstRow="1" bandRow="1">
                <a:tableStyleId>{5C22544A-7EE6-4342-B048-85BDC9FD1C3A}</a:tableStyleId>
              </a:tblPr>
              <a:tblGrid>
                <a:gridCol w="2565446">
                  <a:extLst>
                    <a:ext uri="{9D8B030D-6E8A-4147-A177-3AD203B41FA5}">
                      <a16:colId xmlns:a16="http://schemas.microsoft.com/office/drawing/2014/main" val="392904542"/>
                    </a:ext>
                  </a:extLst>
                </a:gridCol>
                <a:gridCol w="4419601">
                  <a:extLst>
                    <a:ext uri="{9D8B030D-6E8A-4147-A177-3AD203B41FA5}">
                      <a16:colId xmlns:a16="http://schemas.microsoft.com/office/drawing/2014/main" val="1351406670"/>
                    </a:ext>
                  </a:extLst>
                </a:gridCol>
              </a:tblGrid>
              <a:tr h="154011">
                <a:tc>
                  <a:txBody>
                    <a:bodyPr/>
                    <a:lstStyle/>
                    <a:p>
                      <a:endParaRPr lang="en-US" sz="2800" dirty="0">
                        <a:solidFill>
                          <a:srgbClr val="5373A4"/>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dirty="0">
                          <a:solidFill>
                            <a:schemeClr val="bg1"/>
                          </a:solidFill>
                          <a:latin typeface="+mn-lt"/>
                          <a:cs typeface="Tahoma"/>
                        </a:rPr>
                        <a:t>Evaluation Measures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5233052"/>
                  </a:ext>
                </a:extLst>
              </a:tr>
              <a:tr h="370840">
                <a:tc>
                  <a:txBody>
                    <a:bodyPr/>
                    <a:lstStyle/>
                    <a:p>
                      <a:endParaRPr lang="en-US" sz="2800" dirty="0">
                        <a:solidFill>
                          <a:schemeClr val="bg1"/>
                        </a:solidFill>
                        <a:latin typeface="+mn-lt"/>
                        <a:cs typeface="Tahoma"/>
                      </a:endParaRPr>
                    </a:p>
                    <a:p>
                      <a:r>
                        <a:rPr lang="en-US" sz="2800" dirty="0">
                          <a:solidFill>
                            <a:schemeClr val="bg1"/>
                          </a:solidFill>
                          <a:latin typeface="+mn-lt"/>
                          <a:cs typeface="Tahoma"/>
                        </a:rPr>
                        <a:t>Cost Center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dirty="0">
                          <a:solidFill>
                            <a:schemeClr val="bg1"/>
                          </a:solidFill>
                          <a:latin typeface="+mn-lt"/>
                          <a:cs typeface="Tahoma"/>
                        </a:rPr>
                        <a:t>Cost control </a:t>
                      </a:r>
                    </a:p>
                    <a:p>
                      <a:r>
                        <a:rPr lang="en-US" sz="2800" dirty="0">
                          <a:solidFill>
                            <a:schemeClr val="bg1"/>
                          </a:solidFill>
                          <a:latin typeface="+mn-lt"/>
                          <a:cs typeface="Tahoma"/>
                        </a:rPr>
                        <a:t>Quantity and quality of services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5348743"/>
                  </a:ext>
                </a:extLst>
              </a:tr>
              <a:tr h="370840">
                <a:tc>
                  <a:txBody>
                    <a:bodyPr/>
                    <a:lstStyle/>
                    <a:p>
                      <a:r>
                        <a:rPr lang="en-US" sz="2800" dirty="0">
                          <a:solidFill>
                            <a:schemeClr val="bg1"/>
                          </a:solidFill>
                          <a:latin typeface="+mn-lt"/>
                          <a:cs typeface="Tahoma"/>
                        </a:rPr>
                        <a:t>Profit Center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dirty="0">
                          <a:solidFill>
                            <a:schemeClr val="bg1"/>
                          </a:solidFill>
                          <a:latin typeface="+mn-lt"/>
                          <a:cs typeface="Tahoma"/>
                        </a:rPr>
                        <a:t>Profitability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998997"/>
                  </a:ext>
                </a:extLst>
              </a:tr>
              <a:tr h="370840">
                <a:tc>
                  <a:txBody>
                    <a:bodyPr/>
                    <a:lstStyle/>
                    <a:p>
                      <a:r>
                        <a:rPr lang="en-US" sz="2800" dirty="0">
                          <a:solidFill>
                            <a:schemeClr val="bg1"/>
                          </a:solidFill>
                          <a:latin typeface="+mn-lt"/>
                          <a:cs typeface="Tahoma"/>
                        </a:rPr>
                        <a:t>Investment Center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dirty="0">
                          <a:solidFill>
                            <a:schemeClr val="bg1"/>
                          </a:solidFill>
                          <a:latin typeface="+mn-lt"/>
                          <a:cs typeface="Tahoma"/>
                        </a:rPr>
                        <a:t>Return on investment (R</a:t>
                      </a:r>
                      <a:r>
                        <a:rPr lang="en-US" sz="100" dirty="0">
                          <a:solidFill>
                            <a:schemeClr val="bg1"/>
                          </a:solidFill>
                          <a:latin typeface="+mn-lt"/>
                          <a:cs typeface="Tahoma"/>
                        </a:rPr>
                        <a:t> </a:t>
                      </a:r>
                      <a:r>
                        <a:rPr lang="en-US" sz="2800" dirty="0">
                          <a:solidFill>
                            <a:schemeClr val="bg1"/>
                          </a:solidFill>
                          <a:latin typeface="+mn-lt"/>
                          <a:cs typeface="Tahoma"/>
                        </a:rPr>
                        <a:t>O</a:t>
                      </a:r>
                      <a:r>
                        <a:rPr lang="en-US" sz="100" dirty="0">
                          <a:solidFill>
                            <a:schemeClr val="bg1"/>
                          </a:solidFill>
                          <a:latin typeface="+mn-lt"/>
                          <a:cs typeface="Tahoma"/>
                        </a:rPr>
                        <a:t> </a:t>
                      </a:r>
                      <a:r>
                        <a:rPr lang="en-US" sz="2800" dirty="0">
                          <a:solidFill>
                            <a:schemeClr val="bg1"/>
                          </a:solidFill>
                          <a:latin typeface="+mn-lt"/>
                          <a:cs typeface="Tahoma"/>
                        </a:rPr>
                        <a:t>I)</a:t>
                      </a:r>
                    </a:p>
                    <a:p>
                      <a:r>
                        <a:rPr lang="en-US" sz="2800" dirty="0">
                          <a:solidFill>
                            <a:schemeClr val="bg1"/>
                          </a:solidFill>
                          <a:latin typeface="+mn-lt"/>
                          <a:cs typeface="Tahoma"/>
                        </a:rPr>
                        <a:t>Residual income (R</a:t>
                      </a:r>
                      <a:r>
                        <a:rPr lang="en-US" sz="100" dirty="0">
                          <a:solidFill>
                            <a:schemeClr val="bg1"/>
                          </a:solidFill>
                          <a:latin typeface="+mn-lt"/>
                          <a:cs typeface="Tahoma"/>
                        </a:rPr>
                        <a:t> </a:t>
                      </a:r>
                      <a:r>
                        <a:rPr lang="en-US" sz="2800" dirty="0">
                          <a:solidFill>
                            <a:schemeClr val="bg1"/>
                          </a:solidFill>
                          <a:latin typeface="+mn-lt"/>
                          <a:cs typeface="Tahoma"/>
                        </a:rPr>
                        <a:t>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6478127"/>
                  </a:ext>
                </a:extLst>
              </a:tr>
            </a:tbl>
          </a:graphicData>
        </a:graphic>
      </p:graphicFrame>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16</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5702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noProof="0" dirty="0">
                <a:effectLst/>
                <a:latin typeface="+mn-lt"/>
              </a:rPr>
              <a:t>Learning Objective 9-2</a:t>
            </a:r>
          </a:p>
        </p:txBody>
      </p:sp>
      <p:sp>
        <p:nvSpPr>
          <p:cNvPr id="3" name="Content Placeholder 2"/>
          <p:cNvSpPr>
            <a:spLocks noGrp="1"/>
          </p:cNvSpPr>
          <p:nvPr>
            <p:ph idx="1"/>
          </p:nvPr>
        </p:nvSpPr>
        <p:spPr>
          <a:xfrm>
            <a:off x="628650" y="1825625"/>
            <a:ext cx="7886700" cy="1222375"/>
          </a:xfrm>
        </p:spPr>
        <p:txBody>
          <a:bodyPr/>
          <a:lstStyle/>
          <a:p>
            <a:pPr marL="0" indent="0">
              <a:buNone/>
            </a:pPr>
            <a:r>
              <a:rPr lang="en-US" noProof="0" dirty="0">
                <a:latin typeface="+mn-lt"/>
              </a:rPr>
              <a:t>Evaluate investment opportunities using return on investment.</a:t>
            </a:r>
          </a:p>
        </p:txBody>
      </p:sp>
      <p:pic>
        <p:nvPicPr>
          <p:cNvPr id="5" name="Picture 4">
            <a:extLst>
              <a:ext uri="{FF2B5EF4-FFF2-40B4-BE49-F238E27FC236}">
                <a16:creationId xmlns:a16="http://schemas.microsoft.com/office/drawing/2014/main" id="{94355403-C4AA-4299-A1E8-4A6557D79D5F}"/>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254" y="3200400"/>
            <a:ext cx="2663491" cy="2514600"/>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17</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598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noProof="0" dirty="0">
                <a:effectLst/>
                <a:latin typeface="+mn-lt"/>
              </a:rPr>
              <a:t>Return on Investment Defined</a:t>
            </a:r>
          </a:p>
        </p:txBody>
      </p:sp>
      <p:sp>
        <p:nvSpPr>
          <p:cNvPr id="3" name="Content Placeholder 2"/>
          <p:cNvSpPr>
            <a:spLocks noGrp="1"/>
          </p:cNvSpPr>
          <p:nvPr>
            <p:ph sz="half" idx="1"/>
          </p:nvPr>
        </p:nvSpPr>
        <p:spPr>
          <a:xfrm>
            <a:off x="628649" y="1824039"/>
            <a:ext cx="7886699" cy="1452562"/>
          </a:xfrm>
        </p:spPr>
        <p:txBody>
          <a:bodyPr>
            <a:normAutofit/>
          </a:bodyPr>
          <a:lstStyle/>
          <a:p>
            <a:pPr marL="0" indent="0">
              <a:buNone/>
            </a:pPr>
            <a:r>
              <a:rPr lang="en-US" sz="3200" b="1" noProof="0" dirty="0">
                <a:latin typeface="+mn-lt"/>
                <a:ea typeface="Tahoma" panose="020B0604030504040204" pitchFamily="34" charset="0"/>
                <a:cs typeface="Tahoma" panose="020B0604030504040204" pitchFamily="34" charset="0"/>
              </a:rPr>
              <a:t>Return on investment is the ratio of income to the investment used to generate the income.</a:t>
            </a:r>
            <a:endParaRPr lang="en-US" sz="3200" noProof="0" dirty="0">
              <a:latin typeface="+mn-lt"/>
              <a:ea typeface="Tahoma" panose="020B0604030504040204" pitchFamily="34" charset="0"/>
              <a:cs typeface="Tahoma" panose="020B060403050404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596610347"/>
              </p:ext>
            </p:extLst>
          </p:nvPr>
        </p:nvGraphicFramePr>
        <p:xfrm>
          <a:off x="1779588" y="3662363"/>
          <a:ext cx="5481637" cy="1446212"/>
        </p:xfrm>
        <a:graphic>
          <a:graphicData uri="http://schemas.openxmlformats.org/presentationml/2006/ole">
            <mc:AlternateContent xmlns:mc="http://schemas.openxmlformats.org/markup-compatibility/2006">
              <mc:Choice xmlns:v="urn:schemas-microsoft-com:vml" Requires="v">
                <p:oleObj spid="_x0000_s43685" name="Equation" r:id="rId4" imgW="1587240" imgH="419040" progId="Equation.DSMT4">
                  <p:embed/>
                </p:oleObj>
              </mc:Choice>
              <mc:Fallback>
                <p:oleObj name="Equation" r:id="rId4" imgW="1587240" imgH="419040" progId="Equation.DSMT4">
                  <p:embed/>
                  <p:pic>
                    <p:nvPicPr>
                      <p:cNvPr id="0" name=""/>
                      <p:cNvPicPr/>
                      <p:nvPr/>
                    </p:nvPicPr>
                    <p:blipFill>
                      <a:blip r:embed="rId5"/>
                      <a:stretch>
                        <a:fillRect/>
                      </a:stretch>
                    </p:blipFill>
                    <p:spPr>
                      <a:xfrm>
                        <a:off x="1779588" y="3662363"/>
                        <a:ext cx="5481637" cy="1446212"/>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18</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54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noProof="0" dirty="0">
                <a:effectLst/>
                <a:latin typeface="+mn-lt"/>
              </a:rPr>
              <a:t>Return on Investment for Panther Holding Company</a:t>
            </a:r>
          </a:p>
        </p:txBody>
      </p:sp>
      <p:sp>
        <p:nvSpPr>
          <p:cNvPr id="3" name="Content Placeholder 2"/>
          <p:cNvSpPr>
            <a:spLocks noGrp="1"/>
          </p:cNvSpPr>
          <p:nvPr>
            <p:ph idx="1"/>
          </p:nvPr>
        </p:nvSpPr>
        <p:spPr>
          <a:xfrm>
            <a:off x="628650" y="1825625"/>
            <a:ext cx="7886700" cy="1249638"/>
          </a:xfrm>
        </p:spPr>
        <p:txBody>
          <a:bodyPr>
            <a:normAutofit/>
          </a:bodyPr>
          <a:lstStyle/>
          <a:p>
            <a:pPr marL="0" indent="0">
              <a:buNone/>
            </a:pPr>
            <a:r>
              <a:rPr lang="en-US" altLang="en-US" sz="2800" b="1" noProof="0" dirty="0">
                <a:latin typeface="+mn-lt"/>
                <a:ea typeface="Tahoma" panose="020B0604030504040204" pitchFamily="34" charset="0"/>
                <a:cs typeface="Tahoma" panose="020B0604030504040204" pitchFamily="34" charset="0"/>
              </a:rPr>
              <a:t>Panther Holding Company provides the following information for the company’s second-level investment centers.</a:t>
            </a:r>
            <a:endParaRPr lang="en-US" sz="2800" noProof="0" dirty="0">
              <a:latin typeface="+mn-lt"/>
              <a:ea typeface="Tahoma" panose="020B0604030504040204" pitchFamily="34" charset="0"/>
              <a:cs typeface="Tahoma" panose="020B0604030504040204" pitchFamily="34" charset="0"/>
            </a:endParaRPr>
          </a:p>
        </p:txBody>
      </p:sp>
      <p:graphicFrame>
        <p:nvGraphicFramePr>
          <p:cNvPr id="11" name="Content Placeholder 10"/>
          <p:cNvGraphicFramePr>
            <a:graphicFrameLocks noGrp="1"/>
          </p:cNvGraphicFramePr>
          <p:nvPr>
            <p:ph idx="13"/>
            <p:extLst>
              <p:ext uri="{D42A27DB-BD31-4B8C-83A1-F6EECF244321}">
                <p14:modId xmlns:p14="http://schemas.microsoft.com/office/powerpoint/2010/main" val="3271407898"/>
              </p:ext>
            </p:extLst>
          </p:nvPr>
        </p:nvGraphicFramePr>
        <p:xfrm>
          <a:off x="647700" y="3276600"/>
          <a:ext cx="7886700" cy="165608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20000"/>
                    </a:ext>
                  </a:extLst>
                </a:gridCol>
                <a:gridCol w="1971675">
                  <a:extLst>
                    <a:ext uri="{9D8B030D-6E8A-4147-A177-3AD203B41FA5}">
                      <a16:colId xmlns:a16="http://schemas.microsoft.com/office/drawing/2014/main" val="20001"/>
                    </a:ext>
                  </a:extLst>
                </a:gridCol>
                <a:gridCol w="1971675">
                  <a:extLst>
                    <a:ext uri="{9D8B030D-6E8A-4147-A177-3AD203B41FA5}">
                      <a16:colId xmlns:a16="http://schemas.microsoft.com/office/drawing/2014/main" val="20002"/>
                    </a:ext>
                  </a:extLst>
                </a:gridCol>
                <a:gridCol w="1971675">
                  <a:extLst>
                    <a:ext uri="{9D8B030D-6E8A-4147-A177-3AD203B41FA5}">
                      <a16:colId xmlns:a16="http://schemas.microsoft.com/office/drawing/2014/main" val="20003"/>
                    </a:ext>
                  </a:extLst>
                </a:gridCol>
              </a:tblGrid>
              <a:tr h="370840">
                <a:tc>
                  <a:txBody>
                    <a:bodyPr/>
                    <a:lstStyle/>
                    <a:p>
                      <a:endParaRPr lang="en-US" dirty="0">
                        <a:solidFill>
                          <a:srgbClr val="5474A4"/>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bg1"/>
                          </a:solidFill>
                        </a:rPr>
                        <a:t>Lumber Manufacturing Division</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a:solidFill>
                            <a:schemeClr val="bg1"/>
                          </a:solidFill>
                        </a:rPr>
                        <a:t>Home Building Division</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a:solidFill>
                            <a:schemeClr val="bg1"/>
                          </a:solidFill>
                        </a:rPr>
                        <a:t>Furniture Manufacturing Division</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dirty="0">
                          <a:solidFill>
                            <a:schemeClr val="bg1"/>
                          </a:solidFill>
                        </a:rPr>
                        <a:t>Operating income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 </a:t>
                      </a:r>
                      <a:r>
                        <a:rPr lang="en-US" dirty="0" smtClean="0">
                          <a:solidFill>
                            <a:schemeClr val="bg1"/>
                          </a:solidFill>
                        </a:rPr>
                        <a:t>  60,000</a:t>
                      </a:r>
                      <a:endParaRPr lang="en-US"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 </a:t>
                      </a:r>
                      <a:r>
                        <a:rPr lang="en-US" dirty="0" smtClean="0">
                          <a:solidFill>
                            <a:schemeClr val="bg1"/>
                          </a:solidFill>
                        </a:rPr>
                        <a:t>  46,080</a:t>
                      </a:r>
                      <a:endParaRPr lang="en-US"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dirty="0" smtClean="0">
                          <a:solidFill>
                            <a:schemeClr val="bg1"/>
                          </a:solidFill>
                        </a:rPr>
                        <a:t>$   </a:t>
                      </a:r>
                      <a:r>
                        <a:rPr lang="en-US" dirty="0">
                          <a:solidFill>
                            <a:schemeClr val="bg1"/>
                          </a:solidFill>
                        </a:rPr>
                        <a:t>81,940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dirty="0">
                          <a:solidFill>
                            <a:schemeClr val="bg1"/>
                          </a:solidFill>
                        </a:rPr>
                        <a:t>Operating</a:t>
                      </a:r>
                      <a:r>
                        <a:rPr lang="en-US" baseline="0" dirty="0">
                          <a:solidFill>
                            <a:schemeClr val="bg1"/>
                          </a:solidFill>
                        </a:rPr>
                        <a:t> assets</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300,000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256,000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bg1"/>
                          </a:solidFill>
                        </a:rPr>
                        <a:t>482,000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Content Placeholder 5"/>
          <p:cNvSpPr>
            <a:spLocks noGrp="1"/>
          </p:cNvSpPr>
          <p:nvPr>
            <p:ph idx="14"/>
          </p:nvPr>
        </p:nvSpPr>
        <p:spPr>
          <a:xfrm>
            <a:off x="647700" y="5334000"/>
            <a:ext cx="7886700" cy="533400"/>
          </a:xfrm>
        </p:spPr>
        <p:txBody>
          <a:bodyPr>
            <a:normAutofit/>
          </a:bodyPr>
          <a:lstStyle/>
          <a:p>
            <a:pPr marL="0" indent="0">
              <a:buNone/>
            </a:pPr>
            <a:r>
              <a:rPr lang="en-US" altLang="en-US" sz="3200" b="1" noProof="0" dirty="0">
                <a:latin typeface="+mn-lt"/>
                <a:ea typeface="Tahoma" panose="020B0604030504040204" pitchFamily="34" charset="0"/>
                <a:cs typeface="Tahoma" panose="020B0604030504040204" pitchFamily="34" charset="0"/>
              </a:rPr>
              <a:t>Let’s calculate ROI.</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19</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829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07A6632-3B0B-473D-B87F-57429CF6EDCE}"/>
              </a:ext>
            </a:extLst>
          </p:cNvPr>
          <p:cNvSpPr>
            <a:spLocks noGrp="1" noChangeArrowheads="1"/>
          </p:cNvSpPr>
          <p:nvPr>
            <p:ph type="title"/>
          </p:nvPr>
        </p:nvSpPr>
        <p:spPr/>
        <p:txBody>
          <a:bodyPr/>
          <a:lstStyle/>
          <a:p>
            <a:pPr>
              <a:defRPr/>
            </a:pPr>
            <a:r>
              <a:rPr lang="en-US" sz="4600" noProof="0" dirty="0">
                <a:effectLst/>
                <a:latin typeface="+mn-lt"/>
              </a:rPr>
              <a:t>Learning Objective 9-1</a:t>
            </a:r>
          </a:p>
        </p:txBody>
      </p:sp>
      <p:sp>
        <p:nvSpPr>
          <p:cNvPr id="2" name="Content Placeholder 1">
            <a:extLst>
              <a:ext uri="{FF2B5EF4-FFF2-40B4-BE49-F238E27FC236}">
                <a16:creationId xmlns:a16="http://schemas.microsoft.com/office/drawing/2014/main" id="{049D0A2B-3369-4787-A4A9-AD31A132C685}"/>
              </a:ext>
            </a:extLst>
          </p:cNvPr>
          <p:cNvSpPr>
            <a:spLocks noGrp="1"/>
          </p:cNvSpPr>
          <p:nvPr>
            <p:ph idx="1"/>
          </p:nvPr>
        </p:nvSpPr>
        <p:spPr>
          <a:xfrm>
            <a:off x="628650" y="1825625"/>
            <a:ext cx="7886700" cy="1146175"/>
          </a:xfrm>
        </p:spPr>
        <p:txBody>
          <a:bodyPr/>
          <a:lstStyle/>
          <a:p>
            <a:pPr marL="0" indent="0">
              <a:buNone/>
            </a:pPr>
            <a:r>
              <a:rPr lang="en-US" noProof="0" dirty="0">
                <a:latin typeface="+mn-lt"/>
              </a:rPr>
              <a:t>Explain the primary features of decentralization.</a:t>
            </a:r>
          </a:p>
        </p:txBody>
      </p:sp>
      <p:pic>
        <p:nvPicPr>
          <p:cNvPr id="7" name="Picture 6">
            <a:extLst>
              <a:ext uri="{FF2B5EF4-FFF2-40B4-BE49-F238E27FC236}">
                <a16:creationId xmlns:a16="http://schemas.microsoft.com/office/drawing/2014/main" id="{C8C99087-2962-46A4-8EC2-00995879D638}"/>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254" y="3505200"/>
            <a:ext cx="2663491" cy="2514600"/>
          </a:xfrm>
          <a:prstGeom prst="rect">
            <a:avLst/>
          </a:prstGeom>
        </p:spPr>
      </p:pic>
      <p:sp>
        <p:nvSpPr>
          <p:cNvPr id="6" name="Slide Number Placeholder 5">
            <a:extLst>
              <a:ext uri="{FF2B5EF4-FFF2-40B4-BE49-F238E27FC236}">
                <a16:creationId xmlns:a16="http://schemas.microsoft.com/office/drawing/2014/main" id="{801AE8F0-ABE6-42BE-AEAD-55B80D09226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cs typeface="Calibri" panose="020F0502020204030204" pitchFamily="34" charset="0"/>
              </a:rPr>
              <a:t> 9-</a:t>
            </a:r>
            <a:fld id="{E0D6093D-2DC9-4C4D-A751-43B3A8D0A4FD}" type="slidenum">
              <a:rPr lang="en-US" smtClean="0">
                <a:solidFill>
                  <a:prstClr val="white"/>
                </a:solidFill>
                <a:latin typeface="+mn-lt"/>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prstClr val="white"/>
              </a:solidFill>
              <a:effectLst/>
              <a:uLnTx/>
              <a:uFillTx/>
              <a:latin typeface="+mn-lt"/>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noProof="0" dirty="0">
                <a:effectLst/>
                <a:latin typeface="+mn-lt"/>
              </a:rPr>
              <a:t>Return on Investment for Each Division</a:t>
            </a:r>
          </a:p>
        </p:txBody>
      </p:sp>
      <p:graphicFrame>
        <p:nvGraphicFramePr>
          <p:cNvPr id="10" name="Object 9"/>
          <p:cNvGraphicFramePr>
            <a:graphicFrameLocks noChangeAspect="1"/>
          </p:cNvGraphicFramePr>
          <p:nvPr>
            <p:extLst>
              <p:ext uri="{D42A27DB-BD31-4B8C-83A1-F6EECF244321}">
                <p14:modId xmlns:p14="http://schemas.microsoft.com/office/powerpoint/2010/main" val="1512553745"/>
              </p:ext>
            </p:extLst>
          </p:nvPr>
        </p:nvGraphicFramePr>
        <p:xfrm>
          <a:off x="182563" y="2368550"/>
          <a:ext cx="8834437" cy="814388"/>
        </p:xfrm>
        <a:graphic>
          <a:graphicData uri="http://schemas.openxmlformats.org/presentationml/2006/ole">
            <mc:AlternateContent xmlns:mc="http://schemas.openxmlformats.org/markup-compatibility/2006">
              <mc:Choice xmlns:v="urn:schemas-microsoft-com:vml" Requires="v">
                <p:oleObj spid="_x0000_s52284" name="Equation" r:id="rId4" imgW="4533840" imgH="419040" progId="Equation.DSMT4">
                  <p:embed/>
                </p:oleObj>
              </mc:Choice>
              <mc:Fallback>
                <p:oleObj name="Equation" r:id="rId4" imgW="4533840" imgH="419040" progId="Equation.DSMT4">
                  <p:embed/>
                  <p:pic>
                    <p:nvPicPr>
                      <p:cNvPr id="0" name=""/>
                      <p:cNvPicPr/>
                      <p:nvPr/>
                    </p:nvPicPr>
                    <p:blipFill>
                      <a:blip r:embed="rId5"/>
                      <a:stretch>
                        <a:fillRect/>
                      </a:stretch>
                    </p:blipFill>
                    <p:spPr>
                      <a:xfrm>
                        <a:off x="182563" y="2368550"/>
                        <a:ext cx="8834437" cy="8143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76614136"/>
              </p:ext>
            </p:extLst>
          </p:nvPr>
        </p:nvGraphicFramePr>
        <p:xfrm>
          <a:off x="149225" y="3513138"/>
          <a:ext cx="8859838" cy="815975"/>
        </p:xfrm>
        <a:graphic>
          <a:graphicData uri="http://schemas.openxmlformats.org/presentationml/2006/ole">
            <mc:AlternateContent xmlns:mc="http://schemas.openxmlformats.org/markup-compatibility/2006">
              <mc:Choice xmlns:v="urn:schemas-microsoft-com:vml" Requires="v">
                <p:oleObj spid="_x0000_s52285" name="Equation" r:id="rId6" imgW="4546440" imgH="419040" progId="Equation.DSMT4">
                  <p:embed/>
                </p:oleObj>
              </mc:Choice>
              <mc:Fallback>
                <p:oleObj name="Equation" r:id="rId6" imgW="4546440" imgH="419040" progId="Equation.DSMT4">
                  <p:embed/>
                  <p:pic>
                    <p:nvPicPr>
                      <p:cNvPr id="0" name=""/>
                      <p:cNvPicPr/>
                      <p:nvPr/>
                    </p:nvPicPr>
                    <p:blipFill>
                      <a:blip r:embed="rId7"/>
                      <a:stretch>
                        <a:fillRect/>
                      </a:stretch>
                    </p:blipFill>
                    <p:spPr>
                      <a:xfrm>
                        <a:off x="149225" y="3513138"/>
                        <a:ext cx="8859838" cy="8159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30889676"/>
              </p:ext>
            </p:extLst>
          </p:nvPr>
        </p:nvGraphicFramePr>
        <p:xfrm>
          <a:off x="90488" y="4651375"/>
          <a:ext cx="9031287" cy="817563"/>
        </p:xfrm>
        <a:graphic>
          <a:graphicData uri="http://schemas.openxmlformats.org/presentationml/2006/ole">
            <mc:AlternateContent xmlns:mc="http://schemas.openxmlformats.org/markup-compatibility/2006">
              <mc:Choice xmlns:v="urn:schemas-microsoft-com:vml" Requires="v">
                <p:oleObj spid="_x0000_s52286" name="Equation" r:id="rId8" imgW="4635360" imgH="419040" progId="Equation.DSMT4">
                  <p:embed/>
                </p:oleObj>
              </mc:Choice>
              <mc:Fallback>
                <p:oleObj name="Equation" r:id="rId8" imgW="4635360" imgH="419040" progId="Equation.DSMT4">
                  <p:embed/>
                  <p:pic>
                    <p:nvPicPr>
                      <p:cNvPr id="0" name=""/>
                      <p:cNvPicPr/>
                      <p:nvPr/>
                    </p:nvPicPr>
                    <p:blipFill>
                      <a:blip r:embed="rId9"/>
                      <a:stretch>
                        <a:fillRect/>
                      </a:stretch>
                    </p:blipFill>
                    <p:spPr>
                      <a:xfrm>
                        <a:off x="90488" y="4651375"/>
                        <a:ext cx="9031287" cy="817563"/>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20</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307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82675"/>
          </a:xfrm>
        </p:spPr>
        <p:txBody>
          <a:bodyPr/>
          <a:lstStyle/>
          <a:p>
            <a:r>
              <a:rPr lang="en-US" sz="4600" noProof="0" dirty="0">
                <a:effectLst/>
                <a:latin typeface="+mn-lt"/>
              </a:rPr>
              <a:t>Qualitative Considerations</a:t>
            </a:r>
          </a:p>
        </p:txBody>
      </p:sp>
      <p:sp>
        <p:nvSpPr>
          <p:cNvPr id="3" name="Content Placeholder 2"/>
          <p:cNvSpPr>
            <a:spLocks noGrp="1"/>
          </p:cNvSpPr>
          <p:nvPr>
            <p:ph idx="1"/>
          </p:nvPr>
        </p:nvSpPr>
        <p:spPr>
          <a:xfrm>
            <a:off x="628650" y="1600200"/>
            <a:ext cx="7886700" cy="838200"/>
          </a:xfrm>
        </p:spPr>
        <p:txBody>
          <a:bodyPr>
            <a:normAutofit/>
          </a:bodyPr>
          <a:lstStyle/>
          <a:p>
            <a:pPr marL="0" indent="0">
              <a:buNone/>
            </a:pPr>
            <a:r>
              <a:rPr lang="en-US" sz="2400" noProof="0" dirty="0">
                <a:latin typeface="+mn-lt"/>
              </a:rPr>
              <a:t>Why do companies compute ROI using operating income and assets instead of net income or total assets?</a:t>
            </a:r>
          </a:p>
        </p:txBody>
      </p:sp>
      <p:sp>
        <p:nvSpPr>
          <p:cNvPr id="7" name="Content Placeholder 6"/>
          <p:cNvSpPr>
            <a:spLocks noGrp="1"/>
          </p:cNvSpPr>
          <p:nvPr>
            <p:ph idx="15"/>
          </p:nvPr>
        </p:nvSpPr>
        <p:spPr>
          <a:xfrm>
            <a:off x="647700" y="2590800"/>
            <a:ext cx="7886700" cy="685800"/>
          </a:xfrm>
        </p:spPr>
        <p:txBody>
          <a:bodyPr>
            <a:normAutofit fontScale="62500" lnSpcReduction="20000"/>
          </a:bodyPr>
          <a:lstStyle/>
          <a:p>
            <a:pPr marL="291600" indent="-291600"/>
            <a:r>
              <a:rPr lang="en-US" sz="3800" noProof="0" dirty="0" smtClean="0">
                <a:latin typeface="+mn-lt"/>
              </a:rPr>
              <a:t>If corporate HQ closes a plant, it would be inappropriate to include these in the denominator of the ROI calculation.</a:t>
            </a:r>
          </a:p>
          <a:p>
            <a:pPr marL="0" indent="0">
              <a:buNone/>
            </a:pPr>
            <a:endParaRPr lang="en-US" noProof="0" dirty="0">
              <a:latin typeface="+mn-lt"/>
            </a:endParaRPr>
          </a:p>
        </p:txBody>
      </p:sp>
      <p:sp>
        <p:nvSpPr>
          <p:cNvPr id="6" name="Content Placeholder 5"/>
          <p:cNvSpPr>
            <a:spLocks noGrp="1"/>
          </p:cNvSpPr>
          <p:nvPr>
            <p:ph idx="14"/>
          </p:nvPr>
        </p:nvSpPr>
        <p:spPr>
          <a:xfrm>
            <a:off x="647700" y="3352800"/>
            <a:ext cx="7886700" cy="762000"/>
          </a:xfrm>
        </p:spPr>
        <p:txBody>
          <a:bodyPr>
            <a:normAutofit/>
          </a:bodyPr>
          <a:lstStyle/>
          <a:p>
            <a:pPr marL="291600" lvl="1" indent="-291600">
              <a:spcBef>
                <a:spcPts val="1000"/>
              </a:spcBef>
            </a:pPr>
            <a:r>
              <a:rPr lang="en-US" sz="2400" noProof="0" dirty="0" smtClean="0">
                <a:latin typeface="+mn-lt"/>
              </a:rPr>
              <a:t>If Panther sells the plant at a gain, including the gain in the numerator would distort the result.</a:t>
            </a:r>
          </a:p>
          <a:p>
            <a:pPr marL="0" indent="0">
              <a:buNone/>
            </a:pPr>
            <a:endParaRPr lang="en-US" noProof="0" dirty="0">
              <a:latin typeface="+mn-lt"/>
            </a:endParaRPr>
          </a:p>
        </p:txBody>
      </p:sp>
      <p:sp>
        <p:nvSpPr>
          <p:cNvPr id="10" name="Content Placeholder 2"/>
          <p:cNvSpPr>
            <a:spLocks noGrp="1"/>
          </p:cNvSpPr>
          <p:nvPr>
            <p:ph idx="1"/>
          </p:nvPr>
        </p:nvSpPr>
        <p:spPr>
          <a:xfrm>
            <a:off x="647700" y="4264025"/>
            <a:ext cx="7886700" cy="1374775"/>
          </a:xfrm>
        </p:spPr>
        <p:txBody>
          <a:bodyPr>
            <a:noAutofit/>
          </a:bodyPr>
          <a:lstStyle/>
          <a:p>
            <a:pPr marL="292608" lvl="1" indent="-292608"/>
            <a:r>
              <a:rPr lang="en-US" sz="2400" noProof="0" dirty="0">
                <a:latin typeface="+mn-lt"/>
              </a:rPr>
              <a:t>Since the manager of the Furniture Manufacturing Division does not control closing the plant or selling it, it is unreasonable to include the effects of these decisions in computing the R</a:t>
            </a:r>
            <a:r>
              <a:rPr lang="en-US" sz="100" noProof="0" dirty="0">
                <a:latin typeface="+mn-lt"/>
              </a:rPr>
              <a:t> </a:t>
            </a:r>
            <a:r>
              <a:rPr lang="en-US" sz="2400" noProof="0" dirty="0">
                <a:latin typeface="+mn-lt"/>
              </a:rPr>
              <a:t>O</a:t>
            </a:r>
            <a:r>
              <a:rPr lang="en-US" sz="100" noProof="0" dirty="0">
                <a:latin typeface="+mn-lt"/>
              </a:rPr>
              <a:t> </a:t>
            </a:r>
            <a:r>
              <a:rPr lang="en-US" sz="2400" noProof="0" dirty="0">
                <a:latin typeface="+mn-lt"/>
              </a:rPr>
              <a:t>I.</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21</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251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30274"/>
          </a:xfrm>
        </p:spPr>
        <p:txBody>
          <a:bodyPr/>
          <a:lstStyle/>
          <a:p>
            <a:r>
              <a:rPr lang="en-US" sz="4600" noProof="0" dirty="0">
                <a:effectLst/>
                <a:latin typeface="+mn-lt"/>
              </a:rPr>
              <a:t>Measuring Operating Assets</a:t>
            </a:r>
          </a:p>
        </p:txBody>
      </p:sp>
      <p:sp>
        <p:nvSpPr>
          <p:cNvPr id="3" name="Content Placeholder 2"/>
          <p:cNvSpPr>
            <a:spLocks noGrp="1"/>
          </p:cNvSpPr>
          <p:nvPr>
            <p:ph sz="half" idx="1"/>
          </p:nvPr>
        </p:nvSpPr>
        <p:spPr>
          <a:xfrm>
            <a:off x="495301" y="1443039"/>
            <a:ext cx="7886699" cy="842961"/>
          </a:xfrm>
        </p:spPr>
        <p:txBody>
          <a:bodyPr>
            <a:normAutofit lnSpcReduction="10000"/>
          </a:bodyPr>
          <a:lstStyle/>
          <a:p>
            <a:pPr marL="0" indent="0">
              <a:buNone/>
            </a:pPr>
            <a:r>
              <a:rPr lang="en-US" altLang="en-US" sz="2800" b="1" noProof="0" dirty="0">
                <a:latin typeface="+mn-lt"/>
                <a:ea typeface="Tahoma" panose="020B0604030504040204" pitchFamily="34" charset="0"/>
                <a:cs typeface="Tahoma" panose="020B0604030504040204" pitchFamily="34" charset="0"/>
              </a:rPr>
              <a:t>Using the book value of operating assets to calculate ROI will result in a higher R</a:t>
            </a:r>
            <a:r>
              <a:rPr lang="en-US" altLang="en-US" sz="100" b="1" noProof="0" dirty="0">
                <a:latin typeface="+mn-lt"/>
                <a:ea typeface="Tahoma" panose="020B0604030504040204" pitchFamily="34" charset="0"/>
                <a:cs typeface="Tahoma" panose="020B0604030504040204" pitchFamily="34" charset="0"/>
              </a:rPr>
              <a:t> </a:t>
            </a:r>
            <a:r>
              <a:rPr lang="en-US" altLang="en-US" sz="2800" b="1" noProof="0" dirty="0">
                <a:latin typeface="+mn-lt"/>
                <a:ea typeface="Tahoma" panose="020B0604030504040204" pitchFamily="34" charset="0"/>
                <a:cs typeface="Tahoma" panose="020B0604030504040204" pitchFamily="34" charset="0"/>
              </a:rPr>
              <a:t>O</a:t>
            </a:r>
            <a:r>
              <a:rPr lang="en-US" altLang="en-US" sz="100" b="1" noProof="0" dirty="0">
                <a:latin typeface="+mn-lt"/>
                <a:ea typeface="Tahoma" panose="020B0604030504040204" pitchFamily="34" charset="0"/>
                <a:cs typeface="Tahoma" panose="020B0604030504040204" pitchFamily="34" charset="0"/>
              </a:rPr>
              <a:t> </a:t>
            </a:r>
            <a:r>
              <a:rPr lang="en-US" altLang="en-US" sz="2800" b="1" noProof="0" dirty="0">
                <a:latin typeface="+mn-lt"/>
                <a:ea typeface="Tahoma" panose="020B0604030504040204" pitchFamily="34" charset="0"/>
                <a:cs typeface="Tahoma" panose="020B0604030504040204" pitchFamily="34" charset="0"/>
              </a:rPr>
              <a:t>I.</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4148242222"/>
              </p:ext>
            </p:extLst>
          </p:nvPr>
        </p:nvGraphicFramePr>
        <p:xfrm>
          <a:off x="495300" y="2514600"/>
          <a:ext cx="7886700" cy="16306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endParaRPr lang="en-US" sz="1400" dirty="0">
                        <a:solidFill>
                          <a:srgbClr val="5777A8"/>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dirty="0">
                          <a:solidFill>
                            <a:schemeClr val="bg1"/>
                          </a:solidFill>
                        </a:rPr>
                        <a:t>Northern Division’s Vending Machine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dirty="0">
                          <a:solidFill>
                            <a:schemeClr val="bg1"/>
                          </a:solidFill>
                        </a:rPr>
                        <a:t>Southern Division’s Vending Machine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1400" dirty="0">
                          <a:solidFill>
                            <a:schemeClr val="bg1"/>
                          </a:solidFill>
                        </a:rPr>
                        <a:t>Original cost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$ 5,000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$ 5,000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400" dirty="0">
                          <a:solidFill>
                            <a:schemeClr val="bg1"/>
                          </a:solidFill>
                        </a:rPr>
                        <a:t>Less</a:t>
                      </a:r>
                      <a:r>
                        <a:rPr lang="en-US" sz="1400" baseline="0" dirty="0">
                          <a:solidFill>
                            <a:schemeClr val="bg1"/>
                          </a:solidFill>
                        </a:rPr>
                        <a:t> accumulated depreciation</a:t>
                      </a:r>
                      <a:endParaRPr lang="en-US" sz="1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u="sng" dirty="0">
                          <a:solidFill>
                            <a:schemeClr val="bg1"/>
                          </a:solidFill>
                        </a:rPr>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u="sng" dirty="0">
                          <a:solidFill>
                            <a:schemeClr val="bg1"/>
                          </a:solidFill>
                        </a:rPr>
                        <a:t>(3,000)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400" dirty="0">
                          <a:solidFill>
                            <a:schemeClr val="bg1"/>
                          </a:solidFill>
                        </a:rPr>
                        <a:t>Book value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u="sng" dirty="0">
                          <a:solidFill>
                            <a:schemeClr val="bg1"/>
                          </a:solidFill>
                        </a:rPr>
                        <a:t>$4,000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u="sng" dirty="0">
                          <a:solidFill>
                            <a:schemeClr val="bg1"/>
                          </a:solidFill>
                        </a:rPr>
                        <a:t>$2,000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84979066"/>
              </p:ext>
            </p:extLst>
          </p:nvPr>
        </p:nvGraphicFramePr>
        <p:xfrm>
          <a:off x="554038" y="4343400"/>
          <a:ext cx="7497762" cy="815975"/>
        </p:xfrm>
        <a:graphic>
          <a:graphicData uri="http://schemas.openxmlformats.org/presentationml/2006/ole">
            <mc:AlternateContent xmlns:mc="http://schemas.openxmlformats.org/markup-compatibility/2006">
              <mc:Choice xmlns:v="urn:schemas-microsoft-com:vml" Requires="v">
                <p:oleObj spid="_x0000_s45764" name="Equation" r:id="rId4" imgW="3848040" imgH="419040" progId="Equation.DSMT4">
                  <p:embed/>
                </p:oleObj>
              </mc:Choice>
              <mc:Fallback>
                <p:oleObj name="Equation" r:id="rId4" imgW="3848040" imgH="419040" progId="Equation.DSMT4">
                  <p:embed/>
                  <p:pic>
                    <p:nvPicPr>
                      <p:cNvPr id="0" name=""/>
                      <p:cNvPicPr/>
                      <p:nvPr/>
                    </p:nvPicPr>
                    <p:blipFill>
                      <a:blip r:embed="rId5"/>
                      <a:stretch>
                        <a:fillRect/>
                      </a:stretch>
                    </p:blipFill>
                    <p:spPr>
                      <a:xfrm>
                        <a:off x="554038" y="4343400"/>
                        <a:ext cx="7497762" cy="8159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3565868"/>
              </p:ext>
            </p:extLst>
          </p:nvPr>
        </p:nvGraphicFramePr>
        <p:xfrm>
          <a:off x="558800" y="5356225"/>
          <a:ext cx="7523163" cy="815975"/>
        </p:xfrm>
        <a:graphic>
          <a:graphicData uri="http://schemas.openxmlformats.org/presentationml/2006/ole">
            <mc:AlternateContent xmlns:mc="http://schemas.openxmlformats.org/markup-compatibility/2006">
              <mc:Choice xmlns:v="urn:schemas-microsoft-com:vml" Requires="v">
                <p:oleObj spid="_x0000_s45765" name="Equation" r:id="rId6" imgW="3860640" imgH="419040" progId="Equation.DSMT4">
                  <p:embed/>
                </p:oleObj>
              </mc:Choice>
              <mc:Fallback>
                <p:oleObj name="Equation" r:id="rId6" imgW="3860640" imgH="419040" progId="Equation.DSMT4">
                  <p:embed/>
                  <p:pic>
                    <p:nvPicPr>
                      <p:cNvPr id="0" name=""/>
                      <p:cNvPicPr/>
                      <p:nvPr/>
                    </p:nvPicPr>
                    <p:blipFill>
                      <a:blip r:embed="rId7"/>
                      <a:stretch>
                        <a:fillRect/>
                      </a:stretch>
                    </p:blipFill>
                    <p:spPr>
                      <a:xfrm>
                        <a:off x="558800" y="5356225"/>
                        <a:ext cx="7523163" cy="815975"/>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22</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7088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325563"/>
          </a:xfrm>
        </p:spPr>
        <p:txBody>
          <a:bodyPr/>
          <a:lstStyle/>
          <a:p>
            <a:r>
              <a:rPr lang="en-US" sz="4600" noProof="0" dirty="0">
                <a:effectLst/>
                <a:latin typeface="+mn-lt"/>
              </a:rPr>
              <a:t>Factors Affecting Return on Investment</a:t>
            </a:r>
          </a:p>
        </p:txBody>
      </p:sp>
      <p:graphicFrame>
        <p:nvGraphicFramePr>
          <p:cNvPr id="6" name="Object 5"/>
          <p:cNvGraphicFramePr>
            <a:graphicFrameLocks noChangeAspect="1"/>
          </p:cNvGraphicFramePr>
          <p:nvPr>
            <p:extLst>
              <p:ext uri="{D42A27DB-BD31-4B8C-83A1-F6EECF244321}">
                <p14:modId xmlns:p14="http://schemas.microsoft.com/office/powerpoint/2010/main" val="4282406370"/>
              </p:ext>
            </p:extLst>
          </p:nvPr>
        </p:nvGraphicFramePr>
        <p:xfrm>
          <a:off x="1219200" y="1758315"/>
          <a:ext cx="3563938" cy="987425"/>
        </p:xfrm>
        <a:graphic>
          <a:graphicData uri="http://schemas.openxmlformats.org/presentationml/2006/ole">
            <mc:AlternateContent xmlns:mc="http://schemas.openxmlformats.org/markup-compatibility/2006">
              <mc:Choice xmlns:v="urn:schemas-microsoft-com:vml" Requires="v">
                <p:oleObj spid="_x0000_s46664" name="Equation" r:id="rId4" imgW="1511280" imgH="419040" progId="Equation.DSMT4">
                  <p:embed/>
                </p:oleObj>
              </mc:Choice>
              <mc:Fallback>
                <p:oleObj name="Equation" r:id="rId4" imgW="1511280" imgH="419040" progId="Equation.DSMT4">
                  <p:embed/>
                  <p:pic>
                    <p:nvPicPr>
                      <p:cNvPr id="0" name=""/>
                      <p:cNvPicPr/>
                      <p:nvPr/>
                    </p:nvPicPr>
                    <p:blipFill>
                      <a:blip r:embed="rId5"/>
                      <a:stretch>
                        <a:fillRect/>
                      </a:stretch>
                    </p:blipFill>
                    <p:spPr>
                      <a:xfrm>
                        <a:off x="1219200" y="1758315"/>
                        <a:ext cx="3563938" cy="987425"/>
                      </a:xfrm>
                      <a:prstGeom prst="rect">
                        <a:avLst/>
                      </a:prstGeom>
                    </p:spPr>
                  </p:pic>
                </p:oleObj>
              </mc:Fallback>
            </mc:AlternateContent>
          </a:graphicData>
        </a:graphic>
      </p:graphicFrame>
      <p:pic>
        <p:nvPicPr>
          <p:cNvPr id="3" name="Picture 2" descr="ROI equation showing Operating Income divided by Sales (indicated as Margin) times Sales over Operating Assets (noted as Turnov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721" y="2949893"/>
            <a:ext cx="6496050" cy="3227070"/>
          </a:xfrm>
          <a:prstGeom prst="rect">
            <a:avLst/>
          </a:prstGeom>
        </p:spPr>
      </p:pic>
      <p:sp>
        <p:nvSpPr>
          <p:cNvPr id="5" name="Slide Number Placeholder 4"/>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23</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423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06475"/>
          </a:xfrm>
        </p:spPr>
        <p:txBody>
          <a:bodyPr/>
          <a:lstStyle/>
          <a:p>
            <a:r>
              <a:rPr lang="en-US" sz="4600" noProof="0" dirty="0">
                <a:effectLst/>
                <a:latin typeface="+mn-lt"/>
              </a:rPr>
              <a:t>Expanded ROI Part One</a:t>
            </a:r>
          </a:p>
        </p:txBody>
      </p:sp>
      <p:sp>
        <p:nvSpPr>
          <p:cNvPr id="3" name="Content Placeholder 2"/>
          <p:cNvSpPr>
            <a:spLocks noGrp="1"/>
          </p:cNvSpPr>
          <p:nvPr>
            <p:ph idx="1"/>
          </p:nvPr>
        </p:nvSpPr>
        <p:spPr>
          <a:xfrm>
            <a:off x="628650" y="1524000"/>
            <a:ext cx="8058150" cy="917574"/>
          </a:xfrm>
        </p:spPr>
        <p:txBody>
          <a:bodyPr>
            <a:normAutofit fontScale="92500" lnSpcReduction="10000"/>
          </a:bodyPr>
          <a:lstStyle/>
          <a:p>
            <a:pPr marL="0" indent="0">
              <a:buNone/>
            </a:pPr>
            <a:r>
              <a:rPr lang="en-US" noProof="0" dirty="0">
                <a:latin typeface="+mn-lt"/>
                <a:ea typeface="Tahoma" panose="020B0604030504040204" pitchFamily="34" charset="0"/>
                <a:cs typeface="Tahoma" panose="020B0604030504040204" pitchFamily="34" charset="0"/>
              </a:rPr>
              <a:t>The Lumber Manufacturing Division reported the following information:</a:t>
            </a:r>
          </a:p>
        </p:txBody>
      </p:sp>
      <p:graphicFrame>
        <p:nvGraphicFramePr>
          <p:cNvPr id="11" name="Content Placeholder 10"/>
          <p:cNvGraphicFramePr>
            <a:graphicFrameLocks noGrp="1"/>
          </p:cNvGraphicFramePr>
          <p:nvPr>
            <p:ph idx="13"/>
            <p:extLst>
              <p:ext uri="{D42A27DB-BD31-4B8C-83A1-F6EECF244321}">
                <p14:modId xmlns:p14="http://schemas.microsoft.com/office/powerpoint/2010/main" val="2957618473"/>
              </p:ext>
            </p:extLst>
          </p:nvPr>
        </p:nvGraphicFramePr>
        <p:xfrm>
          <a:off x="876300" y="2667000"/>
          <a:ext cx="5676900" cy="1371600"/>
        </p:xfrm>
        <a:graphic>
          <a:graphicData uri="http://schemas.openxmlformats.org/drawingml/2006/table">
            <a:tbl>
              <a:tblPr firstRow="1" bandRow="1">
                <a:tableStyleId>{5C22544A-7EE6-4342-B048-85BDC9FD1C3A}</a:tableStyleId>
              </a:tblPr>
              <a:tblGrid>
                <a:gridCol w="2838450">
                  <a:extLst>
                    <a:ext uri="{9D8B030D-6E8A-4147-A177-3AD203B41FA5}">
                      <a16:colId xmlns:a16="http://schemas.microsoft.com/office/drawing/2014/main" val="20000"/>
                    </a:ext>
                  </a:extLst>
                </a:gridCol>
                <a:gridCol w="2838450">
                  <a:extLst>
                    <a:ext uri="{9D8B030D-6E8A-4147-A177-3AD203B41FA5}">
                      <a16:colId xmlns:a16="http://schemas.microsoft.com/office/drawing/2014/main" val="20001"/>
                    </a:ext>
                  </a:extLst>
                </a:gridCol>
              </a:tblGrid>
              <a:tr h="370840">
                <a:tc>
                  <a:txBody>
                    <a:bodyPr/>
                    <a:lstStyle/>
                    <a:p>
                      <a:r>
                        <a:rPr lang="en-US" sz="2400" b="1" dirty="0">
                          <a:solidFill>
                            <a:schemeClr val="bg1"/>
                          </a:solidFill>
                          <a:effectLst/>
                          <a:latin typeface="+mn-lt"/>
                          <a:ea typeface="Tahoma" panose="020B0604030504040204" pitchFamily="34" charset="0"/>
                          <a:cs typeface="Tahoma" panose="020B0604030504040204" pitchFamily="34" charset="0"/>
                        </a:rPr>
                        <a:t>Operating Income</a:t>
                      </a:r>
                      <a:endParaRPr lang="en-US" sz="2400" dirty="0">
                        <a:solidFill>
                          <a:schemeClr val="bg1"/>
                        </a:solidFill>
                        <a:effectLst/>
                        <a:latin typeface="+mn-lt"/>
                        <a:ea typeface="Tahoma" panose="020B060403050404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2400" b="1" dirty="0">
                          <a:solidFill>
                            <a:schemeClr val="bg1"/>
                          </a:solidFill>
                          <a:effectLst/>
                          <a:latin typeface="+mn-lt"/>
                          <a:ea typeface="Tahoma" panose="020B0604030504040204" pitchFamily="34" charset="0"/>
                          <a:cs typeface="Tahoma" panose="020B0604030504040204" pitchFamily="34" charset="0"/>
                        </a:rPr>
                        <a:t>$   60,000</a:t>
                      </a:r>
                      <a:endParaRPr lang="en-US" sz="2400" dirty="0">
                        <a:solidFill>
                          <a:schemeClr val="bg1"/>
                        </a:solidFill>
                        <a:effectLst/>
                        <a:latin typeface="+mn-lt"/>
                        <a:ea typeface="Tahoma" panose="020B060403050404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b="1" kern="1200" dirty="0">
                          <a:solidFill>
                            <a:schemeClr val="bg1"/>
                          </a:solidFill>
                          <a:effectLst/>
                          <a:latin typeface="+mn-lt"/>
                          <a:ea typeface="Tahoma" panose="020B0604030504040204" pitchFamily="34" charset="0"/>
                          <a:cs typeface="Tahoma" panose="020B0604030504040204" pitchFamily="34" charset="0"/>
                        </a:rPr>
                        <a:t>Sales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400" b="1" kern="1200" dirty="0">
                          <a:solidFill>
                            <a:schemeClr val="bg1"/>
                          </a:solidFill>
                          <a:effectLst/>
                          <a:latin typeface="+mn-lt"/>
                          <a:ea typeface="Tahoma" panose="020B0604030504040204" pitchFamily="34" charset="0"/>
                          <a:cs typeface="Tahoma" panose="020B0604030504040204" pitchFamily="34" charset="0"/>
                        </a:rPr>
                        <a:t>600,000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b="1" kern="1200" dirty="0">
                          <a:solidFill>
                            <a:schemeClr val="bg1"/>
                          </a:solidFill>
                          <a:effectLst/>
                          <a:latin typeface="+mn-lt"/>
                          <a:ea typeface="Tahoma" panose="020B0604030504040204" pitchFamily="34" charset="0"/>
                          <a:cs typeface="Tahoma" panose="020B0604030504040204" pitchFamily="34" charset="0"/>
                        </a:rPr>
                        <a:t>Operating</a:t>
                      </a:r>
                      <a:r>
                        <a:rPr lang="en-US" sz="2400" dirty="0">
                          <a:solidFill>
                            <a:schemeClr val="bg1"/>
                          </a:solidFill>
                          <a:effectLst/>
                          <a:latin typeface="+mn-lt"/>
                          <a:ea typeface="Tahoma" panose="020B0604030504040204" pitchFamily="34" charset="0"/>
                          <a:cs typeface="Tahoma" panose="020B0604030504040204" pitchFamily="34" charset="0"/>
                        </a:rPr>
                        <a:t> </a:t>
                      </a:r>
                      <a:r>
                        <a:rPr lang="en-US" sz="2400" b="1" kern="1200" dirty="0">
                          <a:solidFill>
                            <a:schemeClr val="bg1"/>
                          </a:solidFill>
                          <a:effectLst/>
                          <a:latin typeface="+mn-lt"/>
                          <a:ea typeface="Tahoma" panose="020B0604030504040204" pitchFamily="34" charset="0"/>
                          <a:cs typeface="Tahoma" panose="020B0604030504040204" pitchFamily="34" charset="0"/>
                        </a:rPr>
                        <a:t>Assets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400" b="1" kern="1200" dirty="0">
                          <a:solidFill>
                            <a:schemeClr val="bg1"/>
                          </a:solidFill>
                          <a:effectLst/>
                          <a:latin typeface="+mn-lt"/>
                          <a:ea typeface="Tahoma" panose="020B0604030504040204" pitchFamily="34" charset="0"/>
                          <a:cs typeface="Tahoma" panose="020B0604030504040204" pitchFamily="34" charset="0"/>
                        </a:rPr>
                        <a:t>300,000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Content Placeholder 5"/>
          <p:cNvSpPr>
            <a:spLocks noGrp="1"/>
          </p:cNvSpPr>
          <p:nvPr>
            <p:ph idx="14"/>
          </p:nvPr>
        </p:nvSpPr>
        <p:spPr>
          <a:xfrm>
            <a:off x="609600" y="4495800"/>
            <a:ext cx="8343900" cy="533400"/>
          </a:xfrm>
        </p:spPr>
        <p:txBody>
          <a:bodyPr>
            <a:normAutofit/>
          </a:bodyPr>
          <a:lstStyle/>
          <a:p>
            <a:pPr marL="0" indent="0">
              <a:buNone/>
            </a:pPr>
            <a:r>
              <a:rPr lang="en-US" sz="3200" b="1" noProof="0" dirty="0">
                <a:latin typeface="+mn-lt"/>
                <a:ea typeface="Tahoma" panose="020B0604030504040204" pitchFamily="34" charset="0"/>
                <a:cs typeface="Tahoma" panose="020B0604030504040204" pitchFamily="34" charset="0"/>
              </a:rPr>
              <a:t>Let’s calculate ROI using the expanded equation.</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24</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935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06475"/>
          </a:xfrm>
        </p:spPr>
        <p:txBody>
          <a:bodyPr/>
          <a:lstStyle/>
          <a:p>
            <a:r>
              <a:rPr lang="en-US" sz="4600" noProof="0" dirty="0">
                <a:effectLst/>
                <a:latin typeface="+mn-lt"/>
              </a:rPr>
              <a:t>Expanded ROI Part Two</a:t>
            </a:r>
          </a:p>
        </p:txBody>
      </p:sp>
      <p:graphicFrame>
        <p:nvGraphicFramePr>
          <p:cNvPr id="6" name="Object 5"/>
          <p:cNvGraphicFramePr>
            <a:graphicFrameLocks noChangeAspect="1"/>
          </p:cNvGraphicFramePr>
          <p:nvPr>
            <p:extLst>
              <p:ext uri="{D42A27DB-BD31-4B8C-83A1-F6EECF244321}">
                <p14:modId xmlns:p14="http://schemas.microsoft.com/office/powerpoint/2010/main" val="201141539"/>
              </p:ext>
            </p:extLst>
          </p:nvPr>
        </p:nvGraphicFramePr>
        <p:xfrm>
          <a:off x="1042988" y="1819275"/>
          <a:ext cx="6359525" cy="3856038"/>
        </p:xfrm>
        <a:graphic>
          <a:graphicData uri="http://schemas.openxmlformats.org/presentationml/2006/ole">
            <mc:AlternateContent xmlns:mc="http://schemas.openxmlformats.org/markup-compatibility/2006">
              <mc:Choice xmlns:v="urn:schemas-microsoft-com:vml" Requires="v">
                <p:oleObj spid="_x0000_s48343" name="Equation" r:id="rId4" imgW="2450880" imgH="1485720" progId="Equation.DSMT4">
                  <p:embed/>
                </p:oleObj>
              </mc:Choice>
              <mc:Fallback>
                <p:oleObj name="Equation" r:id="rId4" imgW="2450880" imgH="1485720" progId="Equation.DSMT4">
                  <p:embed/>
                  <p:pic>
                    <p:nvPicPr>
                      <p:cNvPr id="0" name=""/>
                      <p:cNvPicPr/>
                      <p:nvPr/>
                    </p:nvPicPr>
                    <p:blipFill>
                      <a:blip r:embed="rId5"/>
                      <a:stretch>
                        <a:fillRect/>
                      </a:stretch>
                    </p:blipFill>
                    <p:spPr>
                      <a:xfrm>
                        <a:off x="1042988" y="1819275"/>
                        <a:ext cx="6359525" cy="3856038"/>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25</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146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109937"/>
          </a:xfrm>
        </p:spPr>
        <p:txBody>
          <a:bodyPr/>
          <a:lstStyle/>
          <a:p>
            <a:r>
              <a:rPr lang="en-US" sz="4600" noProof="0" dirty="0">
                <a:effectLst/>
                <a:latin typeface="+mn-lt"/>
              </a:rPr>
              <a:t>Improving Profitability and ROI</a:t>
            </a:r>
          </a:p>
        </p:txBody>
      </p:sp>
      <p:sp>
        <p:nvSpPr>
          <p:cNvPr id="3" name="Content Placeholder 2"/>
          <p:cNvSpPr>
            <a:spLocks noGrp="1"/>
          </p:cNvSpPr>
          <p:nvPr>
            <p:ph idx="1"/>
          </p:nvPr>
        </p:nvSpPr>
        <p:spPr>
          <a:xfrm>
            <a:off x="628650" y="1703663"/>
            <a:ext cx="7677150" cy="734737"/>
          </a:xfrm>
        </p:spPr>
        <p:txBody>
          <a:bodyPr>
            <a:normAutofit fontScale="92500" lnSpcReduction="20000"/>
          </a:bodyPr>
          <a:lstStyle/>
          <a:p>
            <a:pPr marL="0" indent="0">
              <a:buNone/>
            </a:pPr>
            <a:r>
              <a:rPr lang="en-US" sz="3000" noProof="0" dirty="0">
                <a:latin typeface="+mn-lt"/>
                <a:ea typeface="Tahoma" panose="020B0604030504040204" pitchFamily="34" charset="0"/>
                <a:cs typeface="Tahoma" panose="020B0604030504040204" pitchFamily="34" charset="0"/>
              </a:rPr>
              <a:t>The expanded formula shows that profitability and R</a:t>
            </a:r>
            <a:r>
              <a:rPr lang="en-US" sz="100" noProof="0" dirty="0">
                <a:latin typeface="+mn-lt"/>
                <a:ea typeface="Tahoma" panose="020B0604030504040204" pitchFamily="34" charset="0"/>
                <a:cs typeface="Tahoma" panose="020B0604030504040204" pitchFamily="34" charset="0"/>
              </a:rPr>
              <a:t> </a:t>
            </a:r>
            <a:r>
              <a:rPr lang="en-US" sz="3000" noProof="0" dirty="0">
                <a:latin typeface="+mn-lt"/>
                <a:ea typeface="Tahoma" panose="020B0604030504040204" pitchFamily="34" charset="0"/>
                <a:cs typeface="Tahoma" panose="020B0604030504040204" pitchFamily="34" charset="0"/>
              </a:rPr>
              <a:t>O</a:t>
            </a:r>
            <a:r>
              <a:rPr lang="en-US" sz="100" noProof="0" dirty="0">
                <a:latin typeface="+mn-lt"/>
                <a:ea typeface="Tahoma" panose="020B0604030504040204" pitchFamily="34" charset="0"/>
                <a:cs typeface="Tahoma" panose="020B0604030504040204" pitchFamily="34" charset="0"/>
              </a:rPr>
              <a:t> </a:t>
            </a:r>
            <a:r>
              <a:rPr lang="en-US" sz="3000" noProof="0" dirty="0">
                <a:latin typeface="+mn-lt"/>
                <a:ea typeface="Tahoma" panose="020B0604030504040204" pitchFamily="34" charset="0"/>
                <a:cs typeface="Tahoma" panose="020B0604030504040204" pitchFamily="34" charset="0"/>
              </a:rPr>
              <a:t>I can be improved in three ways:</a:t>
            </a:r>
          </a:p>
        </p:txBody>
      </p:sp>
      <p:sp>
        <p:nvSpPr>
          <p:cNvPr id="5" name="Content Placeholder 4"/>
          <p:cNvSpPr>
            <a:spLocks noGrp="1"/>
          </p:cNvSpPr>
          <p:nvPr>
            <p:ph idx="13"/>
          </p:nvPr>
        </p:nvSpPr>
        <p:spPr>
          <a:xfrm>
            <a:off x="647700" y="2590799"/>
            <a:ext cx="7886700" cy="560664"/>
          </a:xfrm>
        </p:spPr>
        <p:txBody>
          <a:bodyPr>
            <a:normAutofit/>
          </a:bodyPr>
          <a:lstStyle/>
          <a:p>
            <a:pPr marL="442800" lvl="1" indent="-442800">
              <a:spcBef>
                <a:spcPts val="1000"/>
              </a:spcBef>
              <a:buFont typeface="+mj-lt"/>
              <a:buAutoNum type="arabicPeriod"/>
            </a:pPr>
            <a:r>
              <a:rPr lang="en-US" sz="2800" noProof="0" dirty="0">
                <a:latin typeface="+mn-lt"/>
                <a:ea typeface="Tahoma" panose="020B0604030504040204" pitchFamily="34" charset="0"/>
                <a:cs typeface="Tahoma" panose="020B0604030504040204" pitchFamily="34" charset="0"/>
              </a:rPr>
              <a:t>Increase R</a:t>
            </a:r>
            <a:r>
              <a:rPr lang="en-US" sz="100" noProof="0" dirty="0">
                <a:latin typeface="+mn-lt"/>
                <a:ea typeface="Tahoma" panose="020B0604030504040204" pitchFamily="34" charset="0"/>
                <a:cs typeface="Tahoma" panose="020B0604030504040204" pitchFamily="34" charset="0"/>
              </a:rPr>
              <a:t> </a:t>
            </a:r>
            <a:r>
              <a:rPr lang="en-US" sz="2800" noProof="0" dirty="0">
                <a:latin typeface="+mn-lt"/>
                <a:ea typeface="Tahoma" panose="020B0604030504040204" pitchFamily="34" charset="0"/>
                <a:cs typeface="Tahoma" panose="020B0604030504040204" pitchFamily="34" charset="0"/>
              </a:rPr>
              <a:t>O</a:t>
            </a:r>
            <a:r>
              <a:rPr lang="en-US" sz="100" noProof="0" dirty="0">
                <a:latin typeface="+mn-lt"/>
                <a:ea typeface="Tahoma" panose="020B0604030504040204" pitchFamily="34" charset="0"/>
                <a:cs typeface="Tahoma" panose="020B0604030504040204" pitchFamily="34" charset="0"/>
              </a:rPr>
              <a:t> </a:t>
            </a:r>
            <a:r>
              <a:rPr lang="en-US" sz="2800" noProof="0" dirty="0">
                <a:latin typeface="+mn-lt"/>
                <a:ea typeface="Tahoma" panose="020B0604030504040204" pitchFamily="34" charset="0"/>
                <a:cs typeface="Tahoma" panose="020B0604030504040204" pitchFamily="34" charset="0"/>
              </a:rPr>
              <a:t>I by increasing sales.</a:t>
            </a:r>
          </a:p>
        </p:txBody>
      </p:sp>
      <p:sp>
        <p:nvSpPr>
          <p:cNvPr id="6" name="Content Placeholder 5"/>
          <p:cNvSpPr>
            <a:spLocks noGrp="1"/>
          </p:cNvSpPr>
          <p:nvPr>
            <p:ph idx="14"/>
          </p:nvPr>
        </p:nvSpPr>
        <p:spPr/>
        <p:txBody>
          <a:bodyPr>
            <a:normAutofit/>
          </a:bodyPr>
          <a:lstStyle/>
          <a:p>
            <a:pPr marL="442800" lvl="1" indent="-442800">
              <a:spcBef>
                <a:spcPts val="1000"/>
              </a:spcBef>
              <a:buFont typeface="+mj-lt"/>
              <a:buAutoNum type="arabicPeriod" startAt="2"/>
            </a:pPr>
            <a:r>
              <a:rPr lang="en-US" sz="2800" noProof="0" dirty="0">
                <a:latin typeface="+mn-lt"/>
                <a:ea typeface="Tahoma" panose="020B0604030504040204" pitchFamily="34" charset="0"/>
                <a:cs typeface="Tahoma" panose="020B0604030504040204" pitchFamily="34" charset="0"/>
              </a:rPr>
              <a:t>Increase R</a:t>
            </a:r>
            <a:r>
              <a:rPr lang="en-US" sz="100" noProof="0" dirty="0">
                <a:latin typeface="+mn-lt"/>
                <a:ea typeface="Tahoma" panose="020B0604030504040204" pitchFamily="34" charset="0"/>
                <a:cs typeface="Tahoma" panose="020B0604030504040204" pitchFamily="34" charset="0"/>
              </a:rPr>
              <a:t> </a:t>
            </a:r>
            <a:r>
              <a:rPr lang="en-US" sz="2800" noProof="0" dirty="0">
                <a:latin typeface="+mn-lt"/>
                <a:ea typeface="Tahoma" panose="020B0604030504040204" pitchFamily="34" charset="0"/>
                <a:cs typeface="Tahoma" panose="020B0604030504040204" pitchFamily="34" charset="0"/>
              </a:rPr>
              <a:t>O</a:t>
            </a:r>
            <a:r>
              <a:rPr lang="en-US" sz="100" noProof="0" dirty="0">
                <a:latin typeface="+mn-lt"/>
                <a:ea typeface="Tahoma" panose="020B0604030504040204" pitchFamily="34" charset="0"/>
                <a:cs typeface="Tahoma" panose="020B0604030504040204" pitchFamily="34" charset="0"/>
              </a:rPr>
              <a:t> </a:t>
            </a:r>
            <a:r>
              <a:rPr lang="en-US" sz="2800" noProof="0" dirty="0">
                <a:latin typeface="+mn-lt"/>
                <a:ea typeface="Tahoma" panose="020B0604030504040204" pitchFamily="34" charset="0"/>
                <a:cs typeface="Tahoma" panose="020B0604030504040204" pitchFamily="34" charset="0"/>
              </a:rPr>
              <a:t>I by reducing expenses.</a:t>
            </a:r>
          </a:p>
        </p:txBody>
      </p:sp>
      <p:sp>
        <p:nvSpPr>
          <p:cNvPr id="7" name="Content Placeholder 6"/>
          <p:cNvSpPr>
            <a:spLocks noGrp="1"/>
          </p:cNvSpPr>
          <p:nvPr>
            <p:ph idx="15"/>
          </p:nvPr>
        </p:nvSpPr>
        <p:spPr>
          <a:xfrm>
            <a:off x="647700" y="4038600"/>
            <a:ext cx="7886700" cy="1219200"/>
          </a:xfrm>
        </p:spPr>
        <p:txBody>
          <a:bodyPr>
            <a:normAutofit lnSpcReduction="10000"/>
          </a:bodyPr>
          <a:lstStyle/>
          <a:p>
            <a:pPr marL="442800" lvl="1" indent="-442800">
              <a:spcBef>
                <a:spcPts val="1000"/>
              </a:spcBef>
              <a:buFont typeface="+mj-lt"/>
              <a:buAutoNum type="arabicPeriod" startAt="3"/>
            </a:pPr>
            <a:r>
              <a:rPr lang="en-US" sz="2800" noProof="0" dirty="0" smtClean="0">
                <a:latin typeface="+mn-lt"/>
                <a:ea typeface="Tahoma" panose="020B0604030504040204" pitchFamily="34" charset="0"/>
                <a:cs typeface="Tahoma" panose="020B0604030504040204" pitchFamily="34" charset="0"/>
              </a:rPr>
              <a:t>Increase R</a:t>
            </a:r>
            <a:r>
              <a:rPr lang="en-US" sz="100" noProof="0" dirty="0" smtClean="0">
                <a:latin typeface="+mn-lt"/>
                <a:ea typeface="Tahoma" panose="020B0604030504040204" pitchFamily="34" charset="0"/>
                <a:cs typeface="Tahoma" panose="020B0604030504040204" pitchFamily="34" charset="0"/>
              </a:rPr>
              <a:t> </a:t>
            </a:r>
            <a:r>
              <a:rPr lang="en-US" sz="2800" noProof="0" dirty="0" smtClean="0">
                <a:latin typeface="+mn-lt"/>
                <a:ea typeface="Tahoma" panose="020B0604030504040204" pitchFamily="34" charset="0"/>
                <a:cs typeface="Tahoma" panose="020B0604030504040204" pitchFamily="34" charset="0"/>
              </a:rPr>
              <a:t>O</a:t>
            </a:r>
            <a:r>
              <a:rPr lang="en-US" sz="100" noProof="0" dirty="0" smtClean="0">
                <a:latin typeface="+mn-lt"/>
                <a:ea typeface="Tahoma" panose="020B0604030504040204" pitchFamily="34" charset="0"/>
                <a:cs typeface="Tahoma" panose="020B0604030504040204" pitchFamily="34" charset="0"/>
              </a:rPr>
              <a:t> </a:t>
            </a:r>
            <a:r>
              <a:rPr lang="en-US" sz="2800" noProof="0" dirty="0" smtClean="0">
                <a:latin typeface="+mn-lt"/>
                <a:ea typeface="Tahoma" panose="020B0604030504040204" pitchFamily="34" charset="0"/>
                <a:cs typeface="Tahoma" panose="020B0604030504040204" pitchFamily="34" charset="0"/>
              </a:rPr>
              <a:t>I by reducing the investment base (reducing the amount of funds invested in operating assets).</a:t>
            </a:r>
          </a:p>
          <a:p>
            <a:pPr marL="0" indent="0">
              <a:buNone/>
            </a:pPr>
            <a:endParaRPr lang="en-US" noProof="0" dirty="0">
              <a:latin typeface="+mn-lt"/>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26</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2178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298575"/>
          </a:xfrm>
        </p:spPr>
        <p:txBody>
          <a:bodyPr/>
          <a:lstStyle/>
          <a:p>
            <a:r>
              <a:rPr lang="en-US" sz="4600" noProof="0" dirty="0">
                <a:effectLst/>
                <a:latin typeface="+mn-lt"/>
              </a:rPr>
              <a:t>Increase ROI by Increasing Sales</a:t>
            </a:r>
          </a:p>
        </p:txBody>
      </p:sp>
      <p:sp>
        <p:nvSpPr>
          <p:cNvPr id="3" name="Content Placeholder 2"/>
          <p:cNvSpPr>
            <a:spLocks noGrp="1"/>
          </p:cNvSpPr>
          <p:nvPr>
            <p:ph idx="1"/>
          </p:nvPr>
        </p:nvSpPr>
        <p:spPr>
          <a:xfrm>
            <a:off x="628650" y="1825625"/>
            <a:ext cx="7886700" cy="1146175"/>
          </a:xfrm>
        </p:spPr>
        <p:txBody>
          <a:bodyPr>
            <a:normAutofit fontScale="55000" lnSpcReduction="20000"/>
          </a:bodyPr>
          <a:lstStyle/>
          <a:p>
            <a:pPr marL="291600" indent="-291600">
              <a:lnSpc>
                <a:spcPct val="110000"/>
              </a:lnSpc>
              <a:buClr>
                <a:schemeClr val="bg1"/>
              </a:buClr>
              <a:buSzPct val="100000"/>
              <a:defRPr/>
            </a:pPr>
            <a:r>
              <a:rPr lang="en-US" b="1" noProof="0" dirty="0">
                <a:latin typeface="+mn-lt"/>
                <a:ea typeface="Tahoma" panose="020B0604030504040204" pitchFamily="34" charset="0"/>
                <a:cs typeface="Tahoma" panose="020B0604030504040204" pitchFamily="34" charset="0"/>
              </a:rPr>
              <a:t>The Lumber Manufacturing Division was able to increase sales to $660,000, which increased operating income to $72,600.</a:t>
            </a:r>
          </a:p>
          <a:p>
            <a:pPr marL="291600" indent="-291600">
              <a:lnSpc>
                <a:spcPct val="110000"/>
              </a:lnSpc>
              <a:buClr>
                <a:schemeClr val="bg1"/>
              </a:buClr>
              <a:buSzPct val="100000"/>
              <a:defRPr/>
            </a:pPr>
            <a:r>
              <a:rPr lang="en-US" b="1" noProof="0" dirty="0">
                <a:latin typeface="+mn-lt"/>
                <a:ea typeface="Tahoma" panose="020B0604030504040204" pitchFamily="34" charset="0"/>
                <a:cs typeface="Tahoma" panose="020B0604030504040204" pitchFamily="34" charset="0"/>
              </a:rPr>
              <a:t>There was no change in operating assets.</a:t>
            </a:r>
          </a:p>
        </p:txBody>
      </p:sp>
      <p:graphicFrame>
        <p:nvGraphicFramePr>
          <p:cNvPr id="5" name="Object 4"/>
          <p:cNvGraphicFramePr>
            <a:graphicFrameLocks noChangeAspect="1"/>
          </p:cNvGraphicFramePr>
          <p:nvPr>
            <p:extLst>
              <p:ext uri="{D42A27DB-BD31-4B8C-83A1-F6EECF244321}">
                <p14:modId xmlns:p14="http://schemas.microsoft.com/office/powerpoint/2010/main" val="4208792492"/>
              </p:ext>
            </p:extLst>
          </p:nvPr>
        </p:nvGraphicFramePr>
        <p:xfrm>
          <a:off x="1485900" y="3133725"/>
          <a:ext cx="4337050" cy="2392363"/>
        </p:xfrm>
        <a:graphic>
          <a:graphicData uri="http://schemas.openxmlformats.org/presentationml/2006/ole">
            <mc:AlternateContent xmlns:mc="http://schemas.openxmlformats.org/markup-compatibility/2006">
              <mc:Choice xmlns:v="urn:schemas-microsoft-com:vml" Requires="v">
                <p:oleObj spid="_x0000_s49365" name="Equation" r:id="rId4" imgW="2692080" imgH="1485720" progId="Equation.DSMT4">
                  <p:embed/>
                </p:oleObj>
              </mc:Choice>
              <mc:Fallback>
                <p:oleObj name="Equation" r:id="rId4" imgW="2692080" imgH="1485720" progId="Equation.DSMT4">
                  <p:embed/>
                  <p:pic>
                    <p:nvPicPr>
                      <p:cNvPr id="0" name=""/>
                      <p:cNvPicPr/>
                      <p:nvPr/>
                    </p:nvPicPr>
                    <p:blipFill>
                      <a:blip r:embed="rId5"/>
                      <a:stretch>
                        <a:fillRect/>
                      </a:stretch>
                    </p:blipFill>
                    <p:spPr>
                      <a:xfrm>
                        <a:off x="1485900" y="3133725"/>
                        <a:ext cx="4337050" cy="2392363"/>
                      </a:xfrm>
                      <a:prstGeom prst="rect">
                        <a:avLst/>
                      </a:prstGeom>
                    </p:spPr>
                  </p:pic>
                </p:oleObj>
              </mc:Fallback>
            </mc:AlternateContent>
          </a:graphicData>
        </a:graphic>
      </p:graphicFrame>
      <p:sp>
        <p:nvSpPr>
          <p:cNvPr id="6" name="Content Placeholder 5"/>
          <p:cNvSpPr>
            <a:spLocks noGrp="1"/>
          </p:cNvSpPr>
          <p:nvPr>
            <p:ph idx="14"/>
          </p:nvPr>
        </p:nvSpPr>
        <p:spPr>
          <a:xfrm>
            <a:off x="628650" y="5791200"/>
            <a:ext cx="7334250" cy="457200"/>
          </a:xfrm>
        </p:spPr>
        <p:txBody>
          <a:bodyPr>
            <a:normAutofit/>
          </a:bodyPr>
          <a:lstStyle/>
          <a:p>
            <a:pPr marL="0" indent="0">
              <a:buNone/>
            </a:pPr>
            <a:r>
              <a:rPr lang="en-US" altLang="en-US" sz="2000" b="1" noProof="0" dirty="0">
                <a:latin typeface="+mn-lt"/>
                <a:ea typeface="Tahoma" panose="020B0604030504040204" pitchFamily="34" charset="0"/>
                <a:cs typeface="Tahoma" panose="020B0604030504040204" pitchFamily="34" charset="0"/>
              </a:rPr>
              <a:t>The division’s ROI increased from 20 percent to 24.2 percent.</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27</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336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noProof="0" dirty="0">
                <a:effectLst/>
                <a:latin typeface="+mn-lt"/>
              </a:rPr>
              <a:t>Increase ROI by Reducing Expenses</a:t>
            </a:r>
          </a:p>
        </p:txBody>
      </p:sp>
      <p:sp>
        <p:nvSpPr>
          <p:cNvPr id="3" name="Content Placeholder 2"/>
          <p:cNvSpPr>
            <a:spLocks noGrp="1"/>
          </p:cNvSpPr>
          <p:nvPr>
            <p:ph idx="1"/>
          </p:nvPr>
        </p:nvSpPr>
        <p:spPr>
          <a:xfrm>
            <a:off x="628650" y="1825625"/>
            <a:ext cx="7886700" cy="1140691"/>
          </a:xfrm>
        </p:spPr>
        <p:txBody>
          <a:bodyPr>
            <a:normAutofit/>
          </a:bodyPr>
          <a:lstStyle/>
          <a:p>
            <a:pPr marL="291600" indent="-291600">
              <a:buClr>
                <a:schemeClr val="bg1"/>
              </a:buClr>
              <a:buSzPct val="100000"/>
              <a:defRPr/>
            </a:pPr>
            <a:r>
              <a:rPr lang="en-US" sz="2000" b="1" noProof="0" dirty="0">
                <a:latin typeface="+mn-lt"/>
                <a:ea typeface="Tahoma" panose="020B0604030504040204" pitchFamily="34" charset="0"/>
                <a:cs typeface="Tahoma" panose="020B0604030504040204" pitchFamily="34" charset="0"/>
              </a:rPr>
              <a:t>The Lumber Manufacturing Division was able to reduce expenses, which increased operating income to $72,000.</a:t>
            </a:r>
          </a:p>
          <a:p>
            <a:pPr marL="291600" indent="-291600">
              <a:buClr>
                <a:schemeClr val="bg1"/>
              </a:buClr>
              <a:buSzPct val="100000"/>
              <a:defRPr/>
            </a:pPr>
            <a:r>
              <a:rPr lang="en-US" sz="2000" b="1" noProof="0" dirty="0">
                <a:latin typeface="+mn-lt"/>
                <a:ea typeface="Tahoma" panose="020B0604030504040204" pitchFamily="34" charset="0"/>
                <a:cs typeface="Tahoma" panose="020B0604030504040204" pitchFamily="34" charset="0"/>
              </a:rPr>
              <a:t>There was no change in operating assets.</a:t>
            </a:r>
          </a:p>
        </p:txBody>
      </p:sp>
      <p:graphicFrame>
        <p:nvGraphicFramePr>
          <p:cNvPr id="7" name="Object 6"/>
          <p:cNvGraphicFramePr>
            <a:graphicFrameLocks noChangeAspect="1"/>
          </p:cNvGraphicFramePr>
          <p:nvPr>
            <p:extLst>
              <p:ext uri="{D42A27DB-BD31-4B8C-83A1-F6EECF244321}">
                <p14:modId xmlns:p14="http://schemas.microsoft.com/office/powerpoint/2010/main" val="3130527158"/>
              </p:ext>
            </p:extLst>
          </p:nvPr>
        </p:nvGraphicFramePr>
        <p:xfrm>
          <a:off x="1397000" y="3090863"/>
          <a:ext cx="4275138" cy="2393950"/>
        </p:xfrm>
        <a:graphic>
          <a:graphicData uri="http://schemas.openxmlformats.org/presentationml/2006/ole">
            <mc:AlternateContent xmlns:mc="http://schemas.openxmlformats.org/markup-compatibility/2006">
              <mc:Choice xmlns:v="urn:schemas-microsoft-com:vml" Requires="v">
                <p:oleObj spid="_x0000_s51408" name="Equation" r:id="rId4" imgW="2654280" imgH="1485720" progId="Equation.DSMT4">
                  <p:embed/>
                </p:oleObj>
              </mc:Choice>
              <mc:Fallback>
                <p:oleObj name="Equation" r:id="rId4" imgW="2654280" imgH="1485720" progId="Equation.DSMT4">
                  <p:embed/>
                  <p:pic>
                    <p:nvPicPr>
                      <p:cNvPr id="0" name=""/>
                      <p:cNvPicPr/>
                      <p:nvPr/>
                    </p:nvPicPr>
                    <p:blipFill>
                      <a:blip r:embed="rId5"/>
                      <a:stretch>
                        <a:fillRect/>
                      </a:stretch>
                    </p:blipFill>
                    <p:spPr>
                      <a:xfrm>
                        <a:off x="1397000" y="3090863"/>
                        <a:ext cx="4275138" cy="2393950"/>
                      </a:xfrm>
                      <a:prstGeom prst="rect">
                        <a:avLst/>
                      </a:prstGeom>
                    </p:spPr>
                  </p:pic>
                </p:oleObj>
              </mc:Fallback>
            </mc:AlternateContent>
          </a:graphicData>
        </a:graphic>
      </p:graphicFrame>
      <p:sp>
        <p:nvSpPr>
          <p:cNvPr id="6" name="Content Placeholder 5"/>
          <p:cNvSpPr>
            <a:spLocks noGrp="1"/>
          </p:cNvSpPr>
          <p:nvPr>
            <p:ph idx="14"/>
          </p:nvPr>
        </p:nvSpPr>
        <p:spPr>
          <a:xfrm>
            <a:off x="628650" y="5791200"/>
            <a:ext cx="7886700" cy="381000"/>
          </a:xfrm>
        </p:spPr>
        <p:txBody>
          <a:bodyPr>
            <a:normAutofit/>
          </a:bodyPr>
          <a:lstStyle/>
          <a:p>
            <a:pPr marL="0" indent="0">
              <a:buNone/>
            </a:pPr>
            <a:r>
              <a:rPr lang="en-US" altLang="en-US" sz="2000" b="1" noProof="0" dirty="0">
                <a:latin typeface="+mn-lt"/>
                <a:ea typeface="Tahoma" panose="020B0604030504040204" pitchFamily="34" charset="0"/>
                <a:cs typeface="Tahoma" panose="020B0604030504040204" pitchFamily="34" charset="0"/>
              </a:rPr>
              <a:t>The division’s ROI increased from 20 percent to 24 percent.</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28</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544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28650" y="365125"/>
            <a:ext cx="7886700" cy="1219201"/>
          </a:xfrm>
        </p:spPr>
        <p:txBody>
          <a:bodyPr/>
          <a:lstStyle/>
          <a:p>
            <a:r>
              <a:rPr lang="en-US" sz="4600" noProof="0" dirty="0">
                <a:effectLst/>
                <a:latin typeface="+mn-lt"/>
              </a:rPr>
              <a:t>Increase ROI by Reducing the Investment Base</a:t>
            </a:r>
          </a:p>
        </p:txBody>
      </p:sp>
      <p:sp>
        <p:nvSpPr>
          <p:cNvPr id="3" name="Content Placeholder 2"/>
          <p:cNvSpPr>
            <a:spLocks noGrp="1"/>
          </p:cNvSpPr>
          <p:nvPr>
            <p:ph idx="1"/>
          </p:nvPr>
        </p:nvSpPr>
        <p:spPr>
          <a:xfrm>
            <a:off x="628650" y="1825625"/>
            <a:ext cx="7886700" cy="1133473"/>
          </a:xfrm>
        </p:spPr>
        <p:txBody>
          <a:bodyPr>
            <a:normAutofit/>
          </a:bodyPr>
          <a:lstStyle/>
          <a:p>
            <a:pPr marL="291600" indent="-291600">
              <a:lnSpc>
                <a:spcPct val="100000"/>
              </a:lnSpc>
              <a:buClr>
                <a:schemeClr val="bg1"/>
              </a:buClr>
              <a:buSzPct val="100000"/>
              <a:defRPr/>
            </a:pPr>
            <a:r>
              <a:rPr lang="en-US" sz="2000" b="1" noProof="0" dirty="0">
                <a:latin typeface="+mn-lt"/>
                <a:ea typeface="Tahoma" panose="020B0604030504040204" pitchFamily="34" charset="0"/>
                <a:cs typeface="Tahoma" panose="020B0604030504040204" pitchFamily="34" charset="0"/>
              </a:rPr>
              <a:t>The Lumber Manufacturing Division was able to decreased the assets employed to $240,000.</a:t>
            </a:r>
          </a:p>
          <a:p>
            <a:pPr marL="291600" indent="-291600">
              <a:lnSpc>
                <a:spcPct val="100000"/>
              </a:lnSpc>
              <a:buClr>
                <a:schemeClr val="bg1"/>
              </a:buClr>
              <a:buSzPct val="100000"/>
              <a:defRPr/>
            </a:pPr>
            <a:r>
              <a:rPr lang="en-US" sz="2000" b="1" noProof="0" dirty="0">
                <a:latin typeface="+mn-lt"/>
                <a:ea typeface="Tahoma" panose="020B0604030504040204" pitchFamily="34" charset="0"/>
                <a:cs typeface="Tahoma" panose="020B0604030504040204" pitchFamily="34" charset="0"/>
              </a:rPr>
              <a:t>There was no change in income.</a:t>
            </a:r>
          </a:p>
        </p:txBody>
      </p:sp>
      <p:graphicFrame>
        <p:nvGraphicFramePr>
          <p:cNvPr id="8" name="Object 7"/>
          <p:cNvGraphicFramePr>
            <a:graphicFrameLocks noChangeAspect="1"/>
          </p:cNvGraphicFramePr>
          <p:nvPr>
            <p:extLst>
              <p:ext uri="{D42A27DB-BD31-4B8C-83A1-F6EECF244321}">
                <p14:modId xmlns:p14="http://schemas.microsoft.com/office/powerpoint/2010/main" val="327447399"/>
              </p:ext>
            </p:extLst>
          </p:nvPr>
        </p:nvGraphicFramePr>
        <p:xfrm>
          <a:off x="1244600" y="3090863"/>
          <a:ext cx="4273550" cy="2393950"/>
        </p:xfrm>
        <a:graphic>
          <a:graphicData uri="http://schemas.openxmlformats.org/presentationml/2006/ole">
            <mc:AlternateContent xmlns:mc="http://schemas.openxmlformats.org/markup-compatibility/2006">
              <mc:Choice xmlns:v="urn:schemas-microsoft-com:vml" Requires="v">
                <p:oleObj spid="_x0000_s50388" name="Equation" r:id="rId4" imgW="2654280" imgH="1485720" progId="Equation.DSMT4">
                  <p:embed/>
                </p:oleObj>
              </mc:Choice>
              <mc:Fallback>
                <p:oleObj name="Equation" r:id="rId4" imgW="2654280" imgH="1485720" progId="Equation.DSMT4">
                  <p:embed/>
                  <p:pic>
                    <p:nvPicPr>
                      <p:cNvPr id="0" name=""/>
                      <p:cNvPicPr/>
                      <p:nvPr/>
                    </p:nvPicPr>
                    <p:blipFill>
                      <a:blip r:embed="rId5"/>
                      <a:stretch>
                        <a:fillRect/>
                      </a:stretch>
                    </p:blipFill>
                    <p:spPr>
                      <a:xfrm>
                        <a:off x="1244600" y="3090863"/>
                        <a:ext cx="4273550" cy="2393950"/>
                      </a:xfrm>
                      <a:prstGeom prst="rect">
                        <a:avLst/>
                      </a:prstGeom>
                    </p:spPr>
                  </p:pic>
                </p:oleObj>
              </mc:Fallback>
            </mc:AlternateContent>
          </a:graphicData>
        </a:graphic>
      </p:graphicFrame>
      <p:sp>
        <p:nvSpPr>
          <p:cNvPr id="6" name="Content Placeholder 5"/>
          <p:cNvSpPr>
            <a:spLocks noGrp="1"/>
          </p:cNvSpPr>
          <p:nvPr>
            <p:ph idx="14"/>
          </p:nvPr>
        </p:nvSpPr>
        <p:spPr>
          <a:xfrm>
            <a:off x="647700" y="5638800"/>
            <a:ext cx="7886700" cy="381000"/>
          </a:xfrm>
        </p:spPr>
        <p:txBody>
          <a:bodyPr>
            <a:normAutofit/>
          </a:bodyPr>
          <a:lstStyle/>
          <a:p>
            <a:pPr marL="0" indent="0">
              <a:buNone/>
            </a:pPr>
            <a:r>
              <a:rPr lang="en-US" altLang="en-US" sz="2000" b="1" noProof="0" dirty="0">
                <a:latin typeface="+mn-lt"/>
                <a:ea typeface="Tahoma" panose="020B0604030504040204" pitchFamily="34" charset="0"/>
                <a:cs typeface="Tahoma" panose="020B0604030504040204" pitchFamily="34" charset="0"/>
              </a:rPr>
              <a:t>The division’s ROI increased from 20 percent to 25 percent.</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29</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758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noProof="0" dirty="0" smtClean="0">
                <a:solidFill>
                  <a:srgbClr val="EBFC14"/>
                </a:solidFill>
                <a:effectLst/>
                <a:latin typeface="+mn-lt"/>
              </a:rPr>
              <a:t>Responsibility Accounting</a:t>
            </a:r>
            <a:endParaRPr lang="en-US" sz="4600" noProof="0" dirty="0">
              <a:effectLst/>
              <a:latin typeface="+mn-lt"/>
            </a:endParaRPr>
          </a:p>
        </p:txBody>
      </p:sp>
      <p:sp>
        <p:nvSpPr>
          <p:cNvPr id="3" name="Content Placeholder 2"/>
          <p:cNvSpPr>
            <a:spLocks noGrp="1"/>
          </p:cNvSpPr>
          <p:nvPr>
            <p:ph idx="1"/>
          </p:nvPr>
        </p:nvSpPr>
        <p:spPr>
          <a:xfrm>
            <a:off x="628650" y="1825625"/>
            <a:ext cx="7886700" cy="3736975"/>
          </a:xfrm>
        </p:spPr>
        <p:txBody>
          <a:bodyPr/>
          <a:lstStyle/>
          <a:p>
            <a:pPr marL="0" indent="0">
              <a:buNone/>
            </a:pPr>
            <a:r>
              <a:rPr lang="en-US" altLang="en-US" sz="2800" b="1" noProof="0" dirty="0">
                <a:latin typeface="+mn-lt"/>
                <a:cs typeface="Tahoma"/>
              </a:rPr>
              <a:t>An accounting system that provides information . . . </a:t>
            </a:r>
          </a:p>
          <a:p>
            <a:pPr marL="0" indent="0">
              <a:buNone/>
            </a:pPr>
            <a:r>
              <a:rPr lang="en-US" altLang="en-US" sz="2400" b="1" noProof="0" dirty="0">
                <a:latin typeface="+mn-lt"/>
                <a:cs typeface="Tahoma"/>
              </a:rPr>
              <a:t>Relating to the responsibilities of individual managers.</a:t>
            </a:r>
          </a:p>
          <a:p>
            <a:pPr marL="0" indent="0">
              <a:buNone/>
            </a:pPr>
            <a:r>
              <a:rPr lang="en-US" altLang="en-US" sz="2400" b="1" noProof="0" dirty="0">
                <a:latin typeface="+mn-lt"/>
                <a:cs typeface="Tahoma"/>
              </a:rPr>
              <a:t>To evaluate managers on controllable items.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cs typeface="Calibri" panose="020F0502020204030204" pitchFamily="34" charset="0"/>
              </a:rPr>
              <a:t>9-</a:t>
            </a:r>
            <a:fld id="{E0D6093D-2DC9-4C4D-A751-43B3A8D0A4FD}" type="slidenum">
              <a:rPr lang="en-US" smtClean="0">
                <a:solidFill>
                  <a:prstClr val="white"/>
                </a:solidFill>
                <a:latin typeface="+mn-lt"/>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prstClr val="white"/>
              </a:solidFill>
              <a:effectLst/>
              <a:uLnTx/>
              <a:uFillTx/>
              <a:latin typeface="+mn-lt"/>
              <a:cs typeface="Calibri" panose="020F0502020204030204" pitchFamily="34" charset="0"/>
            </a:endParaRPr>
          </a:p>
        </p:txBody>
      </p:sp>
    </p:spTree>
    <p:extLst>
      <p:ext uri="{BB962C8B-B14F-4D97-AF65-F5344CB8AC3E}">
        <p14:creationId xmlns:p14="http://schemas.microsoft.com/office/powerpoint/2010/main" val="685853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06475"/>
          </a:xfrm>
        </p:spPr>
        <p:txBody>
          <a:bodyPr/>
          <a:lstStyle/>
          <a:p>
            <a:r>
              <a:rPr lang="en-US" sz="4600" noProof="0" dirty="0">
                <a:effectLst/>
                <a:latin typeface="+mn-lt"/>
              </a:rPr>
              <a:t>Learning Objective 9-3</a:t>
            </a:r>
          </a:p>
        </p:txBody>
      </p:sp>
      <p:sp>
        <p:nvSpPr>
          <p:cNvPr id="3" name="Content Placeholder 2"/>
          <p:cNvSpPr>
            <a:spLocks noGrp="1"/>
          </p:cNvSpPr>
          <p:nvPr>
            <p:ph idx="1"/>
          </p:nvPr>
        </p:nvSpPr>
        <p:spPr>
          <a:xfrm>
            <a:off x="628650" y="1600200"/>
            <a:ext cx="7886700" cy="1066800"/>
          </a:xfrm>
        </p:spPr>
        <p:txBody>
          <a:bodyPr>
            <a:normAutofit lnSpcReduction="10000"/>
          </a:bodyPr>
          <a:lstStyle/>
          <a:p>
            <a:pPr marL="0" indent="0">
              <a:buNone/>
            </a:pPr>
            <a:r>
              <a:rPr lang="en-US" noProof="0" dirty="0">
                <a:latin typeface="+mn-lt"/>
              </a:rPr>
              <a:t>Evaluate investment opportunities using residual income.</a:t>
            </a:r>
          </a:p>
        </p:txBody>
      </p:sp>
      <p:pic>
        <p:nvPicPr>
          <p:cNvPr id="5" name="Picture 4">
            <a:extLst>
              <a:ext uri="{FF2B5EF4-FFF2-40B4-BE49-F238E27FC236}">
                <a16:creationId xmlns:a16="http://schemas.microsoft.com/office/drawing/2014/main" id="{812079A0-A73E-4B02-A51A-9AB2053F0E58}"/>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555" y="2971800"/>
            <a:ext cx="3012889" cy="2844466"/>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30</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346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218"/>
            <a:ext cx="7886700" cy="905377"/>
          </a:xfrm>
        </p:spPr>
        <p:txBody>
          <a:bodyPr/>
          <a:lstStyle/>
          <a:p>
            <a:r>
              <a:rPr lang="en-US" sz="4600" noProof="0" dirty="0">
                <a:effectLst/>
                <a:latin typeface="+mn-lt"/>
              </a:rPr>
              <a:t>Residual Income Defined</a:t>
            </a:r>
          </a:p>
        </p:txBody>
      </p:sp>
      <p:pic>
        <p:nvPicPr>
          <p:cNvPr id="10" name="Picture 1" descr="Stacked equation diagram illustrating residual inc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757" y="1719270"/>
            <a:ext cx="6982485" cy="4265599"/>
          </a:xfrm>
          <a:prstGeom prst="rect">
            <a:avLst/>
          </a:prstGeom>
        </p:spPr>
      </p:pic>
      <p:sp>
        <p:nvSpPr>
          <p:cNvPr id="9" name="Content Placeholder 8"/>
          <p:cNvSpPr>
            <a:spLocks noGrp="1"/>
          </p:cNvSpPr>
          <p:nvPr>
            <p:ph idx="1"/>
          </p:nvPr>
        </p:nvSpPr>
        <p:spPr>
          <a:xfrm>
            <a:off x="3429752" y="6421252"/>
            <a:ext cx="2284497" cy="226698"/>
          </a:xfrm>
        </p:spPr>
        <p:txBody>
          <a:bodyPr>
            <a:normAutofit/>
          </a:bodyPr>
          <a:lstStyle/>
          <a:p>
            <a:pPr marL="0" indent="0" algn="ctr">
              <a:buNone/>
            </a:pPr>
            <a:r>
              <a:rPr lang="en-US" sz="900" noProof="0" dirty="0" smtClean="0">
                <a:latin typeface="+mn-lt"/>
                <a:hlinkClick r:id="rId4" action="ppaction://hlinksldjump"/>
              </a:rPr>
              <a:t>Access the text alternative for slide images.</a:t>
            </a:r>
            <a:endParaRPr lang="en-US" sz="900" noProof="0" dirty="0">
              <a:latin typeface="+mn-lt"/>
              <a:hlinkClick r:id="rId4" action="ppaction://hlinksldjump"/>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31</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087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82675"/>
          </a:xfrm>
        </p:spPr>
        <p:txBody>
          <a:bodyPr/>
          <a:lstStyle/>
          <a:p>
            <a:r>
              <a:rPr lang="en-US" sz="4600" noProof="0" dirty="0">
                <a:effectLst/>
                <a:latin typeface="+mn-lt"/>
              </a:rPr>
              <a:t>Residual Income</a:t>
            </a:r>
          </a:p>
        </p:txBody>
      </p:sp>
      <p:sp>
        <p:nvSpPr>
          <p:cNvPr id="3" name="Content Placeholder 2"/>
          <p:cNvSpPr>
            <a:spLocks noGrp="1"/>
          </p:cNvSpPr>
          <p:nvPr>
            <p:ph idx="1"/>
          </p:nvPr>
        </p:nvSpPr>
        <p:spPr>
          <a:xfrm>
            <a:off x="628650" y="1600200"/>
            <a:ext cx="7886700" cy="1600200"/>
          </a:xfrm>
        </p:spPr>
        <p:txBody>
          <a:bodyPr>
            <a:normAutofit/>
          </a:bodyPr>
          <a:lstStyle/>
          <a:p>
            <a:pPr marL="291600" indent="-291600">
              <a:buSzPct val="100000"/>
              <a:defRPr/>
            </a:pPr>
            <a:r>
              <a:rPr lang="en-US" sz="2400" b="1" noProof="0" dirty="0">
                <a:latin typeface="+mn-lt"/>
                <a:ea typeface="Tahoma" panose="020B0604030504040204" pitchFamily="34" charset="0"/>
                <a:cs typeface="Tahoma" panose="020B0604030504040204" pitchFamily="34" charset="0"/>
              </a:rPr>
              <a:t>The Lumber Manufacturing Division currently earns $60,000 of operating income with the $300,000 of operating assets it controls. </a:t>
            </a:r>
          </a:p>
          <a:p>
            <a:pPr marL="291600" indent="-291600">
              <a:buSzPct val="100000"/>
              <a:defRPr/>
            </a:pPr>
            <a:r>
              <a:rPr lang="en-US" sz="2400" b="1" noProof="0" dirty="0">
                <a:latin typeface="+mn-lt"/>
                <a:ea typeface="Tahoma" panose="020B0604030504040204" pitchFamily="34" charset="0"/>
                <a:cs typeface="Tahoma" panose="020B0604030504040204" pitchFamily="34" charset="0"/>
              </a:rPr>
              <a:t>Panther has an 18 percent desired R</a:t>
            </a:r>
            <a:r>
              <a:rPr lang="en-US" sz="100" b="1" noProof="0" dirty="0">
                <a:latin typeface="+mn-lt"/>
                <a:ea typeface="Tahoma" panose="020B0604030504040204" pitchFamily="34" charset="0"/>
                <a:cs typeface="Tahoma" panose="020B0604030504040204" pitchFamily="34" charset="0"/>
              </a:rPr>
              <a:t> </a:t>
            </a:r>
            <a:r>
              <a:rPr lang="en-US" sz="2400" b="1" noProof="0" dirty="0">
                <a:latin typeface="+mn-lt"/>
                <a:ea typeface="Tahoma" panose="020B0604030504040204" pitchFamily="34" charset="0"/>
                <a:cs typeface="Tahoma" panose="020B0604030504040204" pitchFamily="34" charset="0"/>
              </a:rPr>
              <a:t>O</a:t>
            </a:r>
            <a:r>
              <a:rPr lang="en-US" sz="100" b="1" noProof="0" dirty="0">
                <a:latin typeface="+mn-lt"/>
                <a:ea typeface="Tahoma" panose="020B0604030504040204" pitchFamily="34" charset="0"/>
                <a:cs typeface="Tahoma" panose="020B0604030504040204" pitchFamily="34" charset="0"/>
              </a:rPr>
              <a:t> </a:t>
            </a:r>
            <a:r>
              <a:rPr lang="en-US" sz="2400" b="1" noProof="0" dirty="0">
                <a:latin typeface="+mn-lt"/>
                <a:ea typeface="Tahoma" panose="020B0604030504040204" pitchFamily="34" charset="0"/>
                <a:cs typeface="Tahoma" panose="020B0604030504040204" pitchFamily="34" charset="0"/>
              </a:rPr>
              <a:t>I.</a:t>
            </a:r>
          </a:p>
        </p:txBody>
      </p:sp>
      <p:sp>
        <p:nvSpPr>
          <p:cNvPr id="6" name="Content Placeholder 2"/>
          <p:cNvSpPr txBox="1">
            <a:spLocks/>
          </p:cNvSpPr>
          <p:nvPr/>
        </p:nvSpPr>
        <p:spPr>
          <a:xfrm>
            <a:off x="476250" y="3352800"/>
            <a:ext cx="8515350" cy="19050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400" kern="1200">
                <a:solidFill>
                  <a:schemeClr val="bg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n-lt"/>
              </a:rPr>
              <a:t>Residual income = Operating income − (Operating assets </a:t>
            </a:r>
            <a:r>
              <a:rPr lang="en-US" sz="2400" b="1" dirty="0">
                <a:latin typeface="Arial" panose="020B0604020202020204" pitchFamily="34" charset="0"/>
                <a:cs typeface="Arial" panose="020B0604020202020204" pitchFamily="34" charset="0"/>
              </a:rPr>
              <a:t>×</a:t>
            </a:r>
            <a:r>
              <a:rPr lang="en-US" sz="2400" b="1" dirty="0">
                <a:latin typeface="+mn-lt"/>
              </a:rPr>
              <a:t> Desired ROI)</a:t>
            </a:r>
            <a:endParaRPr lang="en-US" sz="2400" dirty="0">
              <a:latin typeface="+mn-lt"/>
            </a:endParaRPr>
          </a:p>
          <a:p>
            <a:pPr marL="0" indent="0">
              <a:buNone/>
            </a:pPr>
            <a:r>
              <a:rPr lang="en-US" sz="2400" b="1" dirty="0">
                <a:latin typeface="+mn-lt"/>
              </a:rPr>
              <a:t>                               = $60,000 </a:t>
            </a:r>
            <a:r>
              <a:rPr lang="en-US" sz="2400" b="1" dirty="0"/>
              <a:t>−</a:t>
            </a:r>
            <a:r>
              <a:rPr lang="en-US" sz="2400" b="1" dirty="0">
                <a:latin typeface="+mn-lt"/>
              </a:rPr>
              <a:t> ($300,000 × 0.18)</a:t>
            </a:r>
            <a:endParaRPr lang="en-US" sz="2400" dirty="0">
              <a:latin typeface="+mn-lt"/>
            </a:endParaRPr>
          </a:p>
          <a:p>
            <a:pPr marL="0" indent="0">
              <a:buNone/>
            </a:pPr>
            <a:r>
              <a:rPr lang="en-US" sz="2400" b="1" dirty="0">
                <a:latin typeface="+mn-lt"/>
              </a:rPr>
              <a:t>                               = $60,000 </a:t>
            </a:r>
            <a:r>
              <a:rPr lang="en-US" sz="2400" b="1" dirty="0"/>
              <a:t>−</a:t>
            </a:r>
            <a:r>
              <a:rPr lang="en-US" sz="2400" b="1" dirty="0">
                <a:latin typeface="+mn-lt"/>
              </a:rPr>
              <a:t> $54,000</a:t>
            </a:r>
            <a:endParaRPr lang="en-US" sz="2400" dirty="0">
              <a:latin typeface="+mn-lt"/>
            </a:endParaRPr>
          </a:p>
          <a:p>
            <a:pPr marL="0" indent="0">
              <a:buNone/>
            </a:pPr>
            <a:r>
              <a:rPr lang="en-US" sz="2400" b="1" dirty="0">
                <a:latin typeface="+mn-lt"/>
              </a:rPr>
              <a:t>                               = $6,000</a:t>
            </a:r>
            <a:endParaRPr lang="en-US" sz="2400" dirty="0">
              <a:latin typeface="+mn-lt"/>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32</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0176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noProof="0" dirty="0">
                <a:effectLst/>
                <a:latin typeface="+mn-lt"/>
              </a:rPr>
              <a:t>Residual Income Advantages and Disadvantages</a:t>
            </a:r>
          </a:p>
        </p:txBody>
      </p:sp>
      <p:sp>
        <p:nvSpPr>
          <p:cNvPr id="3" name="Content Placeholder 2"/>
          <p:cNvSpPr>
            <a:spLocks noGrp="1"/>
          </p:cNvSpPr>
          <p:nvPr>
            <p:ph idx="1"/>
          </p:nvPr>
        </p:nvSpPr>
        <p:spPr/>
        <p:txBody>
          <a:bodyPr/>
          <a:lstStyle/>
          <a:p>
            <a:pPr marL="0" indent="0">
              <a:lnSpc>
                <a:spcPct val="100000"/>
              </a:lnSpc>
              <a:spcBef>
                <a:spcPct val="0"/>
              </a:spcBef>
              <a:buNone/>
            </a:pPr>
            <a:r>
              <a:rPr lang="en-US" altLang="en-US" sz="2400" noProof="0" dirty="0">
                <a:latin typeface="+mn-lt"/>
                <a:ea typeface="Tahoma" panose="020B0604030504040204" pitchFamily="34" charset="0"/>
                <a:cs typeface="Tahoma" panose="020B0604030504040204" pitchFamily="34" charset="0"/>
              </a:rPr>
              <a:t>To avoid suboptimization (which occurs when managers choose to benefit themselves at the expense of their businesses), many businesses base managerial evaluation on residual income.</a:t>
            </a:r>
          </a:p>
          <a:p>
            <a:pPr marL="0" indent="0">
              <a:lnSpc>
                <a:spcPct val="100000"/>
              </a:lnSpc>
              <a:spcBef>
                <a:spcPct val="0"/>
              </a:spcBef>
              <a:buNone/>
            </a:pPr>
            <a:r>
              <a:rPr lang="en-US" altLang="en-US" sz="2400" noProof="0" dirty="0">
                <a:latin typeface="+mn-lt"/>
                <a:ea typeface="Tahoma" panose="020B0604030504040204" pitchFamily="34" charset="0"/>
                <a:cs typeface="Tahoma" panose="020B0604030504040204" pitchFamily="34" charset="0"/>
              </a:rPr>
              <a:t>An advantage of residual income is that it encourages managers to make profitable investments that would be rejected by managers using ROI.</a:t>
            </a:r>
          </a:p>
          <a:p>
            <a:pPr marL="0" indent="0">
              <a:lnSpc>
                <a:spcPct val="100000"/>
              </a:lnSpc>
              <a:spcBef>
                <a:spcPct val="0"/>
              </a:spcBef>
              <a:buNone/>
            </a:pPr>
            <a:r>
              <a:rPr lang="en-US" altLang="en-US" sz="2400" noProof="0" dirty="0">
                <a:latin typeface="+mn-lt"/>
                <a:ea typeface="Tahoma" panose="020B0604030504040204" pitchFamily="34" charset="0"/>
                <a:cs typeface="Tahoma" panose="020B0604030504040204" pitchFamily="34" charset="0"/>
              </a:rPr>
              <a:t>A disadvantage of residual income is that it measures performance in absolute dollars.</a:t>
            </a:r>
          </a:p>
          <a:p>
            <a:pPr marL="292608" lvl="1" indent="-292608">
              <a:lnSpc>
                <a:spcPct val="100000"/>
              </a:lnSpc>
              <a:spcBef>
                <a:spcPct val="0"/>
              </a:spcBef>
            </a:pPr>
            <a:r>
              <a:rPr lang="en-US" altLang="en-US" sz="2400" noProof="0" dirty="0">
                <a:latin typeface="+mn-lt"/>
                <a:ea typeface="Tahoma" panose="020B0604030504040204" pitchFamily="34" charset="0"/>
                <a:cs typeface="Tahoma" panose="020B0604030504040204" pitchFamily="34" charset="0"/>
              </a:rPr>
              <a:t>A manager’s residual income may be larger simply because her investment base is larger.</a:t>
            </a:r>
            <a:endParaRPr lang="en-US" noProof="0" dirty="0">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33</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82533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noProof="0" dirty="0">
                <a:effectLst/>
                <a:latin typeface="+mn-lt"/>
              </a:rPr>
              <a:t>Responsibility Accounting and the Balanced Scorecard</a:t>
            </a:r>
          </a:p>
        </p:txBody>
      </p:sp>
      <p:sp>
        <p:nvSpPr>
          <p:cNvPr id="6" name="Content Placeholder 5"/>
          <p:cNvSpPr>
            <a:spLocks noGrp="1"/>
          </p:cNvSpPr>
          <p:nvPr>
            <p:ph sz="half" idx="1"/>
          </p:nvPr>
        </p:nvSpPr>
        <p:spPr>
          <a:xfrm>
            <a:off x="628650" y="1825625"/>
            <a:ext cx="8286750" cy="1146175"/>
          </a:xfrm>
        </p:spPr>
        <p:txBody>
          <a:bodyPr/>
          <a:lstStyle/>
          <a:p>
            <a:pPr marL="0" indent="0">
              <a:buNone/>
            </a:pPr>
            <a:r>
              <a:rPr lang="en-US" noProof="0" dirty="0">
                <a:latin typeface="+mn-lt"/>
                <a:cs typeface="Tahoma"/>
              </a:rPr>
              <a:t>The balanced scorecard is a holistic approach to evaluating managers.</a:t>
            </a:r>
          </a:p>
        </p:txBody>
      </p:sp>
      <p:sp>
        <p:nvSpPr>
          <p:cNvPr id="7" name="Content Placeholder 6"/>
          <p:cNvSpPr>
            <a:spLocks noGrp="1"/>
          </p:cNvSpPr>
          <p:nvPr>
            <p:ph sz="half" idx="2"/>
          </p:nvPr>
        </p:nvSpPr>
        <p:spPr>
          <a:xfrm>
            <a:off x="628650" y="3124199"/>
            <a:ext cx="7886700" cy="2057401"/>
          </a:xfrm>
        </p:spPr>
        <p:txBody>
          <a:bodyPr/>
          <a:lstStyle/>
          <a:p>
            <a:pPr marL="0" indent="0">
              <a:buNone/>
            </a:pPr>
            <a:r>
              <a:rPr lang="en-US" altLang="en-US" b="1" noProof="0" dirty="0" smtClean="0">
                <a:latin typeface="+mn-lt"/>
                <a:cs typeface="Tahoma"/>
              </a:rPr>
              <a:t>Balanced Scorecard:</a:t>
            </a:r>
            <a:endParaRPr lang="en-US" altLang="en-US" noProof="0" dirty="0" smtClean="0">
              <a:latin typeface="+mn-lt"/>
            </a:endParaRPr>
          </a:p>
          <a:p>
            <a:pPr marL="0" indent="0">
              <a:buSzTx/>
              <a:buFontTx/>
              <a:buNone/>
            </a:pPr>
            <a:r>
              <a:rPr lang="en-US" altLang="en-US" noProof="0" dirty="0" smtClean="0">
                <a:latin typeface="+mn-lt"/>
              </a:rPr>
              <a:t>Multiple financial measures.</a:t>
            </a:r>
          </a:p>
          <a:p>
            <a:pPr marL="0" indent="0">
              <a:buSzTx/>
              <a:buFontTx/>
              <a:buNone/>
            </a:pPr>
            <a:r>
              <a:rPr lang="en-US" altLang="en-US" noProof="0" dirty="0" smtClean="0">
                <a:latin typeface="+mn-lt"/>
                <a:cs typeface="Tahoma"/>
              </a:rPr>
              <a:t>Multiple nonfinancial measures.</a:t>
            </a:r>
            <a:endParaRPr lang="en-US" altLang="en-US" noProof="0" dirty="0">
              <a:latin typeface="+mn-lt"/>
              <a:cs typeface="Tahoma"/>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34</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46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31110"/>
          </a:xfrm>
        </p:spPr>
        <p:txBody>
          <a:bodyPr/>
          <a:lstStyle/>
          <a:p>
            <a:r>
              <a:rPr lang="en-US" sz="4600" noProof="0" dirty="0">
                <a:effectLst/>
                <a:latin typeface="+mn-lt"/>
              </a:rPr>
              <a:t>Learning Objective 9-4</a:t>
            </a:r>
          </a:p>
        </p:txBody>
      </p:sp>
      <p:sp>
        <p:nvSpPr>
          <p:cNvPr id="3" name="Content Placeholder 2"/>
          <p:cNvSpPr>
            <a:spLocks noGrp="1"/>
          </p:cNvSpPr>
          <p:nvPr>
            <p:ph idx="1"/>
          </p:nvPr>
        </p:nvSpPr>
        <p:spPr>
          <a:xfrm>
            <a:off x="628650" y="1524000"/>
            <a:ext cx="7886700" cy="1143000"/>
          </a:xfrm>
        </p:spPr>
        <p:txBody>
          <a:bodyPr/>
          <a:lstStyle/>
          <a:p>
            <a:pPr marL="0" indent="0">
              <a:buNone/>
            </a:pPr>
            <a:r>
              <a:rPr lang="en-US" noProof="0" dirty="0">
                <a:latin typeface="+mn-lt"/>
              </a:rPr>
              <a:t>Describe how transfer prices may be established (Appendix).</a:t>
            </a:r>
          </a:p>
        </p:txBody>
      </p:sp>
      <p:pic>
        <p:nvPicPr>
          <p:cNvPr id="5" name="Picture 4">
            <a:extLst>
              <a:ext uri="{FF2B5EF4-FFF2-40B4-BE49-F238E27FC236}">
                <a16:creationId xmlns:a16="http://schemas.microsoft.com/office/drawing/2014/main" id="{55FAA1E0-E759-4D92-898E-EBF57F1ECD92}"/>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647" y="2971800"/>
            <a:ext cx="2778705" cy="2623373"/>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35</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10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006475"/>
          </a:xfrm>
        </p:spPr>
        <p:txBody>
          <a:bodyPr/>
          <a:lstStyle/>
          <a:p>
            <a:r>
              <a:rPr lang="en-US" sz="4600" noProof="0" dirty="0">
                <a:effectLst/>
                <a:latin typeface="+mn-lt"/>
              </a:rPr>
              <a:t>Transfer Pricing</a:t>
            </a:r>
          </a:p>
        </p:txBody>
      </p:sp>
      <p:sp>
        <p:nvSpPr>
          <p:cNvPr id="3" name="Content Placeholder 2"/>
          <p:cNvSpPr>
            <a:spLocks noGrp="1"/>
          </p:cNvSpPr>
          <p:nvPr>
            <p:ph sz="half" idx="1"/>
          </p:nvPr>
        </p:nvSpPr>
        <p:spPr>
          <a:xfrm>
            <a:off x="628649" y="1676400"/>
            <a:ext cx="7886699" cy="1071561"/>
          </a:xfrm>
        </p:spPr>
        <p:txBody>
          <a:bodyPr>
            <a:normAutofit/>
          </a:bodyPr>
          <a:lstStyle/>
          <a:p>
            <a:pPr marL="0" indent="0">
              <a:buNone/>
            </a:pPr>
            <a:r>
              <a:rPr lang="en-US" sz="2400" b="1" noProof="0" dirty="0">
                <a:latin typeface="+mn-lt"/>
              </a:rPr>
              <a:t>Goods and services are often transferred internally from</a:t>
            </a:r>
          </a:p>
          <a:p>
            <a:pPr marL="0" indent="0">
              <a:buNone/>
            </a:pPr>
            <a:r>
              <a:rPr lang="en-US" sz="2400" b="1" noProof="0" dirty="0">
                <a:latin typeface="+mn-lt"/>
              </a:rPr>
              <a:t>one division (selling division) to another (buying division).</a:t>
            </a:r>
            <a:endParaRPr lang="en-US" sz="2400" noProof="0" dirty="0">
              <a:latin typeface="+mn-lt"/>
            </a:endParaRPr>
          </a:p>
        </p:txBody>
      </p:sp>
      <p:sp>
        <p:nvSpPr>
          <p:cNvPr id="19" name="Content Placeholder 18"/>
          <p:cNvSpPr>
            <a:spLocks noGrp="1"/>
          </p:cNvSpPr>
          <p:nvPr>
            <p:ph sz="half" idx="2"/>
          </p:nvPr>
        </p:nvSpPr>
        <p:spPr>
          <a:xfrm>
            <a:off x="609600" y="2895600"/>
            <a:ext cx="7886700" cy="933450"/>
          </a:xfrm>
        </p:spPr>
        <p:txBody>
          <a:bodyPr>
            <a:normAutofit/>
          </a:bodyPr>
          <a:lstStyle/>
          <a:p>
            <a:pPr marL="0" indent="0">
              <a:buNone/>
            </a:pPr>
            <a:r>
              <a:rPr lang="en-US" sz="2400" b="1" noProof="0" dirty="0">
                <a:latin typeface="+mn-lt"/>
              </a:rPr>
              <a:t>The transfer price can be</a:t>
            </a:r>
            <a:r>
              <a:rPr lang="en-US" sz="2400" noProof="0" dirty="0">
                <a:latin typeface="+mn-lt"/>
              </a:rPr>
              <a:t> </a:t>
            </a:r>
            <a:r>
              <a:rPr lang="en-US" sz="2400" b="1" noProof="0" dirty="0">
                <a:latin typeface="+mn-lt"/>
              </a:rPr>
              <a:t>the subject of considerable</a:t>
            </a:r>
            <a:r>
              <a:rPr lang="en-US" sz="2400" noProof="0" dirty="0">
                <a:latin typeface="+mn-lt"/>
              </a:rPr>
              <a:t> </a:t>
            </a:r>
            <a:r>
              <a:rPr lang="en-US" sz="2400" b="1" noProof="0" dirty="0">
                <a:latin typeface="+mn-lt"/>
              </a:rPr>
              <a:t>controversy.</a:t>
            </a:r>
            <a:endParaRPr lang="en-US" sz="2400" noProof="0" dirty="0">
              <a:latin typeface="+mn-lt"/>
            </a:endParaRPr>
          </a:p>
        </p:txBody>
      </p:sp>
      <p:sp>
        <p:nvSpPr>
          <p:cNvPr id="5" name="Slide Number Placeholder 4"/>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36</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7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158875"/>
          </a:xfrm>
        </p:spPr>
        <p:txBody>
          <a:bodyPr/>
          <a:lstStyle/>
          <a:p>
            <a:r>
              <a:rPr lang="en-US" sz="4600" noProof="0" dirty="0">
                <a:effectLst/>
                <a:latin typeface="+mn-lt"/>
              </a:rPr>
              <a:t>Transfer Pricing Methodologies</a:t>
            </a:r>
          </a:p>
        </p:txBody>
      </p:sp>
      <p:sp>
        <p:nvSpPr>
          <p:cNvPr id="3" name="Content Placeholder 2"/>
          <p:cNvSpPr>
            <a:spLocks noGrp="1"/>
          </p:cNvSpPr>
          <p:nvPr>
            <p:ph idx="1"/>
          </p:nvPr>
        </p:nvSpPr>
        <p:spPr>
          <a:xfrm>
            <a:off x="628650" y="1978026"/>
            <a:ext cx="3638550" cy="1527174"/>
          </a:xfrm>
        </p:spPr>
        <p:txBody>
          <a:bodyPr>
            <a:normAutofit/>
          </a:bodyPr>
          <a:lstStyle/>
          <a:p>
            <a:pPr marL="0" lvl="0" indent="0" algn="ctr">
              <a:buNone/>
            </a:pPr>
            <a:r>
              <a:rPr lang="en-US" sz="4500" b="1" noProof="0" dirty="0">
                <a:latin typeface="+mn-lt"/>
                <a:ea typeface="Tahoma" panose="020B0604030504040204" pitchFamily="34" charset="0"/>
                <a:cs typeface="Tahoma" panose="020B0604030504040204" pitchFamily="34" charset="0"/>
              </a:rPr>
              <a:t>Market-Based Prices</a:t>
            </a:r>
          </a:p>
        </p:txBody>
      </p:sp>
      <p:sp>
        <p:nvSpPr>
          <p:cNvPr id="5" name="Content Placeholder 4"/>
          <p:cNvSpPr>
            <a:spLocks noGrp="1"/>
          </p:cNvSpPr>
          <p:nvPr>
            <p:ph idx="13"/>
          </p:nvPr>
        </p:nvSpPr>
        <p:spPr>
          <a:xfrm>
            <a:off x="5181600" y="2057400"/>
            <a:ext cx="3352800" cy="1447800"/>
          </a:xfrm>
        </p:spPr>
        <p:txBody>
          <a:bodyPr>
            <a:normAutofit/>
          </a:bodyPr>
          <a:lstStyle/>
          <a:p>
            <a:pPr marL="0" lvl="0" indent="0" algn="ctr">
              <a:buNone/>
            </a:pPr>
            <a:r>
              <a:rPr lang="en-US" sz="4500" b="1" noProof="0" dirty="0">
                <a:latin typeface="+mn-lt"/>
                <a:ea typeface="Tahoma" panose="020B0604030504040204" pitchFamily="34" charset="0"/>
                <a:cs typeface="Tahoma" panose="020B0604030504040204" pitchFamily="34" charset="0"/>
              </a:rPr>
              <a:t>Negotiated Prices</a:t>
            </a:r>
          </a:p>
        </p:txBody>
      </p:sp>
      <p:sp>
        <p:nvSpPr>
          <p:cNvPr id="6" name="Content Placeholder 5"/>
          <p:cNvSpPr>
            <a:spLocks noGrp="1"/>
          </p:cNvSpPr>
          <p:nvPr>
            <p:ph idx="14"/>
          </p:nvPr>
        </p:nvSpPr>
        <p:spPr>
          <a:xfrm>
            <a:off x="3009900" y="4114801"/>
            <a:ext cx="3314700" cy="1447799"/>
          </a:xfrm>
        </p:spPr>
        <p:txBody>
          <a:bodyPr>
            <a:normAutofit/>
          </a:bodyPr>
          <a:lstStyle/>
          <a:p>
            <a:pPr marL="0" lvl="0" indent="0" algn="ctr">
              <a:buNone/>
            </a:pPr>
            <a:r>
              <a:rPr lang="en-US" sz="4500" b="1" noProof="0" dirty="0">
                <a:latin typeface="+mn-lt"/>
                <a:cs typeface="Tahoma"/>
              </a:rPr>
              <a:t>Cost-Based Prices</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37</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812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216839"/>
          </a:xfrm>
        </p:spPr>
        <p:txBody>
          <a:bodyPr/>
          <a:lstStyle/>
          <a:p>
            <a:r>
              <a:rPr lang="en-US" sz="4600" noProof="0" dirty="0">
                <a:effectLst/>
                <a:latin typeface="+mn-lt"/>
              </a:rPr>
              <a:t>Transfer Pricing in Use</a:t>
            </a:r>
          </a:p>
        </p:txBody>
      </p:sp>
      <p:sp>
        <p:nvSpPr>
          <p:cNvPr id="3" name="Content Placeholder 2"/>
          <p:cNvSpPr>
            <a:spLocks noGrp="1"/>
          </p:cNvSpPr>
          <p:nvPr>
            <p:ph idx="13"/>
          </p:nvPr>
        </p:nvSpPr>
        <p:spPr>
          <a:xfrm>
            <a:off x="647700" y="1801536"/>
            <a:ext cx="1409700" cy="444501"/>
          </a:xfrm>
        </p:spPr>
        <p:txBody>
          <a:bodyPr>
            <a:normAutofit/>
          </a:bodyPr>
          <a:lstStyle/>
          <a:p>
            <a:pPr marL="0" indent="0">
              <a:buNone/>
            </a:pPr>
            <a:r>
              <a:rPr lang="en-US" sz="2200" b="1" noProof="0" dirty="0" smtClean="0">
                <a:latin typeface="+mn-lt"/>
              </a:rPr>
              <a:t>Exhibit 9.4</a:t>
            </a:r>
            <a:endParaRPr lang="en-US" sz="2200" b="1" noProof="0" dirty="0">
              <a:latin typeface="+mn-lt"/>
            </a:endParaRPr>
          </a:p>
        </p:txBody>
      </p:sp>
      <p:sp>
        <p:nvSpPr>
          <p:cNvPr id="7" name="Content Placeholder 6"/>
          <p:cNvSpPr>
            <a:spLocks noGrp="1"/>
          </p:cNvSpPr>
          <p:nvPr>
            <p:ph idx="14"/>
          </p:nvPr>
        </p:nvSpPr>
        <p:spPr>
          <a:xfrm>
            <a:off x="647700" y="2411137"/>
            <a:ext cx="5753100" cy="408263"/>
          </a:xfrm>
        </p:spPr>
        <p:txBody>
          <a:bodyPr>
            <a:normAutofit/>
          </a:bodyPr>
          <a:lstStyle/>
          <a:p>
            <a:pPr marL="0" indent="0">
              <a:buNone/>
            </a:pPr>
            <a:r>
              <a:rPr lang="en-US" sz="2200" b="1" noProof="0" dirty="0" smtClean="0">
                <a:latin typeface="+mn-lt"/>
              </a:rPr>
              <a:t>What Companies Actually Use as Transfer Prices</a:t>
            </a:r>
            <a:endParaRPr lang="en-US" sz="2200" b="1" noProof="0" dirty="0">
              <a:latin typeface="+mn-lt"/>
            </a:endParaRPr>
          </a:p>
        </p:txBody>
      </p:sp>
      <p:pic>
        <p:nvPicPr>
          <p:cNvPr id="11" name="Picture 10" descr="A pie chart showing what companies actually use as transfer pr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038972"/>
            <a:ext cx="5488783" cy="3133228"/>
          </a:xfrm>
          <a:prstGeom prst="rect">
            <a:avLst/>
          </a:prstGeom>
        </p:spPr>
      </p:pic>
      <p:sp>
        <p:nvSpPr>
          <p:cNvPr id="5" name="Content Placeholder 1"/>
          <p:cNvSpPr>
            <a:spLocks noGrp="1"/>
          </p:cNvSpPr>
          <p:nvPr>
            <p:ph idx="1"/>
          </p:nvPr>
        </p:nvSpPr>
        <p:spPr>
          <a:xfrm>
            <a:off x="2209800" y="6321427"/>
            <a:ext cx="4419600" cy="231773"/>
          </a:xfrm>
          <a:prstGeom prst="rect">
            <a:avLst/>
          </a:prstGeom>
        </p:spPr>
        <p:txBody>
          <a:bodyPr>
            <a:normAutofit/>
          </a:bodyPr>
          <a:lstStyle/>
          <a:p>
            <a:pPr marL="0" indent="0" algn="ctr">
              <a:buNone/>
            </a:pPr>
            <a:r>
              <a:rPr lang="en-US" sz="900" noProof="0" dirty="0" smtClean="0">
                <a:latin typeface="+mn-lt"/>
                <a:hlinkClick r:id="rId4" action="ppaction://hlinksldjump"/>
              </a:rPr>
              <a:t>Access the text alternative for slide images.</a:t>
            </a:r>
            <a:endParaRPr lang="en-US" sz="900" noProof="0" dirty="0">
              <a:latin typeface="+mn-lt"/>
            </a:endParaRP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9-</a:t>
            </a:r>
            <a:fld id="{E0D6093D-2DC9-4C4D-A751-43B3A8D0A4FD}" type="slidenum">
              <a:rPr lang="en-US" smtClean="0">
                <a:solidFill>
                  <a:prstClr val="white"/>
                </a:solidFill>
                <a:latin typeface="Calibri" panose="020F0502020204030204" pitchFamily="34" charset="0"/>
                <a:cs typeface="Calibri" panose="020F0502020204030204" pitchFamily="34" charset="0"/>
              </a:rPr>
              <a:pPr>
                <a:defRPr/>
              </a:pPr>
              <a:t>38</a:t>
            </a:fld>
            <a:endParaRPr lang="en-US"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2170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13037"/>
            <a:ext cx="7886700" cy="1325563"/>
          </a:xfrm>
        </p:spPr>
        <p:txBody>
          <a:bodyPr/>
          <a:lstStyle/>
          <a:p>
            <a:pPr algn="ctr"/>
            <a:r>
              <a:rPr lang="en-US" noProof="0" dirty="0" smtClean="0">
                <a:effectLst/>
                <a:latin typeface="+mn-lt"/>
              </a:rPr>
              <a:t>End of Chapter 9</a:t>
            </a:r>
            <a:endParaRPr lang="en-US" noProof="0" dirty="0">
              <a:effectLst/>
              <a:latin typeface="+mn-lt"/>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cs typeface="Calibri" panose="020F0502020204030204" pitchFamily="34" charset="0"/>
              </a:rPr>
              <a:t> 9-</a:t>
            </a:r>
            <a:fld id="{E0D6093D-2DC9-4C4D-A751-43B3A8D0A4FD}" type="slidenum">
              <a:rPr lang="en-US" smtClean="0">
                <a:solidFill>
                  <a:prstClr val="white"/>
                </a:solidFill>
                <a:latin typeface="+mn-lt"/>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400" b="0" i="0" u="none" strike="noStrike" kern="1200" cap="none" spc="0" normalizeH="0" baseline="0" noProof="0" dirty="0">
              <a:ln>
                <a:noFill/>
              </a:ln>
              <a:solidFill>
                <a:prstClr val="white"/>
              </a:solidFill>
              <a:effectLst/>
              <a:uLnTx/>
              <a:uFillTx/>
              <a:latin typeface="+mn-lt"/>
              <a:cs typeface="Calibri" panose="020F0502020204030204" pitchFamily="34" charset="0"/>
            </a:endParaRPr>
          </a:p>
        </p:txBody>
      </p:sp>
    </p:spTree>
    <p:extLst>
      <p:ext uri="{BB962C8B-B14F-4D97-AF65-F5344CB8AC3E}">
        <p14:creationId xmlns:p14="http://schemas.microsoft.com/office/powerpoint/2010/main" val="2339138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0837"/>
            <a:ext cx="7886700" cy="1325563"/>
          </a:xfrm>
        </p:spPr>
        <p:txBody>
          <a:bodyPr/>
          <a:lstStyle/>
          <a:p>
            <a:r>
              <a:rPr lang="en-US" sz="4600" noProof="0" dirty="0">
                <a:effectLst/>
                <a:latin typeface="+mn-lt"/>
              </a:rPr>
              <a:t>Advantages of Decentralization</a:t>
            </a:r>
          </a:p>
        </p:txBody>
      </p:sp>
      <p:sp>
        <p:nvSpPr>
          <p:cNvPr id="3" name="Content Placeholder 2"/>
          <p:cNvSpPr>
            <a:spLocks noGrp="1"/>
          </p:cNvSpPr>
          <p:nvPr>
            <p:ph idx="1"/>
          </p:nvPr>
        </p:nvSpPr>
        <p:spPr/>
        <p:txBody>
          <a:bodyPr>
            <a:normAutofit/>
          </a:bodyPr>
          <a:lstStyle/>
          <a:p>
            <a:pPr marL="442800" indent="-442800">
              <a:lnSpc>
                <a:spcPct val="110000"/>
              </a:lnSpc>
              <a:buFont typeface="+mj-lt"/>
              <a:buAutoNum type="arabicPeriod"/>
            </a:pPr>
            <a:r>
              <a:rPr lang="en-US" sz="2600" noProof="0" dirty="0">
                <a:latin typeface="+mn-lt"/>
                <a:ea typeface="Tahoma" panose="020B0604030504040204" pitchFamily="34" charset="0"/>
                <a:cs typeface="Tahoma" panose="020B0604030504040204" pitchFamily="34" charset="0"/>
              </a:rPr>
              <a:t>Encourages upper-level management to concentrate on strategic decisions.</a:t>
            </a:r>
          </a:p>
          <a:p>
            <a:pPr marL="442800" indent="-442800">
              <a:lnSpc>
                <a:spcPct val="110000"/>
              </a:lnSpc>
              <a:buFont typeface="+mj-lt"/>
              <a:buAutoNum type="arabicPeriod"/>
            </a:pPr>
            <a:r>
              <a:rPr lang="en-US" sz="2600" noProof="0" dirty="0">
                <a:latin typeface="+mn-lt"/>
                <a:ea typeface="Tahoma" panose="020B0604030504040204" pitchFamily="34" charset="0"/>
                <a:cs typeface="Tahoma" panose="020B0604030504040204" pitchFamily="34" charset="0"/>
              </a:rPr>
              <a:t>Improves the quality of decisions by delegating authority down a chain of command.</a:t>
            </a:r>
          </a:p>
          <a:p>
            <a:pPr marL="442800" indent="-442800">
              <a:lnSpc>
                <a:spcPct val="110000"/>
              </a:lnSpc>
              <a:buFont typeface="+mj-lt"/>
              <a:buAutoNum type="arabicPeriod"/>
            </a:pPr>
            <a:r>
              <a:rPr lang="en-US" sz="2600" noProof="0" dirty="0">
                <a:latin typeface="+mn-lt"/>
                <a:ea typeface="Tahoma" panose="020B0604030504040204" pitchFamily="34" charset="0"/>
                <a:cs typeface="Tahoma" panose="020B0604030504040204" pitchFamily="34" charset="0"/>
              </a:rPr>
              <a:t>Motivates managers to improve productivity.</a:t>
            </a:r>
          </a:p>
          <a:p>
            <a:pPr marL="442800" indent="-442800">
              <a:lnSpc>
                <a:spcPct val="110000"/>
              </a:lnSpc>
              <a:buFont typeface="+mj-lt"/>
              <a:buAutoNum type="arabicPeriod"/>
            </a:pPr>
            <a:r>
              <a:rPr lang="en-US" sz="2600" noProof="0" dirty="0">
                <a:latin typeface="+mn-lt"/>
                <a:ea typeface="Tahoma" panose="020B0604030504040204" pitchFamily="34" charset="0"/>
                <a:cs typeface="Tahoma" panose="020B0604030504040204" pitchFamily="34" charset="0"/>
              </a:rPr>
              <a:t>Trains lower-level managers for increased responsibilities.</a:t>
            </a:r>
          </a:p>
          <a:p>
            <a:pPr marL="442800" indent="-442800">
              <a:lnSpc>
                <a:spcPct val="110000"/>
              </a:lnSpc>
              <a:buFont typeface="+mj-lt"/>
              <a:buAutoNum type="arabicPeriod"/>
            </a:pPr>
            <a:r>
              <a:rPr lang="en-US" sz="2600" noProof="0" dirty="0">
                <a:latin typeface="+mn-lt"/>
                <a:ea typeface="Tahoma" panose="020B0604030504040204" pitchFamily="34" charset="0"/>
                <a:cs typeface="Tahoma" panose="020B0604030504040204" pitchFamily="34" charset="0"/>
              </a:rPr>
              <a:t>Improves performance evaluation.</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Calibri" panose="020F0502020204030204" pitchFamily="34" charset="0"/>
                <a:cs typeface="Calibri" panose="020F0502020204030204" pitchFamily="34" charset="0"/>
              </a:rPr>
              <a:t> </a:t>
            </a:r>
            <a:r>
              <a:rPr lang="en-US" dirty="0">
                <a:solidFill>
                  <a:prstClr val="white"/>
                </a:solidFill>
                <a:latin typeface="+mn-lt"/>
                <a:cs typeface="Calibri" panose="020F0502020204030204" pitchFamily="34" charset="0"/>
              </a:rPr>
              <a:t>9-</a:t>
            </a:r>
            <a:fld id="{E0D6093D-2DC9-4C4D-A751-43B3A8D0A4FD}" type="slidenum">
              <a:rPr lang="en-US" smtClean="0">
                <a:solidFill>
                  <a:prstClr val="white"/>
                </a:solidFill>
                <a:latin typeface="+mn-lt"/>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prstClr val="white"/>
              </a:solidFill>
              <a:effectLst/>
              <a:uLnTx/>
              <a:uFillTx/>
              <a:latin typeface="+mn-lt"/>
              <a:cs typeface="Calibri" panose="020F0502020204030204" pitchFamily="34" charset="0"/>
            </a:endParaRPr>
          </a:p>
        </p:txBody>
      </p:sp>
    </p:spTree>
    <p:extLst>
      <p:ext uri="{BB962C8B-B14F-4D97-AF65-F5344CB8AC3E}">
        <p14:creationId xmlns:p14="http://schemas.microsoft.com/office/powerpoint/2010/main" val="153210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13037"/>
            <a:ext cx="7886700" cy="1325563"/>
          </a:xfrm>
        </p:spPr>
        <p:txBody>
          <a:bodyPr/>
          <a:lstStyle/>
          <a:p>
            <a:pPr algn="ctr"/>
            <a:r>
              <a:rPr lang="en-US" sz="3200" b="1" noProof="0" dirty="0" smtClean="0">
                <a:effectLst/>
                <a:latin typeface="+mn-lt"/>
              </a:rPr>
              <a:t>Accessibility Content: Text Alternatives for Images</a:t>
            </a:r>
            <a:endParaRPr lang="en-US" sz="3200" noProof="0" dirty="0">
              <a:effectLst/>
              <a:latin typeface="+mn-lt"/>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9-</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11105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5378"/>
            <a:ext cx="7886700" cy="1205057"/>
          </a:xfrm>
        </p:spPr>
        <p:txBody>
          <a:bodyPr/>
          <a:lstStyle/>
          <a:p>
            <a:r>
              <a:rPr lang="en-US" sz="4000" noProof="0" dirty="0" smtClean="0">
                <a:effectLst/>
                <a:latin typeface="+mn-lt"/>
              </a:rPr>
              <a:t>Decentralization - Text Alternative</a:t>
            </a:r>
            <a:endParaRPr lang="en-US" sz="4000" noProof="0" dirty="0">
              <a:effectLst/>
              <a:latin typeface="+mn-lt"/>
            </a:endParaRPr>
          </a:p>
        </p:txBody>
      </p:sp>
      <p:sp>
        <p:nvSpPr>
          <p:cNvPr id="3" name="Content Placeholder 2"/>
          <p:cNvSpPr>
            <a:spLocks noGrp="1"/>
          </p:cNvSpPr>
          <p:nvPr>
            <p:ph idx="1"/>
          </p:nvPr>
        </p:nvSpPr>
        <p:spPr>
          <a:xfrm>
            <a:off x="628650" y="1825626"/>
            <a:ext cx="7886700" cy="2136774"/>
          </a:xfrm>
        </p:spPr>
        <p:txBody>
          <a:bodyPr>
            <a:noAutofit/>
          </a:bodyPr>
          <a:lstStyle/>
          <a:p>
            <a:pPr marL="0" indent="0">
              <a:lnSpc>
                <a:spcPct val="110000"/>
              </a:lnSpc>
              <a:buNone/>
            </a:pPr>
            <a:r>
              <a:rPr lang="en-US" sz="2200" noProof="0" dirty="0" smtClean="0">
                <a:latin typeface="+mn-lt"/>
              </a:rPr>
              <a:t>The top of the flowchart is labeled Top Management. This connects to a box on the left and a box on the right both labeled Middle Management. These two boxes each connect to two boxes labeled Supervisor. Arrows connect from the top of the flowchart to each level to represent the downward flow of decision-making. </a:t>
            </a:r>
            <a:endParaRPr lang="en-US" sz="2200" noProof="0" dirty="0">
              <a:latin typeface="+mn-lt"/>
            </a:endParaRPr>
          </a:p>
        </p:txBody>
      </p:sp>
      <p:sp>
        <p:nvSpPr>
          <p:cNvPr id="9" name="Content Placeholder 8"/>
          <p:cNvSpPr>
            <a:spLocks noGrp="1"/>
          </p:cNvSpPr>
          <p:nvPr>
            <p:ph idx="17"/>
          </p:nvPr>
        </p:nvSpPr>
        <p:spPr>
          <a:xfrm>
            <a:off x="2961468" y="6144937"/>
            <a:ext cx="2497164" cy="255863"/>
          </a:xfrm>
        </p:spPr>
        <p:txBody>
          <a:bodyPr>
            <a:normAutofit/>
          </a:bodyPr>
          <a:lstStyle/>
          <a:p>
            <a:pPr marL="0" indent="0" algn="ctr">
              <a:buNone/>
            </a:pPr>
            <a:r>
              <a:rPr lang="en-US" sz="900" noProof="0" dirty="0" smtClean="0">
                <a:latin typeface="+mn-lt"/>
                <a:hlinkClick r:id="rId3" action="ppaction://hlinksldjump"/>
              </a:rPr>
              <a:t>Return to parent-slide containing images.</a:t>
            </a:r>
            <a:endParaRPr lang="en-US" sz="900" noProof="0" dirty="0">
              <a:latin typeface="+mn-lt"/>
              <a:hlinkClick r:id="rId3" action="ppaction://hlinksldjump"/>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9-</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2186580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5378"/>
            <a:ext cx="7886700" cy="1205057"/>
          </a:xfrm>
        </p:spPr>
        <p:txBody>
          <a:bodyPr/>
          <a:lstStyle/>
          <a:p>
            <a:r>
              <a:rPr lang="en-US" sz="4000" noProof="0" dirty="0" smtClean="0">
                <a:effectLst/>
              </a:rPr>
              <a:t>Organization Chart </a:t>
            </a:r>
            <a:r>
              <a:rPr lang="en-US" sz="4000" noProof="0" dirty="0" smtClean="0">
                <a:effectLst/>
                <a:latin typeface="+mn-lt"/>
              </a:rPr>
              <a:t>- Text Alternative</a:t>
            </a:r>
            <a:endParaRPr lang="en-US" sz="4000" noProof="0" dirty="0">
              <a:effectLst/>
              <a:latin typeface="+mn-lt"/>
            </a:endParaRPr>
          </a:p>
        </p:txBody>
      </p:sp>
      <p:sp>
        <p:nvSpPr>
          <p:cNvPr id="3" name="Content Placeholder 2"/>
          <p:cNvSpPr>
            <a:spLocks noGrp="1"/>
          </p:cNvSpPr>
          <p:nvPr>
            <p:ph idx="1"/>
          </p:nvPr>
        </p:nvSpPr>
        <p:spPr>
          <a:xfrm>
            <a:off x="628650" y="1825626"/>
            <a:ext cx="7886700" cy="4117974"/>
          </a:xfrm>
        </p:spPr>
        <p:txBody>
          <a:bodyPr>
            <a:noAutofit/>
          </a:bodyPr>
          <a:lstStyle/>
          <a:p>
            <a:pPr marL="0" indent="0">
              <a:lnSpc>
                <a:spcPct val="110000"/>
              </a:lnSpc>
              <a:buNone/>
            </a:pPr>
            <a:r>
              <a:rPr lang="en-US" sz="2200" noProof="0" dirty="0" smtClean="0">
                <a:latin typeface="+mn-lt"/>
              </a:rPr>
              <a:t>Responsibility level 1 is Corporate Headquarters: Panther Holding Company. This breaks out into Lumber manufacturing division, Home building division, and Furniture manufacturing division. These make up Responsibility level 2. The furniture manufacturing division breaks down into three parts: Wilson Carpet Company, Selma Sofa Corporation, and Tables Incorporated. These make up Responsibility level 3. Tables Incorporated breaks down into four departments: Sales, Production, Planning, and Accounting. These make up Responsibility level 4. The Production department further branches out to three departments: Cutting, Assembly, and Finishing. These make up Responsibility level 5. </a:t>
            </a:r>
            <a:endParaRPr lang="en-US" sz="2200" noProof="0" dirty="0">
              <a:latin typeface="+mn-lt"/>
            </a:endParaRPr>
          </a:p>
        </p:txBody>
      </p:sp>
      <p:sp>
        <p:nvSpPr>
          <p:cNvPr id="9" name="Content Placeholder 8"/>
          <p:cNvSpPr>
            <a:spLocks noGrp="1"/>
          </p:cNvSpPr>
          <p:nvPr>
            <p:ph idx="17"/>
          </p:nvPr>
        </p:nvSpPr>
        <p:spPr>
          <a:xfrm>
            <a:off x="2961468" y="6144937"/>
            <a:ext cx="2497164" cy="255863"/>
          </a:xfrm>
        </p:spPr>
        <p:txBody>
          <a:bodyPr>
            <a:normAutofit/>
          </a:bodyPr>
          <a:lstStyle/>
          <a:p>
            <a:pPr marL="0" indent="0" algn="ctr">
              <a:buNone/>
            </a:pPr>
            <a:r>
              <a:rPr lang="en-US" sz="900" noProof="0" dirty="0" smtClean="0">
                <a:latin typeface="+mn-lt"/>
                <a:hlinkClick r:id="rId3" action="ppaction://hlinksldjump"/>
              </a:rPr>
              <a:t>Return to parent-slide containing images.</a:t>
            </a:r>
            <a:endParaRPr lang="en-US" sz="900" noProof="0" dirty="0">
              <a:latin typeface="+mn-lt"/>
              <a:hlinkClick r:id="rId4" action="ppaction://hlinksldjump"/>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9-</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353713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5378"/>
            <a:ext cx="7886700" cy="1205057"/>
          </a:xfrm>
        </p:spPr>
        <p:txBody>
          <a:bodyPr/>
          <a:lstStyle/>
          <a:p>
            <a:r>
              <a:rPr lang="en-US" sz="4000" noProof="0" dirty="0" smtClean="0">
                <a:effectLst/>
                <a:latin typeface="+mn-lt"/>
              </a:rPr>
              <a:t>Residual Income Defined - Text Alternative</a:t>
            </a:r>
            <a:endParaRPr lang="en-US" sz="4000" noProof="0" dirty="0">
              <a:effectLst/>
              <a:latin typeface="+mn-lt"/>
            </a:endParaRPr>
          </a:p>
        </p:txBody>
      </p:sp>
      <p:sp>
        <p:nvSpPr>
          <p:cNvPr id="3" name="Content Placeholder 2"/>
          <p:cNvSpPr>
            <a:spLocks noGrp="1"/>
          </p:cNvSpPr>
          <p:nvPr>
            <p:ph idx="1"/>
          </p:nvPr>
        </p:nvSpPr>
        <p:spPr>
          <a:xfrm>
            <a:off x="628650" y="1825626"/>
            <a:ext cx="7886700" cy="3127374"/>
          </a:xfrm>
        </p:spPr>
        <p:txBody>
          <a:bodyPr>
            <a:noAutofit/>
          </a:bodyPr>
          <a:lstStyle/>
          <a:p>
            <a:pPr marL="0" indent="0">
              <a:lnSpc>
                <a:spcPct val="110000"/>
              </a:lnSpc>
              <a:buNone/>
            </a:pPr>
            <a:r>
              <a:rPr lang="en-US" sz="2200" noProof="0" dirty="0" smtClean="0">
                <a:latin typeface="+mn-lt"/>
              </a:rPr>
              <a:t>At the top of the diagram is an equation box that reads: Operating Income minus Investment charge equals Residual income. An equation box appears below and to the right of this and it reads: Operating Assets times Desired ROI equals Investment charge, and this box points back to the first. A third box, appearing below and to the right, reads: Investment center's cost of acquiring investment capital, and this box points back to the Desired ROI line in the previous box.</a:t>
            </a:r>
            <a:endParaRPr lang="en-US" sz="2200" noProof="0" dirty="0">
              <a:latin typeface="+mn-lt"/>
            </a:endParaRPr>
          </a:p>
        </p:txBody>
      </p:sp>
      <p:sp>
        <p:nvSpPr>
          <p:cNvPr id="9" name="Content Placeholder 8"/>
          <p:cNvSpPr>
            <a:spLocks noGrp="1"/>
          </p:cNvSpPr>
          <p:nvPr>
            <p:ph idx="17"/>
          </p:nvPr>
        </p:nvSpPr>
        <p:spPr>
          <a:xfrm>
            <a:off x="2961468" y="6144937"/>
            <a:ext cx="2497164" cy="255863"/>
          </a:xfrm>
        </p:spPr>
        <p:txBody>
          <a:bodyPr>
            <a:normAutofit/>
          </a:bodyPr>
          <a:lstStyle/>
          <a:p>
            <a:pPr marL="0" indent="0" algn="ctr">
              <a:buNone/>
            </a:pPr>
            <a:r>
              <a:rPr lang="en-US" sz="900" noProof="0" dirty="0" smtClean="0">
                <a:latin typeface="+mn-lt"/>
                <a:hlinkClick r:id="rId3" action="ppaction://hlinksldjump"/>
              </a:rPr>
              <a:t>Return to parent-slide containing images.</a:t>
            </a:r>
            <a:endParaRPr lang="en-US" sz="900" noProof="0" dirty="0">
              <a:latin typeface="+mn-lt"/>
              <a:hlinkClick r:id="rId3" action="ppaction://hlinksldjump"/>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9-</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31910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5378"/>
            <a:ext cx="7886700" cy="1205057"/>
          </a:xfrm>
        </p:spPr>
        <p:txBody>
          <a:bodyPr/>
          <a:lstStyle/>
          <a:p>
            <a:r>
              <a:rPr lang="en-US" sz="4000" noProof="0" dirty="0" smtClean="0">
                <a:effectLst/>
                <a:latin typeface="+mn-lt"/>
              </a:rPr>
              <a:t>Transfer Pricing in Use- Text Alternative</a:t>
            </a:r>
            <a:endParaRPr lang="en-US" sz="4000" noProof="0" dirty="0">
              <a:effectLst/>
              <a:latin typeface="+mn-lt"/>
            </a:endParaRPr>
          </a:p>
        </p:txBody>
      </p:sp>
      <p:sp>
        <p:nvSpPr>
          <p:cNvPr id="3" name="Content Placeholder 2"/>
          <p:cNvSpPr>
            <a:spLocks noGrp="1"/>
          </p:cNvSpPr>
          <p:nvPr>
            <p:ph idx="1"/>
          </p:nvPr>
        </p:nvSpPr>
        <p:spPr>
          <a:xfrm>
            <a:off x="628650" y="1825626"/>
            <a:ext cx="7886700" cy="3736974"/>
          </a:xfrm>
        </p:spPr>
        <p:txBody>
          <a:bodyPr>
            <a:noAutofit/>
          </a:bodyPr>
          <a:lstStyle/>
          <a:p>
            <a:pPr marL="0" indent="0">
              <a:lnSpc>
                <a:spcPct val="110000"/>
              </a:lnSpc>
              <a:buNone/>
            </a:pPr>
            <a:r>
              <a:rPr lang="en-US" sz="2400" noProof="0" dirty="0" smtClean="0">
                <a:latin typeface="+mn-lt"/>
              </a:rPr>
              <a:t>A pie chart shows what companies actually use as transfer prices. The chart shows 16% use full cost plus markup; 3% use variable cost; 26% use market price; 17% use negotiated price; and 33% use full cost. </a:t>
            </a:r>
            <a:endParaRPr lang="en-US" sz="2400" noProof="0" dirty="0">
              <a:latin typeface="+mn-lt"/>
            </a:endParaRPr>
          </a:p>
        </p:txBody>
      </p:sp>
      <p:sp>
        <p:nvSpPr>
          <p:cNvPr id="9" name="Content Placeholder 8"/>
          <p:cNvSpPr>
            <a:spLocks noGrp="1"/>
          </p:cNvSpPr>
          <p:nvPr>
            <p:ph idx="17"/>
          </p:nvPr>
        </p:nvSpPr>
        <p:spPr>
          <a:xfrm>
            <a:off x="2961468" y="6144937"/>
            <a:ext cx="2497164" cy="255863"/>
          </a:xfrm>
        </p:spPr>
        <p:txBody>
          <a:bodyPr>
            <a:normAutofit/>
          </a:bodyPr>
          <a:lstStyle/>
          <a:p>
            <a:pPr marL="0" indent="0" algn="ctr">
              <a:buNone/>
            </a:pPr>
            <a:r>
              <a:rPr lang="en-US" sz="900" noProof="0" dirty="0" smtClean="0">
                <a:latin typeface="+mn-lt"/>
                <a:hlinkClick r:id="rId3" action="ppaction://hlinksldjump"/>
              </a:rPr>
              <a:t>Return to parent-slide containing images.</a:t>
            </a:r>
            <a:endParaRPr lang="en-US" sz="900" noProof="0" dirty="0">
              <a:latin typeface="+mn-lt"/>
              <a:hlinkClick r:id="rId4" action="ppaction://hlinksldjump"/>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mn-lt"/>
              </a:rPr>
              <a:t> 9-</a:t>
            </a:r>
            <a:fld id="{E0D6093D-2DC9-4C4D-A751-43B3A8D0A4FD}" type="slidenum">
              <a:rPr lang="en-US" smtClean="0">
                <a:solidFill>
                  <a:prstClr val="white"/>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400" b="0" i="0" u="none" strike="noStrike" kern="1200" cap="none" spc="0" normalizeH="0" baseline="0" noProof="0" dirty="0">
              <a:ln>
                <a:noFill/>
              </a:ln>
              <a:solidFill>
                <a:prstClr val="white"/>
              </a:solidFill>
              <a:effectLst/>
              <a:uLnTx/>
              <a:uFillTx/>
              <a:latin typeface="+mn-lt"/>
            </a:endParaRPr>
          </a:p>
        </p:txBody>
      </p:sp>
    </p:spTree>
    <p:extLst>
      <p:ext uri="{BB962C8B-B14F-4D97-AF65-F5344CB8AC3E}">
        <p14:creationId xmlns:p14="http://schemas.microsoft.com/office/powerpoint/2010/main" val="11757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7862"/>
            <a:ext cx="7886700" cy="1033738"/>
          </a:xfrm>
        </p:spPr>
        <p:txBody>
          <a:bodyPr/>
          <a:lstStyle/>
          <a:p>
            <a:r>
              <a:rPr lang="en-US" sz="4600" noProof="0" dirty="0">
                <a:effectLst/>
                <a:latin typeface="+mn-lt"/>
              </a:rPr>
              <a:t>Decentralization</a:t>
            </a:r>
          </a:p>
        </p:txBody>
      </p:sp>
      <p:sp>
        <p:nvSpPr>
          <p:cNvPr id="3" name="Content Placeholder 2"/>
          <p:cNvSpPr>
            <a:spLocks noGrp="1"/>
          </p:cNvSpPr>
          <p:nvPr>
            <p:ph idx="1"/>
          </p:nvPr>
        </p:nvSpPr>
        <p:spPr>
          <a:xfrm>
            <a:off x="381000" y="1524000"/>
            <a:ext cx="8305800" cy="476250"/>
          </a:xfrm>
        </p:spPr>
        <p:txBody>
          <a:bodyPr>
            <a:normAutofit/>
          </a:bodyPr>
          <a:lstStyle/>
          <a:p>
            <a:pPr marL="0" indent="0" algn="ctr">
              <a:buNone/>
            </a:pPr>
            <a:r>
              <a:rPr lang="en-US" sz="2400" b="1" noProof="0" dirty="0">
                <a:latin typeface="+mn-lt"/>
                <a:ea typeface="Tahoma" panose="020B0604030504040204" pitchFamily="34" charset="0"/>
                <a:cs typeface="Tahoma" panose="020B0604030504040204" pitchFamily="34" charset="0"/>
              </a:rPr>
              <a:t>Decentralization often occurs as organizations continue to grow.</a:t>
            </a:r>
          </a:p>
        </p:txBody>
      </p:sp>
      <p:pic>
        <p:nvPicPr>
          <p:cNvPr id="5" name="Picture 4" descr="Flowchart illustrates the process of decentraliza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75" y="2292454"/>
            <a:ext cx="7557025" cy="2981590"/>
          </a:xfrm>
          <a:prstGeom prst="rect">
            <a:avLst/>
          </a:prstGeom>
        </p:spPr>
      </p:pic>
      <p:sp>
        <p:nvSpPr>
          <p:cNvPr id="6" name="Content Placeholder 5"/>
          <p:cNvSpPr>
            <a:spLocks noGrp="1"/>
          </p:cNvSpPr>
          <p:nvPr>
            <p:ph idx="14"/>
          </p:nvPr>
        </p:nvSpPr>
        <p:spPr>
          <a:xfrm>
            <a:off x="381000" y="5638800"/>
            <a:ext cx="7886700" cy="533400"/>
          </a:xfrm>
        </p:spPr>
        <p:txBody>
          <a:bodyPr>
            <a:normAutofit/>
          </a:bodyPr>
          <a:lstStyle/>
          <a:p>
            <a:pPr marL="0" indent="0" algn="ctr">
              <a:buNone/>
            </a:pPr>
            <a:r>
              <a:rPr lang="en-US" sz="2800" b="1" noProof="0" dirty="0">
                <a:latin typeface="+mn-lt"/>
                <a:ea typeface="Tahoma" panose="020B0604030504040204" pitchFamily="34" charset="0"/>
                <a:cs typeface="Tahoma" panose="020B0604030504040204" pitchFamily="34" charset="0"/>
              </a:rPr>
              <a:t>Decision making is pushed down.</a:t>
            </a:r>
          </a:p>
        </p:txBody>
      </p:sp>
      <p:sp>
        <p:nvSpPr>
          <p:cNvPr id="7" name="Content Placeholder 1"/>
          <p:cNvSpPr>
            <a:spLocks noGrp="1"/>
          </p:cNvSpPr>
          <p:nvPr>
            <p:ph idx="1"/>
          </p:nvPr>
        </p:nvSpPr>
        <p:spPr>
          <a:xfrm>
            <a:off x="3251321" y="6337084"/>
            <a:ext cx="2391585" cy="292316"/>
          </a:xfrm>
          <a:prstGeom prst="rect">
            <a:avLst/>
          </a:prstGeom>
        </p:spPr>
        <p:txBody>
          <a:bodyPr>
            <a:normAutofit/>
          </a:bodyPr>
          <a:lstStyle/>
          <a:p>
            <a:pPr marL="0" indent="0" algn="ctr">
              <a:buNone/>
            </a:pPr>
            <a:r>
              <a:rPr lang="en-US" sz="900" noProof="0" dirty="0" smtClean="0">
                <a:latin typeface="+mn-lt"/>
                <a:hlinkClick r:id="rId4" action="ppaction://hlinksldjump"/>
              </a:rPr>
              <a:t>Access the text alternative for slide images.</a:t>
            </a:r>
            <a:endParaRPr lang="en-US" sz="900" noProof="0" dirty="0">
              <a:latin typeface="+mn-lt"/>
              <a:hlinkClick r:id="rId4" action="ppaction://hlinksldjump"/>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Calibri" panose="020F0502020204030204" pitchFamily="34" charset="0"/>
                <a:cs typeface="Calibri" panose="020F0502020204030204" pitchFamily="34" charset="0"/>
              </a:rPr>
              <a:t> </a:t>
            </a:r>
            <a:r>
              <a:rPr lang="en-US" dirty="0">
                <a:solidFill>
                  <a:prstClr val="white"/>
                </a:solidFill>
                <a:latin typeface="+mn-lt"/>
                <a:cs typeface="Calibri" panose="020F0502020204030204" pitchFamily="34" charset="0"/>
              </a:rPr>
              <a:t>9-</a:t>
            </a:r>
            <a:fld id="{E0D6093D-2DC9-4C4D-A751-43B3A8D0A4FD}" type="slidenum">
              <a:rPr lang="en-US" smtClean="0">
                <a:solidFill>
                  <a:prstClr val="white"/>
                </a:solidFill>
                <a:latin typeface="+mn-lt"/>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prstClr val="white"/>
              </a:solidFill>
              <a:effectLst/>
              <a:uLnTx/>
              <a:uFillTx/>
              <a:latin typeface="+mn-lt"/>
              <a:cs typeface="Calibri" panose="020F0502020204030204" pitchFamily="34" charset="0"/>
            </a:endParaRPr>
          </a:p>
        </p:txBody>
      </p:sp>
    </p:spTree>
    <p:extLst>
      <p:ext uri="{BB962C8B-B14F-4D97-AF65-F5344CB8AC3E}">
        <p14:creationId xmlns:p14="http://schemas.microsoft.com/office/powerpoint/2010/main" val="2043012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159863"/>
          </a:xfrm>
        </p:spPr>
        <p:txBody>
          <a:bodyPr/>
          <a:lstStyle/>
          <a:p>
            <a:r>
              <a:rPr lang="en-US" sz="4600" noProof="0" dirty="0">
                <a:effectLst/>
                <a:latin typeface="+mn-lt"/>
              </a:rPr>
              <a:t>Organization Chart</a:t>
            </a:r>
          </a:p>
        </p:txBody>
      </p:sp>
      <p:sp>
        <p:nvSpPr>
          <p:cNvPr id="3" name="Content Placeholder 2"/>
          <p:cNvSpPr>
            <a:spLocks noGrp="1"/>
          </p:cNvSpPr>
          <p:nvPr>
            <p:ph idx="13"/>
          </p:nvPr>
        </p:nvSpPr>
        <p:spPr>
          <a:xfrm>
            <a:off x="647700" y="1676400"/>
            <a:ext cx="1409700" cy="444501"/>
          </a:xfrm>
        </p:spPr>
        <p:txBody>
          <a:bodyPr>
            <a:normAutofit/>
          </a:bodyPr>
          <a:lstStyle/>
          <a:p>
            <a:pPr marL="0" indent="0">
              <a:buNone/>
            </a:pPr>
            <a:r>
              <a:rPr lang="en-US" sz="2200" b="1" noProof="0" dirty="0" smtClean="0">
                <a:latin typeface="+mn-lt"/>
              </a:rPr>
              <a:t>Exhibit 9.1</a:t>
            </a:r>
            <a:endParaRPr lang="en-US" sz="2200" b="1" noProof="0" dirty="0">
              <a:latin typeface="+mn-lt"/>
            </a:endParaRPr>
          </a:p>
        </p:txBody>
      </p:sp>
      <p:sp>
        <p:nvSpPr>
          <p:cNvPr id="6" name="Content Placeholder 5"/>
          <p:cNvSpPr>
            <a:spLocks noGrp="1"/>
          </p:cNvSpPr>
          <p:nvPr>
            <p:ph idx="14"/>
          </p:nvPr>
        </p:nvSpPr>
        <p:spPr>
          <a:xfrm>
            <a:off x="647700" y="2209800"/>
            <a:ext cx="2324100" cy="408263"/>
          </a:xfrm>
        </p:spPr>
        <p:txBody>
          <a:bodyPr>
            <a:normAutofit/>
          </a:bodyPr>
          <a:lstStyle/>
          <a:p>
            <a:pPr marL="0" indent="0">
              <a:buNone/>
            </a:pPr>
            <a:r>
              <a:rPr lang="en-US" sz="2000" b="1" noProof="0" dirty="0" smtClean="0">
                <a:latin typeface="+mn-lt"/>
              </a:rPr>
              <a:t>Organization Chart</a:t>
            </a:r>
            <a:endParaRPr lang="en-US" sz="2000" b="1" noProof="0" dirty="0">
              <a:latin typeface="+mn-lt"/>
            </a:endParaRPr>
          </a:p>
        </p:txBody>
      </p:sp>
      <p:pic>
        <p:nvPicPr>
          <p:cNvPr id="11" name="Picture 10" descr="Organization chart for Panther Holding compan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885" y="2769475"/>
            <a:ext cx="3761730" cy="3369347"/>
          </a:xfrm>
          <a:prstGeom prst="rect">
            <a:avLst/>
          </a:prstGeom>
        </p:spPr>
      </p:pic>
      <p:sp>
        <p:nvSpPr>
          <p:cNvPr id="5" name="Content Placeholder 1"/>
          <p:cNvSpPr>
            <a:spLocks noGrp="1"/>
          </p:cNvSpPr>
          <p:nvPr>
            <p:ph idx="1"/>
          </p:nvPr>
        </p:nvSpPr>
        <p:spPr>
          <a:xfrm>
            <a:off x="3251321" y="6337084"/>
            <a:ext cx="2391585" cy="292316"/>
          </a:xfrm>
          <a:prstGeom prst="rect">
            <a:avLst/>
          </a:prstGeom>
        </p:spPr>
        <p:txBody>
          <a:bodyPr>
            <a:normAutofit/>
          </a:bodyPr>
          <a:lstStyle/>
          <a:p>
            <a:pPr marL="0" indent="0" algn="ctr">
              <a:buNone/>
            </a:pPr>
            <a:r>
              <a:rPr lang="en-US" sz="900" noProof="0" dirty="0" smtClean="0">
                <a:latin typeface="+mn-lt"/>
                <a:hlinkClick r:id="rId4" action="ppaction://hlinksldjump"/>
              </a:rPr>
              <a:t>Access the text alternative for slide images.</a:t>
            </a:r>
            <a:endParaRPr lang="en-US" sz="900" noProof="0" dirty="0">
              <a:latin typeface="+mn-lt"/>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Calibri" panose="020F0502020204030204" pitchFamily="34" charset="0"/>
                <a:cs typeface="Calibri" panose="020F0502020204030204" pitchFamily="34" charset="0"/>
              </a:rPr>
              <a:t> </a:t>
            </a:r>
            <a:r>
              <a:rPr lang="en-US" dirty="0">
                <a:solidFill>
                  <a:prstClr val="white"/>
                </a:solidFill>
                <a:latin typeface="+mn-lt"/>
                <a:cs typeface="Calibri" panose="020F0502020204030204" pitchFamily="34" charset="0"/>
              </a:rPr>
              <a:t>9-</a:t>
            </a:r>
            <a:fld id="{E0D6093D-2DC9-4C4D-A751-43B3A8D0A4FD}" type="slidenum">
              <a:rPr lang="en-US" smtClean="0">
                <a:solidFill>
                  <a:prstClr val="white"/>
                </a:solidFill>
                <a:latin typeface="+mn-lt"/>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prstClr val="white"/>
              </a:solidFill>
              <a:effectLst/>
              <a:uLnTx/>
              <a:uFillTx/>
              <a:latin typeface="+mn-lt"/>
              <a:cs typeface="Calibri" panose="020F0502020204030204" pitchFamily="34" charset="0"/>
            </a:endParaRPr>
          </a:p>
        </p:txBody>
      </p:sp>
    </p:spTree>
    <p:extLst>
      <p:ext uri="{BB962C8B-B14F-4D97-AF65-F5344CB8AC3E}">
        <p14:creationId xmlns:p14="http://schemas.microsoft.com/office/powerpoint/2010/main" val="3148342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1036"/>
            <a:ext cx="7886700" cy="1106764"/>
          </a:xfrm>
        </p:spPr>
        <p:txBody>
          <a:bodyPr/>
          <a:lstStyle/>
          <a:p>
            <a:r>
              <a:rPr lang="en-US" sz="4600" noProof="0" dirty="0">
                <a:effectLst/>
                <a:latin typeface="+mn-lt"/>
              </a:rPr>
              <a:t>Responsibility Centers</a:t>
            </a:r>
            <a:endParaRPr lang="en-US" sz="4600" noProof="0" dirty="0">
              <a:latin typeface="+mn-lt"/>
            </a:endParaRPr>
          </a:p>
        </p:txBody>
      </p:sp>
      <p:sp>
        <p:nvSpPr>
          <p:cNvPr id="3" name="Content Placeholder 2"/>
          <p:cNvSpPr>
            <a:spLocks noGrp="1"/>
          </p:cNvSpPr>
          <p:nvPr>
            <p:ph idx="1"/>
          </p:nvPr>
        </p:nvSpPr>
        <p:spPr>
          <a:xfrm>
            <a:off x="628650" y="1600200"/>
            <a:ext cx="7886700" cy="523873"/>
          </a:xfrm>
        </p:spPr>
        <p:txBody>
          <a:bodyPr>
            <a:normAutofit/>
          </a:bodyPr>
          <a:lstStyle/>
          <a:p>
            <a:pPr marL="292608" indent="-292608"/>
            <a:r>
              <a:rPr lang="en-US" sz="2800" noProof="0" dirty="0">
                <a:latin typeface="+mn-lt"/>
                <a:ea typeface="Tahoma" panose="020B0604030504040204" pitchFamily="34" charset="0"/>
                <a:cs typeface="Tahoma" panose="020B0604030504040204" pitchFamily="34" charset="0"/>
              </a:rPr>
              <a:t>Cost center.</a:t>
            </a:r>
          </a:p>
        </p:txBody>
      </p:sp>
      <p:sp>
        <p:nvSpPr>
          <p:cNvPr id="5" name="Content Placeholder 4"/>
          <p:cNvSpPr>
            <a:spLocks noGrp="1"/>
          </p:cNvSpPr>
          <p:nvPr>
            <p:ph idx="13"/>
          </p:nvPr>
        </p:nvSpPr>
        <p:spPr>
          <a:xfrm>
            <a:off x="647700" y="2209800"/>
            <a:ext cx="7886700" cy="914400"/>
          </a:xfrm>
        </p:spPr>
        <p:txBody>
          <a:bodyPr>
            <a:noAutofit/>
          </a:bodyPr>
          <a:lstStyle/>
          <a:p>
            <a:pPr marL="292608" indent="-292608"/>
            <a:r>
              <a:rPr lang="en-US" sz="2800" noProof="0" dirty="0">
                <a:latin typeface="+mn-lt"/>
                <a:ea typeface="Tahoma" panose="020B0604030504040204" pitchFamily="34" charset="0"/>
                <a:cs typeface="Tahoma" panose="020B0604030504040204" pitchFamily="34" charset="0"/>
              </a:rPr>
              <a:t>An organizational unit that incurs expenses but does not generate revenue.</a:t>
            </a:r>
          </a:p>
        </p:txBody>
      </p:sp>
      <p:sp>
        <p:nvSpPr>
          <p:cNvPr id="6" name="Content Placeholder 5"/>
          <p:cNvSpPr>
            <a:spLocks noGrp="1"/>
          </p:cNvSpPr>
          <p:nvPr>
            <p:ph idx="14"/>
          </p:nvPr>
        </p:nvSpPr>
        <p:spPr>
          <a:xfrm>
            <a:off x="647700" y="3124200"/>
            <a:ext cx="7886700" cy="533400"/>
          </a:xfrm>
        </p:spPr>
        <p:txBody>
          <a:bodyPr>
            <a:normAutofit/>
          </a:bodyPr>
          <a:lstStyle/>
          <a:p>
            <a:pPr marL="292608" indent="-292608"/>
            <a:r>
              <a:rPr lang="en-US" sz="2800" noProof="0" dirty="0">
                <a:latin typeface="+mn-lt"/>
                <a:ea typeface="Tahoma" panose="020B0604030504040204" pitchFamily="34" charset="0"/>
                <a:cs typeface="Tahoma" panose="020B0604030504040204" pitchFamily="34" charset="0"/>
              </a:rPr>
              <a:t>Profit center.</a:t>
            </a:r>
            <a:endParaRPr lang="en-US" sz="2800" noProof="0" dirty="0">
              <a:latin typeface="+mn-lt"/>
            </a:endParaRPr>
          </a:p>
        </p:txBody>
      </p:sp>
      <p:sp>
        <p:nvSpPr>
          <p:cNvPr id="7" name="Content Placeholder 6"/>
          <p:cNvSpPr>
            <a:spLocks noGrp="1"/>
          </p:cNvSpPr>
          <p:nvPr>
            <p:ph idx="15"/>
          </p:nvPr>
        </p:nvSpPr>
        <p:spPr>
          <a:xfrm>
            <a:off x="647700" y="3733800"/>
            <a:ext cx="7886700" cy="914400"/>
          </a:xfrm>
        </p:spPr>
        <p:txBody>
          <a:bodyPr>
            <a:noAutofit/>
          </a:bodyPr>
          <a:lstStyle/>
          <a:p>
            <a:pPr marL="292608" indent="-292608"/>
            <a:r>
              <a:rPr lang="en-US" sz="2800" noProof="0" dirty="0">
                <a:latin typeface="+mn-lt"/>
                <a:ea typeface="Tahoma" panose="020B0604030504040204" pitchFamily="34" charset="0"/>
                <a:cs typeface="Tahoma" panose="020B0604030504040204" pitchFamily="34" charset="0"/>
              </a:rPr>
              <a:t>An organizational unit that incurs expenses and generates revenue.</a:t>
            </a:r>
          </a:p>
        </p:txBody>
      </p:sp>
      <p:sp>
        <p:nvSpPr>
          <p:cNvPr id="8" name="Content Placeholder 7"/>
          <p:cNvSpPr>
            <a:spLocks noGrp="1"/>
          </p:cNvSpPr>
          <p:nvPr>
            <p:ph idx="16"/>
          </p:nvPr>
        </p:nvSpPr>
        <p:spPr>
          <a:xfrm>
            <a:off x="647700" y="4724400"/>
            <a:ext cx="7886700" cy="450851"/>
          </a:xfrm>
        </p:spPr>
        <p:txBody>
          <a:bodyPr>
            <a:normAutofit fontScale="92500" lnSpcReduction="10000"/>
          </a:bodyPr>
          <a:lstStyle/>
          <a:p>
            <a:pPr marL="292608" indent="-292608"/>
            <a:r>
              <a:rPr lang="en-US" sz="3000" noProof="0" dirty="0">
                <a:latin typeface="+mn-lt"/>
                <a:ea typeface="Tahoma" panose="020B0604030504040204" pitchFamily="34" charset="0"/>
                <a:cs typeface="Tahoma" panose="020B0604030504040204" pitchFamily="34" charset="0"/>
              </a:rPr>
              <a:t>Investment center.</a:t>
            </a:r>
          </a:p>
        </p:txBody>
      </p:sp>
      <p:sp>
        <p:nvSpPr>
          <p:cNvPr id="9" name="Content Placeholder 8"/>
          <p:cNvSpPr>
            <a:spLocks noGrp="1"/>
          </p:cNvSpPr>
          <p:nvPr>
            <p:ph idx="17"/>
          </p:nvPr>
        </p:nvSpPr>
        <p:spPr>
          <a:xfrm>
            <a:off x="647700" y="5257800"/>
            <a:ext cx="7886700" cy="831851"/>
          </a:xfrm>
        </p:spPr>
        <p:txBody>
          <a:bodyPr>
            <a:noAutofit/>
          </a:bodyPr>
          <a:lstStyle/>
          <a:p>
            <a:pPr marL="292608" indent="-292608"/>
            <a:r>
              <a:rPr lang="en-US" sz="2800" noProof="0" dirty="0">
                <a:latin typeface="+mn-lt"/>
                <a:ea typeface="Tahoma" panose="020B0604030504040204" pitchFamily="34" charset="0"/>
                <a:cs typeface="Tahoma" panose="020B0604030504040204" pitchFamily="34" charset="0"/>
              </a:rPr>
              <a:t>Investment center managers are responsible for revenues, expenses, and the investment of capital.</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cs typeface="Calibri" panose="020F0502020204030204" pitchFamily="34" charset="0"/>
              </a:rPr>
              <a:t> 9-</a:t>
            </a:r>
            <a:fld id="{E0D6093D-2DC9-4C4D-A751-43B3A8D0A4FD}" type="slidenum">
              <a:rPr lang="en-US" smtClean="0">
                <a:solidFill>
                  <a:prstClr val="white"/>
                </a:solidFill>
                <a:latin typeface="+mn-lt"/>
                <a:cs typeface="Calibri" panose="020F0502020204030204" pitchFamily="34" charset="0"/>
              </a:rPr>
              <a:pPr>
                <a:defRPr/>
              </a:pPr>
              <a:t>7</a:t>
            </a:fld>
            <a:endParaRPr lang="en-US" dirty="0">
              <a:solidFill>
                <a:prstClr val="white"/>
              </a:solidFill>
              <a:latin typeface="+mn-lt"/>
              <a:cs typeface="Calibri" panose="020F0502020204030204" pitchFamily="34" charset="0"/>
            </a:endParaRPr>
          </a:p>
        </p:txBody>
      </p:sp>
    </p:spTree>
    <p:extLst>
      <p:ext uri="{BB962C8B-B14F-4D97-AF65-F5344CB8AC3E}">
        <p14:creationId xmlns:p14="http://schemas.microsoft.com/office/powerpoint/2010/main" val="3810390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30275"/>
          </a:xfrm>
        </p:spPr>
        <p:txBody>
          <a:bodyPr/>
          <a:lstStyle/>
          <a:p>
            <a:r>
              <a:rPr lang="en-US" sz="4600" noProof="0" dirty="0">
                <a:solidFill>
                  <a:srgbClr val="EBFC14"/>
                </a:solidFill>
                <a:effectLst/>
                <a:latin typeface="+mn-lt"/>
              </a:rPr>
              <a:t>Responsibility Reports</a:t>
            </a:r>
            <a:endParaRPr lang="en-US" sz="4600" noProof="0" dirty="0">
              <a:effectLst/>
              <a:latin typeface="+mn-lt"/>
            </a:endParaRPr>
          </a:p>
        </p:txBody>
      </p:sp>
      <p:sp>
        <p:nvSpPr>
          <p:cNvPr id="3" name="Content Placeholder 2"/>
          <p:cNvSpPr>
            <a:spLocks noGrp="1"/>
          </p:cNvSpPr>
          <p:nvPr>
            <p:ph idx="1"/>
          </p:nvPr>
        </p:nvSpPr>
        <p:spPr>
          <a:xfrm>
            <a:off x="628650" y="1523999"/>
            <a:ext cx="7886700" cy="914400"/>
          </a:xfrm>
        </p:spPr>
        <p:txBody>
          <a:bodyPr>
            <a:noAutofit/>
          </a:bodyPr>
          <a:lstStyle/>
          <a:p>
            <a:r>
              <a:rPr lang="en-US" sz="3000" noProof="0" dirty="0">
                <a:latin typeface="+mn-lt"/>
                <a:ea typeface="Tahoma" panose="020B0604030504040204" pitchFamily="34" charset="0"/>
                <a:cs typeface="Tahoma" panose="020B0604030504040204" pitchFamily="34" charset="0"/>
              </a:rPr>
              <a:t>Prepared for each manager who controls a responsibility center.</a:t>
            </a:r>
          </a:p>
        </p:txBody>
      </p:sp>
      <p:sp>
        <p:nvSpPr>
          <p:cNvPr id="5" name="Content Placeholder 4"/>
          <p:cNvSpPr>
            <a:spLocks noGrp="1"/>
          </p:cNvSpPr>
          <p:nvPr>
            <p:ph idx="13"/>
          </p:nvPr>
        </p:nvSpPr>
        <p:spPr>
          <a:xfrm>
            <a:off x="647700" y="2536273"/>
            <a:ext cx="7886700" cy="1197527"/>
          </a:xfrm>
        </p:spPr>
        <p:txBody>
          <a:bodyPr>
            <a:noAutofit/>
          </a:bodyPr>
          <a:lstStyle/>
          <a:p>
            <a:r>
              <a:rPr lang="en-US" sz="2800" noProof="0" dirty="0">
                <a:latin typeface="+mn-lt"/>
                <a:ea typeface="Tahoma" panose="020B0604030504040204" pitchFamily="34" charset="0"/>
                <a:cs typeface="Tahoma" panose="020B0604030504040204" pitchFamily="34" charset="0"/>
              </a:rPr>
              <a:t>Compares the expectations for the manager’s responsibility center with the center’s actual performance.</a:t>
            </a:r>
          </a:p>
        </p:txBody>
      </p:sp>
      <p:sp>
        <p:nvSpPr>
          <p:cNvPr id="6" name="Content Placeholder 5"/>
          <p:cNvSpPr>
            <a:spLocks noGrp="1"/>
          </p:cNvSpPr>
          <p:nvPr>
            <p:ph idx="14"/>
          </p:nvPr>
        </p:nvSpPr>
        <p:spPr>
          <a:xfrm>
            <a:off x="647700" y="3837263"/>
            <a:ext cx="7886700" cy="429937"/>
          </a:xfrm>
        </p:spPr>
        <p:txBody>
          <a:bodyPr>
            <a:normAutofit fontScale="92500" lnSpcReduction="10000"/>
          </a:bodyPr>
          <a:lstStyle/>
          <a:p>
            <a:r>
              <a:rPr lang="en-US" sz="2800" noProof="0" dirty="0">
                <a:latin typeface="+mn-lt"/>
                <a:ea typeface="Tahoma" panose="020B0604030504040204" pitchFamily="34" charset="0"/>
                <a:cs typeface="Tahoma" panose="020B0604030504040204" pitchFamily="34" charset="0"/>
              </a:rPr>
              <a:t>A typical report lists:</a:t>
            </a:r>
          </a:p>
        </p:txBody>
      </p:sp>
      <p:sp>
        <p:nvSpPr>
          <p:cNvPr id="7" name="Content Placeholder 6"/>
          <p:cNvSpPr>
            <a:spLocks noGrp="1"/>
          </p:cNvSpPr>
          <p:nvPr>
            <p:ph idx="15"/>
          </p:nvPr>
        </p:nvSpPr>
        <p:spPr>
          <a:xfrm>
            <a:off x="647700" y="4343400"/>
            <a:ext cx="7886700" cy="1752600"/>
          </a:xfrm>
        </p:spPr>
        <p:txBody>
          <a:bodyPr>
            <a:normAutofit fontScale="85000" lnSpcReduction="10000"/>
          </a:bodyPr>
          <a:lstStyle/>
          <a:p>
            <a:pPr marL="740664" lvl="2"/>
            <a:r>
              <a:rPr lang="en-US" noProof="0" dirty="0">
                <a:latin typeface="+mn-lt"/>
                <a:ea typeface="Tahoma" panose="020B0604030504040204" pitchFamily="34" charset="0"/>
                <a:cs typeface="Tahoma" panose="020B0604030504040204" pitchFamily="34" charset="0"/>
              </a:rPr>
              <a:t>Items under the manager’s control.</a:t>
            </a:r>
          </a:p>
          <a:p>
            <a:pPr marL="740664" lvl="2"/>
            <a:r>
              <a:rPr lang="en-US" noProof="0" dirty="0">
                <a:latin typeface="+mn-lt"/>
                <a:ea typeface="Tahoma" panose="020B0604030504040204" pitchFamily="34" charset="0"/>
                <a:cs typeface="Tahoma" panose="020B0604030504040204" pitchFamily="34" charset="0"/>
              </a:rPr>
              <a:t>The budgeted and actual amounts for each item.</a:t>
            </a:r>
          </a:p>
          <a:p>
            <a:pPr marL="740664" lvl="2"/>
            <a:r>
              <a:rPr lang="en-US" noProof="0" dirty="0">
                <a:latin typeface="+mn-lt"/>
                <a:ea typeface="Tahoma" panose="020B0604030504040204" pitchFamily="34" charset="0"/>
                <a:cs typeface="Tahoma" panose="020B0604030504040204" pitchFamily="34" charset="0"/>
              </a:rPr>
              <a:t>The differences between budgeted and actual amounts (variances).</a:t>
            </a:r>
          </a:p>
        </p:txBody>
      </p:sp>
      <p:sp>
        <p:nvSpPr>
          <p:cNvPr id="4" name="Slide Number Placeholder 3"/>
          <p:cNvSpPr>
            <a:spLocks noGrp="1"/>
          </p:cNvSpPr>
          <p:nvPr>
            <p:ph type="sldNum" sz="quarter" idx="12"/>
          </p:nvPr>
        </p:nvSpPr>
        <p:spPr/>
        <p:txBody>
          <a:bodyPr/>
          <a:lstStyle/>
          <a:p>
            <a:pPr>
              <a:defRPr/>
            </a:pPr>
            <a:r>
              <a:rPr lang="en-US" dirty="0">
                <a:solidFill>
                  <a:prstClr val="white"/>
                </a:solidFill>
                <a:latin typeface="+mn-lt"/>
                <a:cs typeface="Calibri" panose="020F0502020204030204" pitchFamily="34" charset="0"/>
              </a:rPr>
              <a:t> 9-</a:t>
            </a:r>
            <a:fld id="{E0D6093D-2DC9-4C4D-A751-43B3A8D0A4FD}" type="slidenum">
              <a:rPr lang="en-US" smtClean="0">
                <a:solidFill>
                  <a:prstClr val="white"/>
                </a:solidFill>
                <a:latin typeface="+mn-lt"/>
                <a:cs typeface="Calibri" panose="020F0502020204030204" pitchFamily="34" charset="0"/>
              </a:rPr>
              <a:pPr>
                <a:defRPr/>
              </a:pPr>
              <a:t>8</a:t>
            </a:fld>
            <a:endParaRPr lang="en-US" dirty="0">
              <a:solidFill>
                <a:prstClr val="white"/>
              </a:solidFill>
              <a:latin typeface="+mn-lt"/>
              <a:cs typeface="Calibri" panose="020F0502020204030204" pitchFamily="34" charset="0"/>
            </a:endParaRPr>
          </a:p>
        </p:txBody>
      </p:sp>
    </p:spTree>
    <p:extLst>
      <p:ext uri="{BB962C8B-B14F-4D97-AF65-F5344CB8AC3E}">
        <p14:creationId xmlns:p14="http://schemas.microsoft.com/office/powerpoint/2010/main" val="576320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noProof="0" dirty="0">
                <a:effectLst/>
                <a:latin typeface="+mn-lt"/>
              </a:rPr>
              <a:t>Responsibility Reports for Panther Holding Company Part One</a:t>
            </a:r>
          </a:p>
        </p:txBody>
      </p:sp>
      <p:sp>
        <p:nvSpPr>
          <p:cNvPr id="3" name="Content Placeholder 2"/>
          <p:cNvSpPr>
            <a:spLocks noGrp="1"/>
          </p:cNvSpPr>
          <p:nvPr>
            <p:ph idx="1"/>
          </p:nvPr>
        </p:nvSpPr>
        <p:spPr>
          <a:xfrm>
            <a:off x="628650" y="1825626"/>
            <a:ext cx="1504950" cy="411436"/>
          </a:xfrm>
        </p:spPr>
        <p:txBody>
          <a:bodyPr>
            <a:normAutofit/>
          </a:bodyPr>
          <a:lstStyle/>
          <a:p>
            <a:pPr marL="0" indent="0">
              <a:buNone/>
            </a:pPr>
            <a:r>
              <a:rPr lang="en-US" sz="2200" b="1" noProof="0" dirty="0" smtClean="0">
                <a:latin typeface="+mn-lt"/>
              </a:rPr>
              <a:t>Exhibit 9.2</a:t>
            </a:r>
            <a:endParaRPr lang="en-US" sz="2200" b="1" noProof="0" dirty="0">
              <a:latin typeface="+mn-lt"/>
            </a:endParaRPr>
          </a:p>
        </p:txBody>
      </p:sp>
      <p:sp>
        <p:nvSpPr>
          <p:cNvPr id="5" name="Content Placeholder 4"/>
          <p:cNvSpPr>
            <a:spLocks noGrp="1"/>
          </p:cNvSpPr>
          <p:nvPr>
            <p:ph idx="13"/>
          </p:nvPr>
        </p:nvSpPr>
        <p:spPr>
          <a:xfrm>
            <a:off x="647700" y="2314575"/>
            <a:ext cx="2781300" cy="444501"/>
          </a:xfrm>
        </p:spPr>
        <p:txBody>
          <a:bodyPr>
            <a:normAutofit/>
          </a:bodyPr>
          <a:lstStyle/>
          <a:p>
            <a:pPr marL="0" indent="0">
              <a:buNone/>
            </a:pPr>
            <a:r>
              <a:rPr lang="en-US" sz="2200" b="1" noProof="0" dirty="0" smtClean="0">
                <a:latin typeface="+mn-lt"/>
              </a:rPr>
              <a:t>Responsibility Reports</a:t>
            </a:r>
            <a:endParaRPr lang="en-US" sz="2200" b="1" noProof="0" dirty="0">
              <a:latin typeface="+mn-lt"/>
            </a:endParaRPr>
          </a:p>
        </p:txBody>
      </p:sp>
      <p:pic>
        <p:nvPicPr>
          <p:cNvPr id="11" name="Picture 10" descr="The top portion of Exhibit 9.2, Responsibility Reports, is reproduced here from the text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828198"/>
            <a:ext cx="4321185" cy="3648802"/>
          </a:xfrm>
          <a:prstGeom prst="rect">
            <a:avLst/>
          </a:prstGeom>
        </p:spPr>
      </p:pic>
      <p:sp>
        <p:nvSpPr>
          <p:cNvPr id="4" name="Slide Number Placeholder 3"/>
          <p:cNvSpPr>
            <a:spLocks noGrp="1"/>
          </p:cNvSpPr>
          <p:nvPr>
            <p:ph type="sldNum" sz="quarter" idx="12"/>
          </p:nvPr>
        </p:nvSpPr>
        <p:spPr/>
        <p:txBody>
          <a:bodyPr/>
          <a:lstStyle/>
          <a:p>
            <a:pPr>
              <a:defRPr/>
            </a:pPr>
            <a:r>
              <a:rPr lang="en-US" dirty="0">
                <a:solidFill>
                  <a:prstClr val="white"/>
                </a:solidFill>
                <a:latin typeface="Calibri" panose="020F0502020204030204" pitchFamily="34" charset="0"/>
                <a:cs typeface="Calibri" panose="020F0502020204030204" pitchFamily="34" charset="0"/>
              </a:rPr>
              <a:t> </a:t>
            </a:r>
            <a:r>
              <a:rPr lang="en-US" dirty="0">
                <a:solidFill>
                  <a:prstClr val="white"/>
                </a:solidFill>
                <a:latin typeface="+mn-lt"/>
                <a:cs typeface="Calibri" panose="020F0502020204030204" pitchFamily="34" charset="0"/>
              </a:rPr>
              <a:t>9-</a:t>
            </a:r>
            <a:fld id="{E0D6093D-2DC9-4C4D-A751-43B3A8D0A4FD}" type="slidenum">
              <a:rPr lang="en-US" smtClean="0">
                <a:solidFill>
                  <a:prstClr val="white"/>
                </a:solidFill>
                <a:latin typeface="+mn-lt"/>
                <a:cs typeface="Calibri" panose="020F0502020204030204" pitchFamily="34" charset="0"/>
              </a:rPr>
              <a:pPr>
                <a:defRPr/>
              </a:pPr>
              <a:t>9</a:t>
            </a:fld>
            <a:endParaRPr lang="en-US" dirty="0">
              <a:solidFill>
                <a:prstClr val="white"/>
              </a:solidFill>
              <a:latin typeface="+mn-lt"/>
              <a:cs typeface="Calibri" panose="020F0502020204030204" pitchFamily="34" charset="0"/>
            </a:endParaRPr>
          </a:p>
        </p:txBody>
      </p:sp>
    </p:spTree>
    <p:extLst>
      <p:ext uri="{BB962C8B-B14F-4D97-AF65-F5344CB8AC3E}">
        <p14:creationId xmlns:p14="http://schemas.microsoft.com/office/powerpoint/2010/main" val="15714620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stom Design">
  <a:themeElements>
    <a:clrScheme name="Custom 1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8895</TotalTime>
  <Words>4074</Words>
  <Application>Microsoft Office PowerPoint</Application>
  <PresentationFormat>On-screen Show (4:3)</PresentationFormat>
  <Paragraphs>370</Paragraphs>
  <Slides>44</Slides>
  <Notes>43</Notes>
  <HiddenSlides>5</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4" baseType="lpstr">
      <vt:lpstr>Arial</vt:lpstr>
      <vt:lpstr>Calibri</vt:lpstr>
      <vt:lpstr>Helvetica</vt:lpstr>
      <vt:lpstr>Hypatia Sans Pro</vt:lpstr>
      <vt:lpstr>Palatino Linotype</vt:lpstr>
      <vt:lpstr>Tahoma</vt:lpstr>
      <vt:lpstr>Times New Roman</vt:lpstr>
      <vt:lpstr>Wingdings</vt:lpstr>
      <vt:lpstr>Custom Design</vt:lpstr>
      <vt:lpstr>Equation</vt:lpstr>
      <vt:lpstr>CHAPTER 9</vt:lpstr>
      <vt:lpstr>Learning Objective 9-1</vt:lpstr>
      <vt:lpstr>Responsibility Accounting</vt:lpstr>
      <vt:lpstr>Advantages of Decentralization</vt:lpstr>
      <vt:lpstr>Decentralization</vt:lpstr>
      <vt:lpstr>Organization Chart</vt:lpstr>
      <vt:lpstr>Responsibility Centers</vt:lpstr>
      <vt:lpstr>Responsibility Reports</vt:lpstr>
      <vt:lpstr>Responsibility Reports for Panther Holding Company Part One</vt:lpstr>
      <vt:lpstr>Responsibility Reports for Panther Holding Company Part Two</vt:lpstr>
      <vt:lpstr>Responsibility Reports for Panther Holding Company Part Three</vt:lpstr>
      <vt:lpstr>Panther Company Income Statement</vt:lpstr>
      <vt:lpstr>Management by Exception—Amount of Detail</vt:lpstr>
      <vt:lpstr>Controllability Concept</vt:lpstr>
      <vt:lpstr>Qualitative Reporting Features</vt:lpstr>
      <vt:lpstr>Managerial Performance Measurement</vt:lpstr>
      <vt:lpstr>Learning Objective 9-2</vt:lpstr>
      <vt:lpstr>Return on Investment Defined</vt:lpstr>
      <vt:lpstr>Return on Investment for Panther Holding Company</vt:lpstr>
      <vt:lpstr>Return on Investment for Each Division</vt:lpstr>
      <vt:lpstr>Qualitative Considerations</vt:lpstr>
      <vt:lpstr>Measuring Operating Assets</vt:lpstr>
      <vt:lpstr>Factors Affecting Return on Investment</vt:lpstr>
      <vt:lpstr>Expanded ROI Part One</vt:lpstr>
      <vt:lpstr>Expanded ROI Part Two</vt:lpstr>
      <vt:lpstr>Improving Profitability and ROI</vt:lpstr>
      <vt:lpstr>Increase ROI by Increasing Sales</vt:lpstr>
      <vt:lpstr>Increase ROI by Reducing Expenses</vt:lpstr>
      <vt:lpstr>Increase ROI by Reducing the Investment Base</vt:lpstr>
      <vt:lpstr>Learning Objective 9-3</vt:lpstr>
      <vt:lpstr>Residual Income Defined</vt:lpstr>
      <vt:lpstr>Residual Income</vt:lpstr>
      <vt:lpstr>Residual Income Advantages and Disadvantages</vt:lpstr>
      <vt:lpstr>Responsibility Accounting and the Balanced Scorecard</vt:lpstr>
      <vt:lpstr>Learning Objective 9-4</vt:lpstr>
      <vt:lpstr>Transfer Pricing</vt:lpstr>
      <vt:lpstr>Transfer Pricing Methodologies</vt:lpstr>
      <vt:lpstr>Transfer Pricing in Use</vt:lpstr>
      <vt:lpstr>End of Chapter 9</vt:lpstr>
      <vt:lpstr>Accessibility Content: Text Alternatives for Images</vt:lpstr>
      <vt:lpstr>Decentralization - Text Alternative</vt:lpstr>
      <vt:lpstr>Organization Chart - Text Alternative</vt:lpstr>
      <vt:lpstr>Residual Income Defined - Text Alternative</vt:lpstr>
      <vt:lpstr>Transfer Pricing in Use- Text Alternative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luann</dc:creator>
  <cp:lastModifiedBy>R2, Sathish</cp:lastModifiedBy>
  <cp:revision>877</cp:revision>
  <cp:lastPrinted>2018-10-09T22:43:46Z</cp:lastPrinted>
  <dcterms:created xsi:type="dcterms:W3CDTF">2010-04-20T15:19:38Z</dcterms:created>
  <dcterms:modified xsi:type="dcterms:W3CDTF">2019-03-06T10:12:18Z</dcterms:modified>
</cp:coreProperties>
</file>