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49"/>
  </p:notesMasterIdLst>
  <p:sldIdLst>
    <p:sldId id="390" r:id="rId2"/>
    <p:sldId id="277" r:id="rId3"/>
    <p:sldId id="454" r:id="rId4"/>
    <p:sldId id="455" r:id="rId5"/>
    <p:sldId id="456" r:id="rId6"/>
    <p:sldId id="457" r:id="rId7"/>
    <p:sldId id="458"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79" r:id="rId29"/>
    <p:sldId id="480" r:id="rId30"/>
    <p:sldId id="483" r:id="rId31"/>
    <p:sldId id="482" r:id="rId32"/>
    <p:sldId id="484" r:id="rId33"/>
    <p:sldId id="485" r:id="rId34"/>
    <p:sldId id="495" r:id="rId35"/>
    <p:sldId id="486" r:id="rId36"/>
    <p:sldId id="487" r:id="rId37"/>
    <p:sldId id="488" r:id="rId38"/>
    <p:sldId id="489" r:id="rId39"/>
    <p:sldId id="490" r:id="rId40"/>
    <p:sldId id="491" r:id="rId41"/>
    <p:sldId id="492" r:id="rId42"/>
    <p:sldId id="493" r:id="rId43"/>
    <p:sldId id="494" r:id="rId44"/>
    <p:sldId id="389" r:id="rId45"/>
    <p:sldId id="496" r:id="rId46"/>
    <p:sldId id="497" r:id="rId47"/>
    <p:sldId id="498" r:id="rId48"/>
  </p:sldIdLst>
  <p:sldSz cx="9144000" cy="6858000" type="screen4x3"/>
  <p:notesSz cx="7077075" cy="9363075"/>
  <p:custDataLst>
    <p:tags r:id="rId50"/>
  </p:custDataLst>
  <p:defaultTextStyle>
    <a:defPPr>
      <a:defRPr lang="en-US"/>
    </a:defPPr>
    <a:lvl1pPr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4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4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4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4800"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Main Content" id="{280719D0-B025-4F8D-81C1-31007212ED1D}">
          <p14:sldIdLst>
            <p14:sldId id="390"/>
            <p14:sldId id="277"/>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3"/>
            <p14:sldId id="482"/>
            <p14:sldId id="484"/>
            <p14:sldId id="485"/>
            <p14:sldId id="495"/>
            <p14:sldId id="486"/>
            <p14:sldId id="487"/>
            <p14:sldId id="488"/>
            <p14:sldId id="489"/>
            <p14:sldId id="490"/>
            <p14:sldId id="491"/>
            <p14:sldId id="492"/>
            <p14:sldId id="493"/>
            <p14:sldId id="494"/>
            <p14:sldId id="389"/>
          </p14:sldIdLst>
        </p14:section>
        <p14:section name="Appendix: Image Descriptions for Unsighted Students" id="{3D571BE2-793B-4A12-902F-C8B8C61DBB8F}">
          <p14:sldIdLst>
            <p14:sldId id="496"/>
            <p14:sldId id="497"/>
            <p14:sldId id="4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23" clrIdx="0">
    <p:extLst/>
  </p:cmAuthor>
  <p:cmAuthor id="2" name="Helena Hunt" initials="" lastIdx="7" clrIdx="1"/>
  <p:cmAuthor id="3" name="Debby Bloom" initials="DB" lastIdx="2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0A0"/>
    <a:srgbClr val="5474A5"/>
    <a:srgbClr val="5B7BAA"/>
    <a:srgbClr val="47689E"/>
    <a:srgbClr val="5A7AA9"/>
    <a:srgbClr val="48699E"/>
    <a:srgbClr val="4C6DA1"/>
    <a:srgbClr val="4D6F9F"/>
    <a:srgbClr val="48699D"/>
    <a:srgbClr val="5777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87097" autoAdjust="0"/>
  </p:normalViewPr>
  <p:slideViewPr>
    <p:cSldViewPr>
      <p:cViewPr varScale="1">
        <p:scale>
          <a:sx n="97" d="100"/>
          <a:sy n="97" d="100"/>
        </p:scale>
        <p:origin x="1224" y="84"/>
      </p:cViewPr>
      <p:guideLst>
        <p:guide orient="horz" pos="2160"/>
        <p:guide pos="2880"/>
      </p:guideLst>
    </p:cSldViewPr>
  </p:slideViewPr>
  <p:outlineViewPr>
    <p:cViewPr>
      <p:scale>
        <a:sx n="33" d="100"/>
        <a:sy n="33" d="100"/>
      </p:scale>
      <p:origin x="0" y="-2140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15" y="-67"/>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7DE3A7B-2B8C-487C-AC1D-F622B834109D}"/>
              </a:ext>
            </a:extLst>
          </p:cNvPr>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4099" name="Rectangle 3">
            <a:extLst>
              <a:ext uri="{FF2B5EF4-FFF2-40B4-BE49-F238E27FC236}">
                <a16:creationId xmlns:a16="http://schemas.microsoft.com/office/drawing/2014/main" id="{EEEAD6D7-96F6-437F-A004-E269DAFD01D7}"/>
              </a:ext>
            </a:extLst>
          </p:cNvPr>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en-US" dirty="0"/>
          </a:p>
        </p:txBody>
      </p:sp>
      <p:sp>
        <p:nvSpPr>
          <p:cNvPr id="46084" name="Rectangle 4">
            <a:extLst>
              <a:ext uri="{FF2B5EF4-FFF2-40B4-BE49-F238E27FC236}">
                <a16:creationId xmlns:a16="http://schemas.microsoft.com/office/drawing/2014/main" id="{9281B800-597D-41C8-AB71-B61CFDDA3EC9}"/>
              </a:ext>
            </a:extLst>
          </p:cNvPr>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71677E5-19F8-44BC-A56B-2DE1CD6F2BF7}"/>
              </a:ext>
            </a:extLst>
          </p:cNvPr>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1771FC28-87A8-4036-AD03-6D741D6773C4}"/>
              </a:ext>
            </a:extLst>
          </p:cNvPr>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4103" name="Rectangle 7">
            <a:extLst>
              <a:ext uri="{FF2B5EF4-FFF2-40B4-BE49-F238E27FC236}">
                <a16:creationId xmlns:a16="http://schemas.microsoft.com/office/drawing/2014/main" id="{D3B5E68E-8CD8-40CC-9DD1-7B8ACD5E96EF}"/>
              </a:ext>
            </a:extLst>
          </p:cNvPr>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188F6A1D-F1E4-43E2-B0DF-4025E1A33704}" type="slidenum">
              <a:rPr lang="en-US" altLang="en-US"/>
              <a:pPr/>
              <a:t>‹#›</a:t>
            </a:fld>
            <a:endParaRPr lang="en-US" altLang="en-US" dirty="0"/>
          </a:p>
        </p:txBody>
      </p:sp>
    </p:spTree>
    <p:extLst>
      <p:ext uri="{BB962C8B-B14F-4D97-AF65-F5344CB8AC3E}">
        <p14:creationId xmlns:p14="http://schemas.microsoft.com/office/powerpoint/2010/main" val="954924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Chapter 8: Performance Evaluation</a:t>
            </a:r>
          </a:p>
          <a:p>
            <a:pPr eaLnBrk="1" hangingPunct="1"/>
            <a:endParaRPr lang="en-US" altLang="en-US" dirty="0"/>
          </a:p>
          <a:p>
            <a:r>
              <a:rPr lang="en-US" altLang="en-US" dirty="0"/>
              <a:t>This chapter focuses on how managerial accountants frequently prepare flexible budgets, based on different levels of volume, to help them with the management plan and evaluation of performance. Flexible budgets flex, or change, when the volume of activity changes. </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a:t>
            </a:fld>
            <a:endParaRPr lang="en-US" altLang="en-US" dirty="0"/>
          </a:p>
        </p:txBody>
      </p:sp>
    </p:spTree>
    <p:extLst>
      <p:ext uri="{BB962C8B-B14F-4D97-AF65-F5344CB8AC3E}">
        <p14:creationId xmlns:p14="http://schemas.microsoft.com/office/powerpoint/2010/main" val="176879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75684A-2C61-4254-A9B0-607C4F520BE7}"/>
              </a:ext>
            </a:extLst>
          </p:cNvPr>
          <p:cNvSpPr>
            <a:spLocks noGrp="1" noChangeArrowheads="1"/>
          </p:cNvSpPr>
          <p:nvPr>
            <p:ph type="sldNum" sz="quarter" idx="5"/>
          </p:nvPr>
        </p:nvSpPr>
        <p:spPr/>
        <p:txBody>
          <a:bodyPr/>
          <a:lstStyle>
            <a:lvl1pPr eaLnBrk="0" hangingPunct="0">
              <a:defRPr sz="4900">
                <a:solidFill>
                  <a:schemeClr val="tx1"/>
                </a:solidFill>
                <a:latin typeface="Arial" panose="020B0604020202020204" pitchFamily="34" charset="0"/>
                <a:cs typeface="Arial" panose="020B0604020202020204" pitchFamily="34" charset="0"/>
              </a:defRPr>
            </a:lvl1pPr>
            <a:lvl2pPr marL="763233" indent="-293551" eaLnBrk="0" hangingPunct="0">
              <a:defRPr sz="4900">
                <a:solidFill>
                  <a:schemeClr val="tx1"/>
                </a:solidFill>
                <a:latin typeface="Arial" panose="020B0604020202020204" pitchFamily="34" charset="0"/>
                <a:cs typeface="Arial" panose="020B0604020202020204" pitchFamily="34" charset="0"/>
              </a:defRPr>
            </a:lvl2pPr>
            <a:lvl3pPr marL="1174204" indent="-234841" eaLnBrk="0" hangingPunct="0">
              <a:defRPr sz="4900">
                <a:solidFill>
                  <a:schemeClr val="tx1"/>
                </a:solidFill>
                <a:latin typeface="Arial" panose="020B0604020202020204" pitchFamily="34" charset="0"/>
                <a:cs typeface="Arial" panose="020B0604020202020204" pitchFamily="34" charset="0"/>
              </a:defRPr>
            </a:lvl3pPr>
            <a:lvl4pPr marL="1643885" indent="-234841" eaLnBrk="0" hangingPunct="0">
              <a:defRPr sz="4900">
                <a:solidFill>
                  <a:schemeClr val="tx1"/>
                </a:solidFill>
                <a:latin typeface="Arial" panose="020B0604020202020204" pitchFamily="34" charset="0"/>
                <a:cs typeface="Arial" panose="020B0604020202020204" pitchFamily="34" charset="0"/>
              </a:defRPr>
            </a:lvl4pPr>
            <a:lvl5pPr marL="2113567" indent="-234841" eaLnBrk="0" hangingPunct="0">
              <a:defRPr sz="4900">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9pPr>
          </a:lstStyle>
          <a:p>
            <a:pPr eaLnBrk="1" hangingPunct="1"/>
            <a:fld id="{37F77A0F-B3CE-451A-BF1E-FABE9EDE6A59}" type="slidenum">
              <a:rPr lang="en-US" altLang="en-US" sz="1200"/>
              <a:pPr eaLnBrk="1" hangingPunct="1"/>
              <a:t>10</a:t>
            </a:fld>
            <a:endParaRPr lang="en-US" altLang="en-US" sz="1200" dirty="0"/>
          </a:p>
        </p:txBody>
      </p:sp>
      <p:sp>
        <p:nvSpPr>
          <p:cNvPr id="48131" name="Rectangle 2">
            <a:extLst>
              <a:ext uri="{FF2B5EF4-FFF2-40B4-BE49-F238E27FC236}">
                <a16:creationId xmlns:a16="http://schemas.microsoft.com/office/drawing/2014/main" id="{B8C9B9CE-CB53-4610-B3E1-1F10C490B816}"/>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0B8FAC7C-6714-45A5-AD90-D46F7B930119}"/>
              </a:ext>
            </a:extLst>
          </p:cNvPr>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cs typeface="Arial" panose="020B0604020202020204" pitchFamily="34" charset="0"/>
              </a:rPr>
              <a:t>Learning objective 8-3 is to </a:t>
            </a:r>
            <a:r>
              <a:rPr lang="en-US" altLang="en-US" dirty="0">
                <a:latin typeface="+mn-lt"/>
              </a:rPr>
              <a:t>compute and interpret sales and variable cost volume variances.</a:t>
            </a:r>
          </a:p>
        </p:txBody>
      </p:sp>
    </p:spTree>
    <p:extLst>
      <p:ext uri="{BB962C8B-B14F-4D97-AF65-F5344CB8AC3E}">
        <p14:creationId xmlns:p14="http://schemas.microsoft.com/office/powerpoint/2010/main" val="1257914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This Excel spreadsheet shows one of the problems managers face when there’s a difference between the static budget and the flexible budget. As we can see, we are comparing a static budget based upon sales of 18,000 units to a flexible budget with sales of </a:t>
            </a:r>
            <a:r>
              <a:rPr lang="en-US" altLang="en-US" u="sng" dirty="0">
                <a:latin typeface="+mn-lt"/>
              </a:rPr>
              <a:t>19,000</a:t>
            </a:r>
            <a:r>
              <a:rPr lang="en-US" altLang="en-US" dirty="0">
                <a:latin typeface="+mn-lt"/>
              </a:rPr>
              <a:t> units. The company actually sold 19,000 trophies during the year. It exceeded its planned number of units sold of 18,000. Can we compare the actual sales of 19,000 units to the planned sales of 18,000 units and arrive at any meaningful conclusions?</a:t>
            </a:r>
          </a:p>
          <a:p>
            <a:pPr eaLnBrk="1" hangingPunct="1"/>
            <a:endParaRPr lang="en-US" altLang="en-US" dirty="0">
              <a:latin typeface="+mn-lt"/>
            </a:endParaRPr>
          </a:p>
          <a:p>
            <a:pPr eaLnBrk="1" hangingPunct="1"/>
            <a:r>
              <a:rPr lang="en-US" altLang="en-US" dirty="0">
                <a:latin typeface="+mn-lt"/>
              </a:rPr>
              <a:t>We have a favorable volume variance because we sold more units than planned. All our variable expenses show an unfavorable variance because it is logical that we would spend more at a higher level of activity. It doesn’t appear that comparing these two budgeted amounts is likely to yield meaningful results. Let’s see how we might solve the problem.</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11</a:t>
            </a:fld>
            <a:endParaRPr lang="en-US" altLang="en-US" dirty="0"/>
          </a:p>
        </p:txBody>
      </p:sp>
    </p:spTree>
    <p:extLst>
      <p:ext uri="{BB962C8B-B14F-4D97-AF65-F5344CB8AC3E}">
        <p14:creationId xmlns:p14="http://schemas.microsoft.com/office/powerpoint/2010/main" val="245552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In a standard cost system, the marketing department is usually responsible for any volume variance. The production department has little or no control over the volume of units sold. Once again, in the case of Melrose we had a favorable volume variance of 1,000 units.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12</a:t>
            </a:fld>
            <a:endParaRPr lang="en-US" altLang="en-US" dirty="0"/>
          </a:p>
        </p:txBody>
      </p:sp>
    </p:spTree>
    <p:extLst>
      <p:ext uri="{BB962C8B-B14F-4D97-AF65-F5344CB8AC3E}">
        <p14:creationId xmlns:p14="http://schemas.microsoft.com/office/powerpoint/2010/main" val="2078835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75684A-2C61-4254-A9B0-607C4F520BE7}"/>
              </a:ext>
            </a:extLst>
          </p:cNvPr>
          <p:cNvSpPr>
            <a:spLocks noGrp="1" noChangeArrowheads="1"/>
          </p:cNvSpPr>
          <p:nvPr>
            <p:ph type="sldNum" sz="quarter" idx="5"/>
          </p:nvPr>
        </p:nvSpPr>
        <p:spPr/>
        <p:txBody>
          <a:bodyPr/>
          <a:lstStyle>
            <a:lvl1pPr eaLnBrk="0" hangingPunct="0">
              <a:defRPr sz="4900">
                <a:solidFill>
                  <a:schemeClr val="tx1"/>
                </a:solidFill>
                <a:latin typeface="Arial" panose="020B0604020202020204" pitchFamily="34" charset="0"/>
                <a:cs typeface="Arial" panose="020B0604020202020204" pitchFamily="34" charset="0"/>
              </a:defRPr>
            </a:lvl1pPr>
            <a:lvl2pPr marL="763233" indent="-293551" eaLnBrk="0" hangingPunct="0">
              <a:defRPr sz="4900">
                <a:solidFill>
                  <a:schemeClr val="tx1"/>
                </a:solidFill>
                <a:latin typeface="Arial" panose="020B0604020202020204" pitchFamily="34" charset="0"/>
                <a:cs typeface="Arial" panose="020B0604020202020204" pitchFamily="34" charset="0"/>
              </a:defRPr>
            </a:lvl2pPr>
            <a:lvl3pPr marL="1174204" indent="-234841" eaLnBrk="0" hangingPunct="0">
              <a:defRPr sz="4900">
                <a:solidFill>
                  <a:schemeClr val="tx1"/>
                </a:solidFill>
                <a:latin typeface="Arial" panose="020B0604020202020204" pitchFamily="34" charset="0"/>
                <a:cs typeface="Arial" panose="020B0604020202020204" pitchFamily="34" charset="0"/>
              </a:defRPr>
            </a:lvl3pPr>
            <a:lvl4pPr marL="1643885" indent="-234841" eaLnBrk="0" hangingPunct="0">
              <a:defRPr sz="4900">
                <a:solidFill>
                  <a:schemeClr val="tx1"/>
                </a:solidFill>
                <a:latin typeface="Arial" panose="020B0604020202020204" pitchFamily="34" charset="0"/>
                <a:cs typeface="Arial" panose="020B0604020202020204" pitchFamily="34" charset="0"/>
              </a:defRPr>
            </a:lvl4pPr>
            <a:lvl5pPr marL="2113567" indent="-234841" eaLnBrk="0" hangingPunct="0">
              <a:defRPr sz="4900">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9pPr>
          </a:lstStyle>
          <a:p>
            <a:pPr eaLnBrk="1" hangingPunct="1"/>
            <a:fld id="{37F77A0F-B3CE-451A-BF1E-FABE9EDE6A59}" type="slidenum">
              <a:rPr lang="en-US" altLang="en-US" sz="1200"/>
              <a:pPr eaLnBrk="1" hangingPunct="1"/>
              <a:t>13</a:t>
            </a:fld>
            <a:endParaRPr lang="en-US" altLang="en-US" sz="1200" dirty="0"/>
          </a:p>
        </p:txBody>
      </p:sp>
      <p:sp>
        <p:nvSpPr>
          <p:cNvPr id="48131" name="Rectangle 2">
            <a:extLst>
              <a:ext uri="{FF2B5EF4-FFF2-40B4-BE49-F238E27FC236}">
                <a16:creationId xmlns:a16="http://schemas.microsoft.com/office/drawing/2014/main" id="{B8C9B9CE-CB53-4610-B3E1-1F10C490B816}"/>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0B8FAC7C-6714-45A5-AD90-D46F7B930119}"/>
              </a:ext>
            </a:extLst>
          </p:cNvPr>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cs typeface="Arial" panose="020B0604020202020204" pitchFamily="34" charset="0"/>
              </a:rPr>
              <a:t>Learning objective 8-4 is to </a:t>
            </a:r>
            <a:r>
              <a:rPr lang="en-US" altLang="en-US" dirty="0">
                <a:latin typeface="+mn-lt"/>
              </a:rPr>
              <a:t>compute and interpret flexible budget variances.</a:t>
            </a:r>
          </a:p>
        </p:txBody>
      </p:sp>
    </p:spTree>
    <p:extLst>
      <p:ext uri="{BB962C8B-B14F-4D97-AF65-F5344CB8AC3E}">
        <p14:creationId xmlns:p14="http://schemas.microsoft.com/office/powerpoint/2010/main" val="144513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Here is some information gathered from Melrose at the end of the accounting period. We can see the standard amounts developed at the start of the year, and the actual amounts achieved as we move through the year.</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14</a:t>
            </a:fld>
            <a:endParaRPr lang="en-US" altLang="en-US" dirty="0"/>
          </a:p>
        </p:txBody>
      </p:sp>
    </p:spTree>
    <p:extLst>
      <p:ext uri="{BB962C8B-B14F-4D97-AF65-F5344CB8AC3E}">
        <p14:creationId xmlns:p14="http://schemas.microsoft.com/office/powerpoint/2010/main" val="254283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Part I</a:t>
            </a:r>
            <a:br>
              <a:rPr lang="en-US" altLang="en-US" dirty="0">
                <a:latin typeface="+mn-lt"/>
              </a:rPr>
            </a:br>
            <a:r>
              <a:rPr lang="en-US" altLang="en-US" dirty="0">
                <a:latin typeface="+mn-lt"/>
              </a:rPr>
              <a:t>On this screen we have prepared a flexible budget for 19,000 units sold, using our standard amounts. We will compare the flexible budget to the actual results achieved. Notice that the volume variance is zero. Both the budget and actual amounts are based upon unit sales of 19,000 units. We determine the flexible budget amounts by multiplying the 19,000 units times the various per-unit amounts at standard.</a:t>
            </a:r>
          </a:p>
          <a:p>
            <a:pPr eaLnBrk="1" hangingPunct="1"/>
            <a:endParaRPr lang="en-US" altLang="en-US" dirty="0">
              <a:latin typeface="+mn-lt"/>
            </a:endParaRPr>
          </a:p>
          <a:p>
            <a:pPr eaLnBrk="1" hangingPunct="1"/>
            <a:r>
              <a:rPr lang="en-US" altLang="en-US" dirty="0">
                <a:latin typeface="+mn-lt"/>
              </a:rPr>
              <a:t>Part II</a:t>
            </a:r>
            <a:br>
              <a:rPr lang="en-US" altLang="en-US" dirty="0">
                <a:latin typeface="+mn-lt"/>
              </a:rPr>
            </a:br>
            <a:r>
              <a:rPr lang="en-US" altLang="en-US" dirty="0">
                <a:latin typeface="+mn-lt"/>
              </a:rPr>
              <a:t>We determine the actual amounts by multiplying the 19,000 units times the actual amounts achieved during the period. For example, our revenue was determined by multiplying 19,000 units times $78 per unit. We carried out similar calculations for the other variable costs. We are now in a position to determine the variances and seek explanations for major unfavorable or favorable variances. We see that we have an unfavorable $38,000 sales revenue variance. This is because the actual selling price of $78 dollars per unit is less than the planned selling price of $80 per unit. As a supervisor, I would want to know why the unit sales price was lower than anticipated.</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15</a:t>
            </a:fld>
            <a:endParaRPr lang="en-US" altLang="en-US" dirty="0"/>
          </a:p>
        </p:txBody>
      </p:sp>
    </p:spTree>
    <p:extLst>
      <p:ext uri="{BB962C8B-B14F-4D97-AF65-F5344CB8AC3E}">
        <p14:creationId xmlns:p14="http://schemas.microsoft.com/office/powerpoint/2010/main" val="203011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Part I</a:t>
            </a:r>
            <a:br>
              <a:rPr lang="en-US" altLang="en-US" dirty="0">
                <a:latin typeface="+mn-lt"/>
              </a:rPr>
            </a:br>
            <a:r>
              <a:rPr lang="en-US" altLang="en-US" dirty="0">
                <a:latin typeface="+mn-lt"/>
              </a:rPr>
              <a:t>We can isolate the sales price variances as shown on the screen. Our actual sales were $1,482,000, while our expected sales were $1,440,000. In effect, we had a $42,000 favorable sales price variance.</a:t>
            </a:r>
          </a:p>
          <a:p>
            <a:pPr eaLnBrk="1" hangingPunct="1"/>
            <a:endParaRPr lang="en-US" altLang="en-US" dirty="0">
              <a:latin typeface="+mn-lt"/>
            </a:endParaRPr>
          </a:p>
          <a:p>
            <a:pPr eaLnBrk="1" hangingPunct="1"/>
            <a:r>
              <a:rPr lang="en-US" altLang="en-US" dirty="0">
                <a:latin typeface="+mn-lt"/>
              </a:rPr>
              <a:t>Part II</a:t>
            </a:r>
            <a:br>
              <a:rPr lang="en-US" altLang="en-US" dirty="0">
                <a:latin typeface="+mn-lt"/>
              </a:rPr>
            </a:br>
            <a:r>
              <a:rPr lang="en-US" altLang="en-US" dirty="0">
                <a:latin typeface="+mn-lt"/>
              </a:rPr>
              <a:t>We can calculate this amount differently. We can take the favorable volume variance of $80,000 and subtract from that the unfavorable sales price variance of $38,000 to arrive at an overall favorable total sales variance of $42,000.</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16</a:t>
            </a:fld>
            <a:endParaRPr lang="en-US" altLang="en-US" dirty="0"/>
          </a:p>
        </p:txBody>
      </p:sp>
    </p:spTree>
    <p:extLst>
      <p:ext uri="{BB962C8B-B14F-4D97-AF65-F5344CB8AC3E}">
        <p14:creationId xmlns:p14="http://schemas.microsoft.com/office/powerpoint/2010/main" val="1120915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Helvetica" panose="020B0604020202020204" pitchFamily="34" charset="0"/>
              </a:rPr>
              <a:t>Part I</a:t>
            </a:r>
            <a:br>
              <a:rPr lang="en-US" altLang="en-US" dirty="0">
                <a:latin typeface="Helvetica" panose="020B0604020202020204" pitchFamily="34" charset="0"/>
              </a:rPr>
            </a:br>
            <a:r>
              <a:rPr lang="en-US" altLang="en-US" dirty="0">
                <a:latin typeface="Arial" pitchFamily="34" charset="0"/>
              </a:rPr>
              <a:t>F</a:t>
            </a:r>
            <a:r>
              <a:rPr lang="en-US" altLang="en-US" dirty="0"/>
              <a:t>lexible budget cost variances offer insight into management efficiency. For example, Melrose Manufacturing Company’s favorable materials variance could mean purchasing agents were shrewd in negotiating price concessions, discounts, or delivery terms and therefore reduced the price the company paid for materials. Similarly, production employees may have used materials efficiently, using less than expected. The unfavorable labor variance could mean managers failed to control employee wages or motivate employees to work hard. As with sales variances, cost variances require careful analysis.</a:t>
            </a:r>
          </a:p>
          <a:p>
            <a:endParaRPr lang="en-US" altLang="en-US" dirty="0">
              <a:latin typeface="Helvetica" panose="020B0604020202020204" pitchFamily="34" charset="0"/>
            </a:endParaRPr>
          </a:p>
          <a:p>
            <a:r>
              <a:rPr lang="en-US" altLang="en-US" dirty="0">
                <a:latin typeface="Helvetica" panose="020B0604020202020204" pitchFamily="34" charset="0"/>
              </a:rPr>
              <a:t>Part II</a:t>
            </a:r>
            <a:br>
              <a:rPr lang="en-US" altLang="en-US" dirty="0">
                <a:latin typeface="Helvetica" panose="020B0604020202020204" pitchFamily="34" charset="0"/>
              </a:rPr>
            </a:br>
            <a:r>
              <a:rPr lang="en-US" altLang="en-US" dirty="0"/>
              <a:t>A favorable variance may, in fact, mask unfavorable conditions. For example, the favorable materials variance might have been caused by paying low prices for inferior goods. Using substandard materials could have required additional labor in the production process, which would explain the unfavorable labor variance. Again, we caution that variances, whether favorable or unfavorable, alert management to investigate further.</a:t>
            </a:r>
            <a:endParaRPr lang="en-US" altLang="en-US" dirty="0">
              <a:latin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17</a:t>
            </a:fld>
            <a:endParaRPr lang="en-US" altLang="en-US" dirty="0"/>
          </a:p>
        </p:txBody>
      </p:sp>
    </p:spTree>
    <p:extLst>
      <p:ext uri="{BB962C8B-B14F-4D97-AF65-F5344CB8AC3E}">
        <p14:creationId xmlns:p14="http://schemas.microsoft.com/office/powerpoint/2010/main" val="3602175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75684A-2C61-4254-A9B0-607C4F520BE7}"/>
              </a:ext>
            </a:extLst>
          </p:cNvPr>
          <p:cNvSpPr>
            <a:spLocks noGrp="1" noChangeArrowheads="1"/>
          </p:cNvSpPr>
          <p:nvPr>
            <p:ph type="sldNum" sz="quarter" idx="5"/>
          </p:nvPr>
        </p:nvSpPr>
        <p:spPr/>
        <p:txBody>
          <a:bodyPr/>
          <a:lstStyle>
            <a:lvl1pPr eaLnBrk="0" hangingPunct="0">
              <a:defRPr sz="4900">
                <a:solidFill>
                  <a:schemeClr val="tx1"/>
                </a:solidFill>
                <a:latin typeface="Arial" panose="020B0604020202020204" pitchFamily="34" charset="0"/>
                <a:cs typeface="Arial" panose="020B0604020202020204" pitchFamily="34" charset="0"/>
              </a:defRPr>
            </a:lvl1pPr>
            <a:lvl2pPr marL="763233" indent="-293551" eaLnBrk="0" hangingPunct="0">
              <a:defRPr sz="4900">
                <a:solidFill>
                  <a:schemeClr val="tx1"/>
                </a:solidFill>
                <a:latin typeface="Arial" panose="020B0604020202020204" pitchFamily="34" charset="0"/>
                <a:cs typeface="Arial" panose="020B0604020202020204" pitchFamily="34" charset="0"/>
              </a:defRPr>
            </a:lvl2pPr>
            <a:lvl3pPr marL="1174204" indent="-234841" eaLnBrk="0" hangingPunct="0">
              <a:defRPr sz="4900">
                <a:solidFill>
                  <a:schemeClr val="tx1"/>
                </a:solidFill>
                <a:latin typeface="Arial" panose="020B0604020202020204" pitchFamily="34" charset="0"/>
                <a:cs typeface="Arial" panose="020B0604020202020204" pitchFamily="34" charset="0"/>
              </a:defRPr>
            </a:lvl3pPr>
            <a:lvl4pPr marL="1643885" indent="-234841" eaLnBrk="0" hangingPunct="0">
              <a:defRPr sz="4900">
                <a:solidFill>
                  <a:schemeClr val="tx1"/>
                </a:solidFill>
                <a:latin typeface="Arial" panose="020B0604020202020204" pitchFamily="34" charset="0"/>
                <a:cs typeface="Arial" panose="020B0604020202020204" pitchFamily="34" charset="0"/>
              </a:defRPr>
            </a:lvl4pPr>
            <a:lvl5pPr marL="2113567" indent="-234841" eaLnBrk="0" hangingPunct="0">
              <a:defRPr sz="4900">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9pPr>
          </a:lstStyle>
          <a:p>
            <a:pPr eaLnBrk="1" hangingPunct="1"/>
            <a:fld id="{37F77A0F-B3CE-451A-BF1E-FABE9EDE6A59}" type="slidenum">
              <a:rPr lang="en-US" altLang="en-US" sz="1200"/>
              <a:pPr eaLnBrk="1" hangingPunct="1"/>
              <a:t>18</a:t>
            </a:fld>
            <a:endParaRPr lang="en-US" altLang="en-US" sz="1200" dirty="0"/>
          </a:p>
        </p:txBody>
      </p:sp>
      <p:sp>
        <p:nvSpPr>
          <p:cNvPr id="48131" name="Rectangle 2">
            <a:extLst>
              <a:ext uri="{FF2B5EF4-FFF2-40B4-BE49-F238E27FC236}">
                <a16:creationId xmlns:a16="http://schemas.microsoft.com/office/drawing/2014/main" id="{B8C9B9CE-CB53-4610-B3E1-1F10C490B816}"/>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0B8FAC7C-6714-45A5-AD90-D46F7B930119}"/>
              </a:ext>
            </a:extLst>
          </p:cNvPr>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cs typeface="Arial" panose="020B0604020202020204" pitchFamily="34" charset="0"/>
              </a:rPr>
              <a:t>Learning objective 8-5 is to calculate and interpret fixed cost variances</a:t>
            </a:r>
            <a:r>
              <a:rPr lang="en-US" altLang="en-US" dirty="0">
                <a:latin typeface="+mn-lt"/>
              </a:rPr>
              <a:t>.</a:t>
            </a:r>
          </a:p>
        </p:txBody>
      </p:sp>
    </p:spTree>
    <p:extLst>
      <p:ext uri="{BB962C8B-B14F-4D97-AF65-F5344CB8AC3E}">
        <p14:creationId xmlns:p14="http://schemas.microsoft.com/office/powerpoint/2010/main" val="656423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Companies frequently pay more or less than expected for fixed costs. The difference between the actual fixed cost and the budgeted fixed cost (amount shown in the static budget) is called a fixed cost spending variance. For Melrose this amount is $3,400 (or $295,000 actual fixed cost – $291,600 budgeted fixed cost).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19</a:t>
            </a:fld>
            <a:endParaRPr lang="en-US" altLang="en-US" dirty="0"/>
          </a:p>
        </p:txBody>
      </p:sp>
    </p:spTree>
    <p:extLst>
      <p:ext uri="{BB962C8B-B14F-4D97-AF65-F5344CB8AC3E}">
        <p14:creationId xmlns:p14="http://schemas.microsoft.com/office/powerpoint/2010/main" val="60740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75684A-2C61-4254-A9B0-607C4F520BE7}"/>
              </a:ext>
            </a:extLst>
          </p:cNvPr>
          <p:cNvSpPr>
            <a:spLocks noGrp="1" noChangeArrowheads="1"/>
          </p:cNvSpPr>
          <p:nvPr>
            <p:ph type="sldNum" sz="quarter" idx="5"/>
          </p:nvPr>
        </p:nvSpPr>
        <p:spPr/>
        <p:txBody>
          <a:bodyPr/>
          <a:lstStyle>
            <a:lvl1pPr eaLnBrk="0" hangingPunct="0">
              <a:defRPr sz="4900">
                <a:solidFill>
                  <a:schemeClr val="tx1"/>
                </a:solidFill>
                <a:latin typeface="Arial" panose="020B0604020202020204" pitchFamily="34" charset="0"/>
                <a:cs typeface="Arial" panose="020B0604020202020204" pitchFamily="34" charset="0"/>
              </a:defRPr>
            </a:lvl1pPr>
            <a:lvl2pPr marL="763233" indent="-293551" eaLnBrk="0" hangingPunct="0">
              <a:defRPr sz="4900">
                <a:solidFill>
                  <a:schemeClr val="tx1"/>
                </a:solidFill>
                <a:latin typeface="Arial" panose="020B0604020202020204" pitchFamily="34" charset="0"/>
                <a:cs typeface="Arial" panose="020B0604020202020204" pitchFamily="34" charset="0"/>
              </a:defRPr>
            </a:lvl2pPr>
            <a:lvl3pPr marL="1174204" indent="-234841" eaLnBrk="0" hangingPunct="0">
              <a:defRPr sz="4900">
                <a:solidFill>
                  <a:schemeClr val="tx1"/>
                </a:solidFill>
                <a:latin typeface="Arial" panose="020B0604020202020204" pitchFamily="34" charset="0"/>
                <a:cs typeface="Arial" panose="020B0604020202020204" pitchFamily="34" charset="0"/>
              </a:defRPr>
            </a:lvl3pPr>
            <a:lvl4pPr marL="1643885" indent="-234841" eaLnBrk="0" hangingPunct="0">
              <a:defRPr sz="4900">
                <a:solidFill>
                  <a:schemeClr val="tx1"/>
                </a:solidFill>
                <a:latin typeface="Arial" panose="020B0604020202020204" pitchFamily="34" charset="0"/>
                <a:cs typeface="Arial" panose="020B0604020202020204" pitchFamily="34" charset="0"/>
              </a:defRPr>
            </a:lvl4pPr>
            <a:lvl5pPr marL="2113567" indent="-234841" eaLnBrk="0" hangingPunct="0">
              <a:defRPr sz="4900">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9pPr>
          </a:lstStyle>
          <a:p>
            <a:pPr eaLnBrk="1" hangingPunct="1"/>
            <a:fld id="{37F77A0F-B3CE-451A-BF1E-FABE9EDE6A59}" type="slidenum">
              <a:rPr lang="en-US" altLang="en-US" sz="1200"/>
              <a:pPr eaLnBrk="1" hangingPunct="1"/>
              <a:t>2</a:t>
            </a:fld>
            <a:endParaRPr lang="en-US" altLang="en-US" sz="1200" dirty="0"/>
          </a:p>
        </p:txBody>
      </p:sp>
      <p:sp>
        <p:nvSpPr>
          <p:cNvPr id="48131" name="Rectangle 2">
            <a:extLst>
              <a:ext uri="{FF2B5EF4-FFF2-40B4-BE49-F238E27FC236}">
                <a16:creationId xmlns:a16="http://schemas.microsoft.com/office/drawing/2014/main" id="{B8C9B9CE-CB53-4610-B3E1-1F10C490B816}"/>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0B8FAC7C-6714-45A5-AD90-D46F7B930119}"/>
              </a:ext>
            </a:extLst>
          </p:cNvPr>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cs typeface="Arial" panose="020B0604020202020204" pitchFamily="34" charset="0"/>
              </a:rPr>
              <a:t>Learning objective 8-1 is to </a:t>
            </a:r>
            <a:r>
              <a:rPr lang="en-US" altLang="en-US" dirty="0">
                <a:latin typeface="+mn-lt"/>
              </a:rPr>
              <a:t>describe flexible and static budgets.</a:t>
            </a:r>
          </a:p>
        </p:txBody>
      </p:sp>
    </p:spTree>
    <p:extLst>
      <p:ext uri="{BB962C8B-B14F-4D97-AF65-F5344CB8AC3E}">
        <p14:creationId xmlns:p14="http://schemas.microsoft.com/office/powerpoint/2010/main" val="173953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Fixed costs that are controllable by a specific manager must be disaggregated and tagged for individual analysis. Uncontrollable fixed costs should also be reported for management oversight. Even if these costs are not controllable in the short term, management should stay abreast of them because they may be controllable in the long term.</a:t>
            </a:r>
            <a:endParaRPr lang="en-US" altLang="en-US" dirty="0">
              <a:solidFill>
                <a:srgbClr val="8FE2FF"/>
              </a:solidFill>
              <a:latin typeface="+mn-lt"/>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20</a:t>
            </a:fld>
            <a:endParaRPr lang="en-US" altLang="en-US" dirty="0"/>
          </a:p>
        </p:txBody>
      </p:sp>
    </p:spTree>
    <p:extLst>
      <p:ext uri="{BB962C8B-B14F-4D97-AF65-F5344CB8AC3E}">
        <p14:creationId xmlns:p14="http://schemas.microsoft.com/office/powerpoint/2010/main" val="2762517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Since the higher than expected volume decreases the fixed cost per unit, the volume variance is </a:t>
            </a:r>
            <a:r>
              <a:rPr lang="en-US" altLang="en-US" i="1" dirty="0">
                <a:latin typeface="+mn-lt"/>
              </a:rPr>
              <a:t>favorable</a:t>
            </a:r>
            <a:r>
              <a:rPr lang="en-US" altLang="en-US" i="0" dirty="0">
                <a:latin typeface="+mn-lt"/>
              </a:rPr>
              <a:t>. </a:t>
            </a:r>
            <a:r>
              <a:rPr lang="en-US" altLang="en-US" dirty="0">
                <a:latin typeface="+mn-lt"/>
              </a:rPr>
              <a:t>A favorable fixed cost volume variance suggests that a company utilized its facilities to make and sell more than the planned volume of activity. In summary, a fixed cost volume variance indicates over- or underutilization of facilities, not over- or underspending.</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22</a:t>
            </a:fld>
            <a:endParaRPr lang="en-US" altLang="en-US" dirty="0"/>
          </a:p>
        </p:txBody>
      </p:sp>
    </p:spTree>
    <p:extLst>
      <p:ext uri="{BB962C8B-B14F-4D97-AF65-F5344CB8AC3E}">
        <p14:creationId xmlns:p14="http://schemas.microsoft.com/office/powerpoint/2010/main" val="2576964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Changes in the fixed cost per unit have important implications for decision making. If actual volume is less than planned volume, products will be underpriced, causing lower than expected profits. Just as detrimental are overpriced goods because they encourage competitors to enter the market and draw away customers.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23</a:t>
            </a:fld>
            <a:endParaRPr lang="en-US" altLang="en-US" dirty="0"/>
          </a:p>
        </p:txBody>
      </p:sp>
    </p:spTree>
    <p:extLst>
      <p:ext uri="{BB962C8B-B14F-4D97-AF65-F5344CB8AC3E}">
        <p14:creationId xmlns:p14="http://schemas.microsoft.com/office/powerpoint/2010/main" val="4065442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Determining the amount of the variance is the easy part of performance evaluation; determining responsibility is usually more difficult. Changes in the fixed cost per unit have important implications for decision making. For example, consider the impact on cost-plus pricing decisions. Normally, upper-level marketing managers are held accountable for the fixed cost volume variance because they control the volume of sales, which in turn dictates the volume of production.</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24</a:t>
            </a:fld>
            <a:endParaRPr lang="en-US" altLang="en-US" dirty="0"/>
          </a:p>
        </p:txBody>
      </p:sp>
    </p:spTree>
    <p:extLst>
      <p:ext uri="{BB962C8B-B14F-4D97-AF65-F5344CB8AC3E}">
        <p14:creationId xmlns:p14="http://schemas.microsoft.com/office/powerpoint/2010/main" val="425271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75684A-2C61-4254-A9B0-607C4F520BE7}"/>
              </a:ext>
            </a:extLst>
          </p:cNvPr>
          <p:cNvSpPr>
            <a:spLocks noGrp="1" noChangeArrowheads="1"/>
          </p:cNvSpPr>
          <p:nvPr>
            <p:ph type="sldNum" sz="quarter" idx="5"/>
          </p:nvPr>
        </p:nvSpPr>
        <p:spPr/>
        <p:txBody>
          <a:bodyPr/>
          <a:lstStyle>
            <a:lvl1pPr eaLnBrk="0" hangingPunct="0">
              <a:defRPr sz="4900">
                <a:solidFill>
                  <a:schemeClr val="tx1"/>
                </a:solidFill>
                <a:latin typeface="Arial" panose="020B0604020202020204" pitchFamily="34" charset="0"/>
                <a:cs typeface="Arial" panose="020B0604020202020204" pitchFamily="34" charset="0"/>
              </a:defRPr>
            </a:lvl1pPr>
            <a:lvl2pPr marL="763233" indent="-293551" eaLnBrk="0" hangingPunct="0">
              <a:defRPr sz="4900">
                <a:solidFill>
                  <a:schemeClr val="tx1"/>
                </a:solidFill>
                <a:latin typeface="Arial" panose="020B0604020202020204" pitchFamily="34" charset="0"/>
                <a:cs typeface="Arial" panose="020B0604020202020204" pitchFamily="34" charset="0"/>
              </a:defRPr>
            </a:lvl2pPr>
            <a:lvl3pPr marL="1174204" indent="-234841" eaLnBrk="0" hangingPunct="0">
              <a:defRPr sz="4900">
                <a:solidFill>
                  <a:schemeClr val="tx1"/>
                </a:solidFill>
                <a:latin typeface="Arial" panose="020B0604020202020204" pitchFamily="34" charset="0"/>
                <a:cs typeface="Arial" panose="020B0604020202020204" pitchFamily="34" charset="0"/>
              </a:defRPr>
            </a:lvl3pPr>
            <a:lvl4pPr marL="1643885" indent="-234841" eaLnBrk="0" hangingPunct="0">
              <a:defRPr sz="4900">
                <a:solidFill>
                  <a:schemeClr val="tx1"/>
                </a:solidFill>
                <a:latin typeface="Arial" panose="020B0604020202020204" pitchFamily="34" charset="0"/>
                <a:cs typeface="Arial" panose="020B0604020202020204" pitchFamily="34" charset="0"/>
              </a:defRPr>
            </a:lvl4pPr>
            <a:lvl5pPr marL="2113567" indent="-234841" eaLnBrk="0" hangingPunct="0">
              <a:defRPr sz="4900">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9pPr>
          </a:lstStyle>
          <a:p>
            <a:pPr eaLnBrk="1" hangingPunct="1"/>
            <a:fld id="{37F77A0F-B3CE-451A-BF1E-FABE9EDE6A59}" type="slidenum">
              <a:rPr lang="en-US" altLang="en-US" sz="1200"/>
              <a:pPr eaLnBrk="1" hangingPunct="1"/>
              <a:t>25</a:t>
            </a:fld>
            <a:endParaRPr lang="en-US" altLang="en-US" sz="1200" dirty="0"/>
          </a:p>
        </p:txBody>
      </p:sp>
      <p:sp>
        <p:nvSpPr>
          <p:cNvPr id="48131" name="Rectangle 2">
            <a:extLst>
              <a:ext uri="{FF2B5EF4-FFF2-40B4-BE49-F238E27FC236}">
                <a16:creationId xmlns:a16="http://schemas.microsoft.com/office/drawing/2014/main" id="{B8C9B9CE-CB53-4610-B3E1-1F10C490B816}"/>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0B8FAC7C-6714-45A5-AD90-D46F7B930119}"/>
              </a:ext>
            </a:extLst>
          </p:cNvPr>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cs typeface="Arial" panose="020B0604020202020204" pitchFamily="34" charset="0"/>
              </a:rPr>
              <a:t>Learning objective 8-6 is to </a:t>
            </a:r>
            <a:r>
              <a:rPr lang="en-US" altLang="en-US" dirty="0">
                <a:latin typeface="+mn-lt"/>
              </a:rPr>
              <a:t>describe the features of a standard cost system and compute price and usage variances.</a:t>
            </a:r>
          </a:p>
        </p:txBody>
      </p:sp>
    </p:spTree>
    <p:extLst>
      <p:ext uri="{BB962C8B-B14F-4D97-AF65-F5344CB8AC3E}">
        <p14:creationId xmlns:p14="http://schemas.microsoft.com/office/powerpoint/2010/main" val="3536173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Establishing standard costs within an organization is really a team effort. To be successful, we need representatives from the accounting, engineering, purchasing, production, and marketing departments. </a:t>
            </a:r>
          </a:p>
          <a:p>
            <a:pPr eaLnBrk="1" hangingPunct="1"/>
            <a:endParaRPr lang="en-US" altLang="en-US" dirty="0">
              <a:latin typeface="+mn-lt"/>
            </a:endParaRPr>
          </a:p>
          <a:p>
            <a:pPr eaLnBrk="1" hangingPunct="1"/>
            <a:r>
              <a:rPr lang="en-US" altLang="en-US" dirty="0">
                <a:latin typeface="+mn-lt"/>
              </a:rPr>
              <a:t>Once standard costs have been established, they must be continually revised and updated in light of changing economic consequences in the industry.</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26</a:t>
            </a:fld>
            <a:endParaRPr lang="en-US" altLang="en-US" dirty="0"/>
          </a:p>
        </p:txBody>
      </p:sp>
    </p:spTree>
    <p:extLst>
      <p:ext uri="{BB962C8B-B14F-4D97-AF65-F5344CB8AC3E}">
        <p14:creationId xmlns:p14="http://schemas.microsoft.com/office/powerpoint/2010/main" val="2436263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Part I</a:t>
            </a:r>
          </a:p>
          <a:p>
            <a:pPr eaLnBrk="1" hangingPunct="1"/>
            <a:r>
              <a:rPr lang="en-US" altLang="en-US" u="sng" dirty="0">
                <a:latin typeface="+mn-lt"/>
              </a:rPr>
              <a:t>Ideal</a:t>
            </a:r>
            <a:r>
              <a:rPr lang="en-US" altLang="en-US" dirty="0">
                <a:latin typeface="+mn-lt"/>
              </a:rPr>
              <a:t> standards can only be attained under the best circumstances. They allow for no work interruptions and they require employees to continually work at 100 percent peak efficiency.</a:t>
            </a:r>
          </a:p>
          <a:p>
            <a:pPr eaLnBrk="1" hangingPunct="1"/>
            <a:endParaRPr lang="en-US" altLang="en-US" dirty="0">
              <a:latin typeface="+mn-lt"/>
            </a:endParaRPr>
          </a:p>
          <a:p>
            <a:pPr eaLnBrk="1" hangingPunct="1"/>
            <a:r>
              <a:rPr lang="en-US" altLang="en-US" dirty="0">
                <a:latin typeface="+mn-lt"/>
              </a:rPr>
              <a:t>Part II</a:t>
            </a:r>
          </a:p>
          <a:p>
            <a:pPr eaLnBrk="1" hangingPunct="1"/>
            <a:r>
              <a:rPr lang="en-US" altLang="en-US" u="sng" dirty="0">
                <a:latin typeface="+mn-lt"/>
              </a:rPr>
              <a:t>Practical</a:t>
            </a:r>
            <a:r>
              <a:rPr lang="en-US" altLang="en-US" dirty="0">
                <a:latin typeface="+mn-lt"/>
              </a:rPr>
              <a:t> standards are tight but attainable. They allow for normal machine downtime and employee rest periods, and can be attained through reasonable, highly efficient efforts of the average worker. Practical standards can also be used for forecasting cash flows and planning inventory.</a:t>
            </a:r>
          </a:p>
          <a:p>
            <a:pPr eaLnBrk="1" hangingPunct="1"/>
            <a:endParaRPr lang="en-US" altLang="en-US" dirty="0">
              <a:latin typeface="+mn-lt"/>
            </a:endParaRPr>
          </a:p>
          <a:p>
            <a:pPr eaLnBrk="1" hangingPunct="1"/>
            <a:r>
              <a:rPr lang="en-US" altLang="en-US" dirty="0">
                <a:latin typeface="+mn-lt"/>
              </a:rPr>
              <a:t>Part III</a:t>
            </a:r>
          </a:p>
          <a:p>
            <a:r>
              <a:rPr lang="en-US" altLang="en-US" u="sng" dirty="0">
                <a:latin typeface="+mn-lt"/>
              </a:rPr>
              <a:t>Lax </a:t>
            </a:r>
            <a:r>
              <a:rPr lang="en-US" altLang="en-US" dirty="0">
                <a:latin typeface="+mn-lt"/>
              </a:rPr>
              <a:t>standards represent easily attainable goals. Employees can achieve standard performance with minimal effort. Lax standards do not motivate most people.</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27</a:t>
            </a:fld>
            <a:endParaRPr lang="en-US" altLang="en-US" dirty="0"/>
          </a:p>
        </p:txBody>
      </p:sp>
    </p:spTree>
    <p:extLst>
      <p:ext uri="{BB962C8B-B14F-4D97-AF65-F5344CB8AC3E}">
        <p14:creationId xmlns:p14="http://schemas.microsoft.com/office/powerpoint/2010/main" val="2537337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Standard cost systems help managers benchmark actual performance. Management by exception is the process of focusing on material differences between actual and expected results.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28</a:t>
            </a:fld>
            <a:endParaRPr lang="en-US" altLang="en-US" dirty="0"/>
          </a:p>
        </p:txBody>
      </p:sp>
    </p:spTree>
    <p:extLst>
      <p:ext uri="{BB962C8B-B14F-4D97-AF65-F5344CB8AC3E}">
        <p14:creationId xmlns:p14="http://schemas.microsoft.com/office/powerpoint/2010/main" val="3698398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A good manager will consider four variables when investigating variances.  </a:t>
            </a:r>
          </a:p>
          <a:p>
            <a:pPr eaLnBrk="1" hangingPunct="1"/>
            <a:endParaRPr lang="en-US" altLang="en-US" dirty="0">
              <a:latin typeface="+mn-lt"/>
            </a:endParaRPr>
          </a:p>
          <a:p>
            <a:pPr eaLnBrk="1" hangingPunct="1"/>
            <a:r>
              <a:rPr lang="en-US" altLang="en-US" dirty="0">
                <a:latin typeface="+mn-lt"/>
              </a:rPr>
              <a:t>The first is the material nature of the variances. The higher the dollar amount of the variance, the more significant the impact. </a:t>
            </a:r>
          </a:p>
          <a:p>
            <a:pPr eaLnBrk="1" hangingPunct="1"/>
            <a:endParaRPr lang="en-US" altLang="en-US" dirty="0">
              <a:latin typeface="+mn-lt"/>
            </a:endParaRPr>
          </a:p>
          <a:p>
            <a:pPr eaLnBrk="1" hangingPunct="1"/>
            <a:r>
              <a:rPr lang="en-US" altLang="en-US" dirty="0">
                <a:latin typeface="+mn-lt"/>
              </a:rPr>
              <a:t>Second, a manager must look at how frequently the variance occurs. If the variance occurs monthly, corrective action is required.  </a:t>
            </a:r>
          </a:p>
          <a:p>
            <a:pPr eaLnBrk="1" hangingPunct="1"/>
            <a:endParaRPr lang="en-US" altLang="en-US" dirty="0">
              <a:latin typeface="+mn-lt"/>
            </a:endParaRPr>
          </a:p>
          <a:p>
            <a:pPr eaLnBrk="1" hangingPunct="1"/>
            <a:r>
              <a:rPr lang="en-US" altLang="en-US" dirty="0">
                <a:latin typeface="+mn-lt"/>
              </a:rPr>
              <a:t>The third variable is how likely it is that we can control the variance. If it is extremely difficult to control the variance, we may not want to waste our time investigating it.  </a:t>
            </a:r>
          </a:p>
          <a:p>
            <a:pPr eaLnBrk="1" hangingPunct="1"/>
            <a:endParaRPr lang="en-US" altLang="en-US" dirty="0">
              <a:latin typeface="+mn-lt"/>
            </a:endParaRPr>
          </a:p>
          <a:p>
            <a:pPr eaLnBrk="1" hangingPunct="1"/>
            <a:r>
              <a:rPr lang="en-US" altLang="en-US" dirty="0">
                <a:latin typeface="+mn-lt"/>
              </a:rPr>
              <a:t>Finally, a good manager always examines the characteristics of the items behind the variance. We really want to know what is causing the variance.</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29</a:t>
            </a:fld>
            <a:endParaRPr lang="en-US" altLang="en-US" dirty="0"/>
          </a:p>
        </p:txBody>
      </p:sp>
    </p:spTree>
    <p:extLst>
      <p:ext uri="{BB962C8B-B14F-4D97-AF65-F5344CB8AC3E}">
        <p14:creationId xmlns:p14="http://schemas.microsoft.com/office/powerpoint/2010/main" val="667939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rPr>
              <a:t>Part I</a:t>
            </a:r>
            <a:br>
              <a:rPr lang="en-US" dirty="0">
                <a:latin typeface="+mn-lt"/>
              </a:rPr>
            </a:br>
            <a:r>
              <a:rPr lang="en-US" dirty="0">
                <a:latin typeface="+mn-lt"/>
              </a:rPr>
              <a:t>Melrose Manufacturing has provided standard and actual manufacturing costs. Take a moment to review the information given.</a:t>
            </a:r>
          </a:p>
          <a:p>
            <a:pPr eaLnBrk="1" hangingPunct="1"/>
            <a:endParaRPr lang="en-US" dirty="0">
              <a:latin typeface="+mn-lt"/>
            </a:endParaRPr>
          </a:p>
          <a:p>
            <a:pPr eaLnBrk="1" hangingPunct="1"/>
            <a:r>
              <a:rPr lang="en-US" dirty="0">
                <a:latin typeface="+mn-lt"/>
              </a:rPr>
              <a:t>Part II</a:t>
            </a:r>
            <a:br>
              <a:rPr lang="en-US" dirty="0">
                <a:latin typeface="+mn-lt"/>
              </a:rPr>
            </a:br>
            <a:r>
              <a:rPr lang="en-US" dirty="0">
                <a:latin typeface="+mn-lt"/>
              </a:rPr>
              <a:t>Additionally, Melrose has provided the total quantity of materials used at standard and actual. Each unit produced should require a standard 6 pounds of raw material. During the year, the company was able to produce its 19,000 units using 6.2 pounds of raw materials per unit.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30</a:t>
            </a:fld>
            <a:endParaRPr lang="en-US" altLang="en-US" dirty="0"/>
          </a:p>
        </p:txBody>
      </p:sp>
    </p:spTree>
    <p:extLst>
      <p:ext uri="{BB962C8B-B14F-4D97-AF65-F5344CB8AC3E}">
        <p14:creationId xmlns:p14="http://schemas.microsoft.com/office/powerpoint/2010/main" val="419960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The master budget that we previously prepared is really a static budget because it is only applicable to one plan and one level of activity. On the other hand, a flexible budget can be prepared for any level of activity, including the </a:t>
            </a:r>
            <a:r>
              <a:rPr lang="en-US" altLang="en-US" u="sng" dirty="0">
                <a:latin typeface="+mn-lt"/>
              </a:rPr>
              <a:t>actual</a:t>
            </a:r>
            <a:r>
              <a:rPr lang="en-US" altLang="en-US" dirty="0">
                <a:latin typeface="+mn-lt"/>
              </a:rPr>
              <a:t> level of activity. Flexible budgeting is much more helpful in management’s decision process.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a:t>
            </a:fld>
            <a:endParaRPr lang="en-US" altLang="en-US" dirty="0"/>
          </a:p>
        </p:txBody>
      </p:sp>
    </p:spTree>
    <p:extLst>
      <p:ext uri="{BB962C8B-B14F-4D97-AF65-F5344CB8AC3E}">
        <p14:creationId xmlns:p14="http://schemas.microsoft.com/office/powerpoint/2010/main" val="2210136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rPr>
              <a:t>Part I</a:t>
            </a:r>
            <a:br>
              <a:rPr lang="en-US" dirty="0">
                <a:latin typeface="+mn-lt"/>
              </a:rPr>
            </a:br>
            <a:r>
              <a:rPr lang="en-US" dirty="0">
                <a:latin typeface="+mn-lt"/>
              </a:rPr>
              <a:t>Melrose Manufacturing has provided standard and actual manufacturing costs. Take a moment to review the information given.</a:t>
            </a:r>
          </a:p>
          <a:p>
            <a:pPr eaLnBrk="1" hangingPunct="1"/>
            <a:endParaRPr lang="en-US" dirty="0">
              <a:latin typeface="+mn-lt"/>
            </a:endParaRPr>
          </a:p>
          <a:p>
            <a:pPr eaLnBrk="1" hangingPunct="1"/>
            <a:r>
              <a:rPr lang="en-US" dirty="0">
                <a:latin typeface="+mn-lt"/>
              </a:rPr>
              <a:t>Part II</a:t>
            </a:r>
            <a:br>
              <a:rPr lang="en-US" dirty="0">
                <a:latin typeface="+mn-lt"/>
              </a:rPr>
            </a:br>
            <a:r>
              <a:rPr lang="en-US" dirty="0">
                <a:latin typeface="+mn-lt"/>
              </a:rPr>
              <a:t>Additionally, Melrose has provided the total quantity of materials used at standard and actual. Each unit produced should require a standard 6 pounds of raw material. During the year, the company was able to produce its 19,000 units using 6.2 pounds of raw materials per unit.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31</a:t>
            </a:fld>
            <a:endParaRPr lang="en-US" altLang="en-US" dirty="0"/>
          </a:p>
        </p:txBody>
      </p:sp>
    </p:spTree>
    <p:extLst>
      <p:ext uri="{BB962C8B-B14F-4D97-AF65-F5344CB8AC3E}">
        <p14:creationId xmlns:p14="http://schemas.microsoft.com/office/powerpoint/2010/main" val="842270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Helvetica" charset="0"/>
              </a:rPr>
              <a:t>Part I</a:t>
            </a:r>
            <a:br>
              <a:rPr lang="en-US" dirty="0">
                <a:latin typeface="Helvetica" charset="0"/>
              </a:rPr>
            </a:br>
            <a:r>
              <a:rPr lang="en-US" dirty="0">
                <a:latin typeface="Helvetica" charset="0"/>
              </a:rPr>
              <a:t>Here is a general model for isolating material price and usage variances. The left column is referred to as the actual cost column, the middle column is the variance dividing column, and the column on the right is referred to as the standard cost column. You can see the amounts that we multiplied together in each of the three columns.</a:t>
            </a:r>
          </a:p>
          <a:p>
            <a:pPr eaLnBrk="1" hangingPunct="1"/>
            <a:endParaRPr lang="en-US" dirty="0">
              <a:latin typeface="Helvetica" charset="0"/>
            </a:endParaRPr>
          </a:p>
          <a:p>
            <a:pPr eaLnBrk="1" hangingPunct="1"/>
            <a:r>
              <a:rPr lang="en-US" dirty="0">
                <a:latin typeface="Helvetica" charset="0"/>
              </a:rPr>
              <a:t>Part II</a:t>
            </a:r>
            <a:br>
              <a:rPr lang="en-US" dirty="0">
                <a:latin typeface="Helvetica" charset="0"/>
              </a:rPr>
            </a:br>
            <a:r>
              <a:rPr lang="en-US" dirty="0">
                <a:latin typeface="Helvetica" charset="0"/>
              </a:rPr>
              <a:t>First, we calculate the material price variance of</a:t>
            </a:r>
            <a:r>
              <a:rPr lang="en-US" baseline="0" dirty="0">
                <a:latin typeface="Helvetica" charset="0"/>
              </a:rPr>
              <a:t> </a:t>
            </a:r>
            <a:r>
              <a:rPr lang="en-US" dirty="0">
                <a:latin typeface="Helvetica" charset="0"/>
              </a:rPr>
              <a:t>$11,780 favorable. We multiply the actual quantity used times the difference between the standard price and the actual price to arrive at the material price variance.</a:t>
            </a:r>
          </a:p>
          <a:p>
            <a:pPr eaLnBrk="1" hangingPunct="1"/>
            <a:endParaRPr lang="en-US" dirty="0">
              <a:latin typeface="Helvetica" charset="0"/>
            </a:endParaRPr>
          </a:p>
          <a:p>
            <a:pPr eaLnBrk="1" hangingPunct="1"/>
            <a:r>
              <a:rPr lang="en-US" dirty="0">
                <a:latin typeface="Helvetica" charset="0"/>
              </a:rPr>
              <a:t>Part III</a:t>
            </a:r>
            <a:br>
              <a:rPr lang="en-US" dirty="0">
                <a:latin typeface="Helvetica" charset="0"/>
              </a:rPr>
            </a:br>
            <a:r>
              <a:rPr lang="en-US" dirty="0">
                <a:latin typeface="Helvetica" charset="0"/>
              </a:rPr>
              <a:t>Next, we calculate the material usage variance of $7,600 unfavorable. The material usage variance multiplies the standard cost times the difference between the actual quantity used and the standard quantity that should have been used.</a:t>
            </a:r>
          </a:p>
          <a:p>
            <a:pPr eaLnBrk="1" hangingPunct="1"/>
            <a:endParaRPr lang="en-US" dirty="0">
              <a:latin typeface="Helvetica" charset="0"/>
            </a:endParaRPr>
          </a:p>
          <a:p>
            <a:pPr eaLnBrk="1" hangingPunct="1"/>
            <a:r>
              <a:rPr lang="en-US" dirty="0">
                <a:latin typeface="Helvetica" charset="0"/>
              </a:rPr>
              <a:t>Part IV</a:t>
            </a:r>
            <a:br>
              <a:rPr lang="en-US" dirty="0">
                <a:latin typeface="Helvetica" charset="0"/>
              </a:rPr>
            </a:br>
            <a:r>
              <a:rPr lang="en-US" dirty="0">
                <a:latin typeface="Helvetica" charset="0"/>
              </a:rPr>
              <a:t>Finally, we combine the two variances for a total variance of $4,180</a:t>
            </a:r>
            <a:r>
              <a:rPr lang="en-US" baseline="0" dirty="0">
                <a:latin typeface="Helvetica" charset="0"/>
              </a:rPr>
              <a:t> </a:t>
            </a:r>
            <a:r>
              <a:rPr lang="en-US" dirty="0">
                <a:latin typeface="Helvetica" charset="0"/>
              </a:rPr>
              <a:t>favorable.</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32</a:t>
            </a:fld>
            <a:endParaRPr lang="en-US" altLang="en-US" dirty="0"/>
          </a:p>
        </p:txBody>
      </p:sp>
    </p:spTree>
    <p:extLst>
      <p:ext uri="{BB962C8B-B14F-4D97-AF65-F5344CB8AC3E}">
        <p14:creationId xmlns:p14="http://schemas.microsoft.com/office/powerpoint/2010/main" val="3502449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rPr>
              <a:t>Part I</a:t>
            </a:r>
            <a:br>
              <a:rPr lang="en-US" dirty="0">
                <a:latin typeface="+mn-lt"/>
              </a:rPr>
            </a:br>
            <a:r>
              <a:rPr lang="en-US" dirty="0">
                <a:latin typeface="+mn-lt"/>
              </a:rPr>
              <a:t>We can calculate the materials price and usage variance using the equations. The material price variance is the difference between the actual price and the standard price times the actual quantity used.</a:t>
            </a:r>
          </a:p>
          <a:p>
            <a:pPr eaLnBrk="1" hangingPunct="1"/>
            <a:endParaRPr lang="en-US" dirty="0">
              <a:latin typeface="+mn-lt"/>
            </a:endParaRPr>
          </a:p>
          <a:p>
            <a:pPr eaLnBrk="1" hangingPunct="1"/>
            <a:r>
              <a:rPr lang="en-US" dirty="0">
                <a:latin typeface="+mn-lt"/>
              </a:rPr>
              <a:t>Part II</a:t>
            </a:r>
            <a:br>
              <a:rPr lang="en-US" dirty="0">
                <a:latin typeface="+mn-lt"/>
              </a:rPr>
            </a:br>
            <a:r>
              <a:rPr lang="en-US" dirty="0">
                <a:latin typeface="+mn-lt"/>
              </a:rPr>
              <a:t>In our equation, we have $1.90 less $2 times 117,800 pounds. This yields a favorable price variance of $11,780. We know that the price variance is favorable because we paid less than standard for the materials we purchased.</a:t>
            </a:r>
          </a:p>
          <a:p>
            <a:pPr eaLnBrk="1" hangingPunct="1"/>
            <a:endParaRPr lang="en-US" dirty="0">
              <a:latin typeface="+mn-lt"/>
            </a:endParaRPr>
          </a:p>
          <a:p>
            <a:pPr eaLnBrk="1" hangingPunct="1"/>
            <a:r>
              <a:rPr lang="en-US" dirty="0">
                <a:latin typeface="+mn-lt"/>
              </a:rPr>
              <a:t>Part III</a:t>
            </a:r>
            <a:br>
              <a:rPr lang="en-US" dirty="0">
                <a:latin typeface="+mn-lt"/>
              </a:rPr>
            </a:br>
            <a:r>
              <a:rPr lang="en-US" dirty="0">
                <a:latin typeface="+mn-lt"/>
              </a:rPr>
              <a:t>For the material usage variance, we take the difference between the actual quantity and the standard quantity, and multiply that amount by the standard price.</a:t>
            </a:r>
          </a:p>
          <a:p>
            <a:pPr eaLnBrk="1" hangingPunct="1"/>
            <a:endParaRPr lang="en-US" dirty="0">
              <a:latin typeface="+mn-lt"/>
            </a:endParaRPr>
          </a:p>
          <a:p>
            <a:pPr eaLnBrk="1" hangingPunct="1"/>
            <a:r>
              <a:rPr lang="en-US" dirty="0">
                <a:latin typeface="+mn-lt"/>
              </a:rPr>
              <a:t>Part IV</a:t>
            </a:r>
            <a:br>
              <a:rPr lang="en-US" dirty="0">
                <a:latin typeface="+mn-lt"/>
              </a:rPr>
            </a:br>
            <a:r>
              <a:rPr lang="en-US" dirty="0">
                <a:latin typeface="+mn-lt"/>
              </a:rPr>
              <a:t>In our example, we have an unfavorable variance of $7,600. We know the variance is unfavorable because we used more material than the standard called for.</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33</a:t>
            </a:fld>
            <a:endParaRPr lang="en-US" altLang="en-US" dirty="0"/>
          </a:p>
        </p:txBody>
      </p:sp>
    </p:spTree>
    <p:extLst>
      <p:ext uri="{BB962C8B-B14F-4D97-AF65-F5344CB8AC3E}">
        <p14:creationId xmlns:p14="http://schemas.microsoft.com/office/powerpoint/2010/main" val="1468100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Helvetica" panose="020B0604020202020204" pitchFamily="34" charset="0"/>
              </a:rPr>
              <a:t>Part I</a:t>
            </a:r>
            <a:br>
              <a:rPr lang="en-US" altLang="en-US" dirty="0">
                <a:latin typeface="Helvetica" panose="020B0604020202020204" pitchFamily="34" charset="0"/>
              </a:rPr>
            </a:br>
            <a:r>
              <a:rPr lang="en-US" altLang="en-US" dirty="0">
                <a:latin typeface="Helvetica" panose="020B0604020202020204" pitchFamily="34" charset="0"/>
              </a:rPr>
              <a:t>Here we have a good example of the “blame game.” The production manager may claim not to be responsible for the unfavorable material quantity variance because the purchasing agent acquired inferior goods.</a:t>
            </a:r>
          </a:p>
          <a:p>
            <a:pPr eaLnBrk="1" hangingPunct="1"/>
            <a:endParaRPr lang="en-US" altLang="en-US" dirty="0">
              <a:latin typeface="Helvetica" panose="020B0604020202020204" pitchFamily="34" charset="0"/>
            </a:endParaRPr>
          </a:p>
          <a:p>
            <a:pPr eaLnBrk="1" hangingPunct="1"/>
            <a:r>
              <a:rPr lang="en-US" altLang="en-US" dirty="0">
                <a:latin typeface="Helvetica" panose="020B0604020202020204" pitchFamily="34" charset="0"/>
              </a:rPr>
              <a:t>Part II</a:t>
            </a:r>
            <a:br>
              <a:rPr lang="en-US" altLang="en-US" dirty="0">
                <a:latin typeface="Helvetica" panose="020B0604020202020204" pitchFamily="34" charset="0"/>
              </a:rPr>
            </a:br>
            <a:r>
              <a:rPr lang="en-US" altLang="en-US" dirty="0">
                <a:latin typeface="Helvetica" panose="020B0604020202020204" pitchFamily="34" charset="0"/>
              </a:rPr>
              <a:t>In response, the purchasing manager may say that because the production manager did a poor job of scheduling, she had to place “rush orders” and pay higher than normal prices for the raw materials.</a:t>
            </a:r>
          </a:p>
          <a:p>
            <a:endParaRPr lang="en-US" dirty="0"/>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34</a:t>
            </a:fld>
            <a:endParaRPr lang="en-US" altLang="en-US" dirty="0"/>
          </a:p>
        </p:txBody>
      </p:sp>
    </p:spTree>
    <p:extLst>
      <p:ext uri="{BB962C8B-B14F-4D97-AF65-F5344CB8AC3E}">
        <p14:creationId xmlns:p14="http://schemas.microsoft.com/office/powerpoint/2010/main" val="3642734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ltLang="en-US" dirty="0">
                <a:latin typeface="+mn-lt"/>
              </a:rPr>
              <a:t>Now let’s change the subject and look at labor variances. Melrose has provided information about actual pay rates and actual number of hours used to produce one unit of good output. We can now compare this information to the standard. We also have information about the total number of hours required to manufacture the 19,000 trophies.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35</a:t>
            </a:fld>
            <a:endParaRPr lang="en-US" altLang="en-US" dirty="0"/>
          </a:p>
        </p:txBody>
      </p:sp>
    </p:spTree>
    <p:extLst>
      <p:ext uri="{BB962C8B-B14F-4D97-AF65-F5344CB8AC3E}">
        <p14:creationId xmlns:p14="http://schemas.microsoft.com/office/powerpoint/2010/main" val="782330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rPr>
              <a:t>Part I</a:t>
            </a:r>
            <a:br>
              <a:rPr lang="en-US" dirty="0">
                <a:latin typeface="+mn-lt"/>
              </a:rPr>
            </a:br>
            <a:r>
              <a:rPr lang="en-US" dirty="0">
                <a:latin typeface="+mn-lt"/>
              </a:rPr>
              <a:t>Once again we use the three-column approach. Take a few seconds and make sure you understand the values that we’re multiplying together.</a:t>
            </a:r>
          </a:p>
          <a:p>
            <a:pPr eaLnBrk="1" hangingPunct="1"/>
            <a:endParaRPr lang="en-US" dirty="0">
              <a:latin typeface="+mn-lt"/>
            </a:endParaRPr>
          </a:p>
          <a:p>
            <a:pPr eaLnBrk="1" hangingPunct="1"/>
            <a:r>
              <a:rPr lang="en-US" dirty="0">
                <a:latin typeface="+mn-lt"/>
              </a:rPr>
              <a:t>Part II</a:t>
            </a:r>
            <a:br>
              <a:rPr lang="en-US" dirty="0">
                <a:latin typeface="+mn-lt"/>
              </a:rPr>
            </a:br>
            <a:r>
              <a:rPr lang="en-US" dirty="0">
                <a:latin typeface="+mn-lt"/>
              </a:rPr>
              <a:t>First, calculate the labor price variance. The variance is $14,250 favorable. We know the variance will be favorable because our hourly pay rate was less than the standard.</a:t>
            </a:r>
          </a:p>
          <a:p>
            <a:pPr eaLnBrk="1" hangingPunct="1"/>
            <a:endParaRPr lang="en-US" dirty="0">
              <a:latin typeface="+mn-lt"/>
            </a:endParaRPr>
          </a:p>
          <a:p>
            <a:pPr eaLnBrk="1" hangingPunct="1"/>
            <a:r>
              <a:rPr lang="en-US" dirty="0">
                <a:latin typeface="+mn-lt"/>
              </a:rPr>
              <a:t>Part III</a:t>
            </a:r>
            <a:br>
              <a:rPr lang="en-US" dirty="0">
                <a:latin typeface="+mn-lt"/>
              </a:rPr>
            </a:br>
            <a:r>
              <a:rPr lang="en-US" dirty="0">
                <a:latin typeface="+mn-lt"/>
              </a:rPr>
              <a:t>Next, we’ll calculate the labor usage variance, which turns out to be $22,800 unfavorable. The variance is unfavorable because we used 1,900 more hours than we were permitted by this standard.</a:t>
            </a:r>
          </a:p>
          <a:p>
            <a:pPr eaLnBrk="1" hangingPunct="1"/>
            <a:endParaRPr lang="en-US" dirty="0">
              <a:latin typeface="+mn-lt"/>
            </a:endParaRPr>
          </a:p>
          <a:p>
            <a:pPr eaLnBrk="1" hangingPunct="1"/>
            <a:r>
              <a:rPr lang="en-US" dirty="0">
                <a:latin typeface="+mn-lt"/>
              </a:rPr>
              <a:t>Part IV</a:t>
            </a:r>
          </a:p>
          <a:p>
            <a:pPr eaLnBrk="1" hangingPunct="1"/>
            <a:r>
              <a:rPr lang="en-US" dirty="0">
                <a:latin typeface="+mn-lt"/>
              </a:rPr>
              <a:t>Finally, we combine the labor price variance and the labor usage variance and get a total unfavorable variance of $8,550.</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36</a:t>
            </a:fld>
            <a:endParaRPr lang="en-US" altLang="en-US" dirty="0"/>
          </a:p>
        </p:txBody>
      </p:sp>
    </p:spTree>
    <p:extLst>
      <p:ext uri="{BB962C8B-B14F-4D97-AF65-F5344CB8AC3E}">
        <p14:creationId xmlns:p14="http://schemas.microsoft.com/office/powerpoint/2010/main" val="778005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rPr>
              <a:t>Part I</a:t>
            </a:r>
            <a:br>
              <a:rPr lang="en-US" dirty="0">
                <a:latin typeface="+mn-lt"/>
              </a:rPr>
            </a:br>
            <a:r>
              <a:rPr lang="en-US" dirty="0">
                <a:latin typeface="+mn-lt"/>
              </a:rPr>
              <a:t>Once again we can calculate the price and usage variance using equations. Let’s start with the price variance. To calculate the price variance, we find the difference between the actual price and the standard price, and multiply that amount by the actual hours.</a:t>
            </a:r>
          </a:p>
          <a:p>
            <a:pPr eaLnBrk="1" hangingPunct="1"/>
            <a:endParaRPr lang="en-US" dirty="0">
              <a:latin typeface="+mn-lt"/>
            </a:endParaRPr>
          </a:p>
          <a:p>
            <a:pPr eaLnBrk="1" hangingPunct="1"/>
            <a:r>
              <a:rPr lang="en-US" dirty="0">
                <a:latin typeface="+mn-lt"/>
              </a:rPr>
              <a:t>Part II</a:t>
            </a:r>
            <a:br>
              <a:rPr lang="en-US" dirty="0">
                <a:latin typeface="+mn-lt"/>
              </a:rPr>
            </a:br>
            <a:r>
              <a:rPr lang="en-US" dirty="0">
                <a:latin typeface="+mn-lt"/>
              </a:rPr>
              <a:t>Our calculations show us a favorable $14,250 price variance.</a:t>
            </a:r>
          </a:p>
          <a:p>
            <a:pPr eaLnBrk="1" hangingPunct="1"/>
            <a:endParaRPr lang="en-US" dirty="0">
              <a:latin typeface="+mn-lt"/>
            </a:endParaRPr>
          </a:p>
          <a:p>
            <a:pPr eaLnBrk="1" hangingPunct="1"/>
            <a:r>
              <a:rPr lang="en-US" dirty="0">
                <a:latin typeface="+mn-lt"/>
              </a:rPr>
              <a:t>Part III</a:t>
            </a:r>
            <a:br>
              <a:rPr lang="en-US" dirty="0">
                <a:latin typeface="+mn-lt"/>
              </a:rPr>
            </a:br>
            <a:r>
              <a:rPr lang="en-US" dirty="0">
                <a:latin typeface="+mn-lt"/>
              </a:rPr>
              <a:t>We calculate the usage variance by finding the difference between the actual hours and the standard hours, then multiplying this amount by the standard wage rate.</a:t>
            </a:r>
          </a:p>
          <a:p>
            <a:pPr eaLnBrk="1" hangingPunct="1"/>
            <a:endParaRPr lang="en-US" dirty="0">
              <a:latin typeface="+mn-lt"/>
            </a:endParaRPr>
          </a:p>
          <a:p>
            <a:pPr eaLnBrk="1" hangingPunct="1"/>
            <a:r>
              <a:rPr lang="en-US" dirty="0">
                <a:latin typeface="+mn-lt"/>
              </a:rPr>
              <a:t>Part IV</a:t>
            </a:r>
            <a:br>
              <a:rPr lang="en-US" dirty="0">
                <a:latin typeface="+mn-lt"/>
              </a:rPr>
            </a:br>
            <a:r>
              <a:rPr lang="en-US" dirty="0">
                <a:latin typeface="+mn-lt"/>
              </a:rPr>
              <a:t>Just like using the column approach, we get a $22,800 unfavorable usage variance.</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37</a:t>
            </a:fld>
            <a:endParaRPr lang="en-US" altLang="en-US" dirty="0"/>
          </a:p>
        </p:txBody>
      </p:sp>
    </p:spTree>
    <p:extLst>
      <p:ext uri="{BB962C8B-B14F-4D97-AF65-F5344CB8AC3E}">
        <p14:creationId xmlns:p14="http://schemas.microsoft.com/office/powerpoint/2010/main" val="489448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841" indent="-234841" eaLnBrk="1" hangingPunct="1"/>
            <a:r>
              <a:rPr lang="en-US" altLang="en-US" dirty="0">
                <a:latin typeface="+mn-lt"/>
                <a:cs typeface="Times New Roman" panose="02020603050405020304" pitchFamily="18" charset="0"/>
              </a:rPr>
              <a:t>	Labor variances are partially controllable by employees within the production department. For example, production managers/supervisors can influence the:</a:t>
            </a:r>
          </a:p>
          <a:p>
            <a:pPr marL="234841" indent="-234841" eaLnBrk="1" hangingPunct="1">
              <a:buFontTx/>
              <a:buAutoNum type="arabicPeriod"/>
            </a:pPr>
            <a:r>
              <a:rPr lang="en-US" altLang="en-US" dirty="0">
                <a:latin typeface="+mn-lt"/>
              </a:rPr>
              <a:t>Deployment of highly skilled workers and less skilled workers on tasks consistent with their skill levels.</a:t>
            </a:r>
          </a:p>
          <a:p>
            <a:pPr marL="234841" indent="-234841" eaLnBrk="1" hangingPunct="1">
              <a:buFontTx/>
              <a:buAutoNum type="arabicPeriod"/>
            </a:pPr>
            <a:r>
              <a:rPr lang="en-US" altLang="en-US" dirty="0">
                <a:latin typeface="+mn-lt"/>
                <a:cs typeface="Times New Roman" panose="02020603050405020304" pitchFamily="18" charset="0"/>
              </a:rPr>
              <a:t>Level of employee motivation within the department.</a:t>
            </a:r>
          </a:p>
          <a:p>
            <a:pPr marL="234841" indent="-234841" eaLnBrk="1" hangingPunct="1">
              <a:buFontTx/>
              <a:buAutoNum type="arabicPeriod"/>
            </a:pPr>
            <a:r>
              <a:rPr lang="en-US" altLang="en-US" dirty="0">
                <a:latin typeface="+mn-lt"/>
                <a:cs typeface="Times New Roman" panose="02020603050405020304" pitchFamily="18" charset="0"/>
              </a:rPr>
              <a:t>Quality of production supervision.</a:t>
            </a:r>
          </a:p>
          <a:p>
            <a:pPr marL="234841" indent="-234841" eaLnBrk="1" hangingPunct="1">
              <a:buFontTx/>
              <a:buAutoNum type="arabicPeriod"/>
            </a:pPr>
            <a:r>
              <a:rPr lang="en-US" altLang="en-US" dirty="0">
                <a:latin typeface="+mn-lt"/>
                <a:cs typeface="Times New Roman" panose="02020603050405020304" pitchFamily="18" charset="0"/>
              </a:rPr>
              <a:t>Quality of training provided to the employees.</a:t>
            </a:r>
            <a:r>
              <a:rPr lang="en-US" altLang="en-US" dirty="0">
                <a:latin typeface="+mn-lt"/>
              </a:rPr>
              <a:t> </a:t>
            </a:r>
            <a:endParaRPr lang="en-US" dirty="0">
              <a:latin typeface="+mn-lt"/>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38</a:t>
            </a:fld>
            <a:endParaRPr lang="en-US" altLang="en-US" dirty="0"/>
          </a:p>
        </p:txBody>
      </p:sp>
    </p:spTree>
    <p:extLst>
      <p:ext uri="{BB962C8B-B14F-4D97-AF65-F5344CB8AC3E}">
        <p14:creationId xmlns:p14="http://schemas.microsoft.com/office/powerpoint/2010/main" val="1245808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841" indent="-234841" eaLnBrk="1" hangingPunct="1"/>
            <a:r>
              <a:rPr lang="en-US" altLang="en-US" dirty="0">
                <a:latin typeface="+mn-lt"/>
                <a:cs typeface="Times New Roman" panose="02020603050405020304" pitchFamily="18" charset="0"/>
              </a:rPr>
              <a:t>Labor variances are not entirely controllable by one person or department. For example:</a:t>
            </a:r>
            <a:r>
              <a:rPr lang="en-US" altLang="en-US" dirty="0">
                <a:latin typeface="+mn-lt"/>
              </a:rPr>
              <a:t>  </a:t>
            </a:r>
          </a:p>
          <a:p>
            <a:pPr marL="234841" indent="-234841" eaLnBrk="1" hangingPunct="1">
              <a:buFontTx/>
              <a:buAutoNum type="arabicPeriod"/>
            </a:pPr>
            <a:r>
              <a:rPr lang="en-US" altLang="en-US" dirty="0">
                <a:latin typeface="+mn-lt"/>
              </a:rPr>
              <a:t>The maintenance department may do a poor job of maintaining production equipment. This may increase the processing time required per unit, thereby causing an unfavorable labor efficiency variance. </a:t>
            </a:r>
          </a:p>
          <a:p>
            <a:pPr marL="234841" indent="-234841" eaLnBrk="1" hangingPunct="1">
              <a:buFontTx/>
              <a:buAutoNum type="arabicPeriod"/>
            </a:pPr>
            <a:r>
              <a:rPr lang="en-US" altLang="en-US" dirty="0">
                <a:latin typeface="+mn-lt"/>
                <a:cs typeface="Times New Roman" panose="02020603050405020304" pitchFamily="18" charset="0"/>
              </a:rPr>
              <a:t>The purchasing manager may purchase lower-quality raw materials, resulting in an unfavorable labor efficiency variance for the production manager.</a:t>
            </a:r>
            <a:endParaRPr lang="en-US" altLang="en-US" dirty="0">
              <a:latin typeface="+mn-lt"/>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39</a:t>
            </a:fld>
            <a:endParaRPr lang="en-US" altLang="en-US" dirty="0"/>
          </a:p>
        </p:txBody>
      </p:sp>
    </p:spTree>
    <p:extLst>
      <p:ext uri="{BB962C8B-B14F-4D97-AF65-F5344CB8AC3E}">
        <p14:creationId xmlns:p14="http://schemas.microsoft.com/office/powerpoint/2010/main" val="1021273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Unique characteristics of variable overhead costs require special attention since they represent many inputs, such as supplies, utilities, and indirect labor.</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40</a:t>
            </a:fld>
            <a:endParaRPr lang="en-US" altLang="en-US" dirty="0"/>
          </a:p>
        </p:txBody>
      </p:sp>
    </p:spTree>
    <p:extLst>
      <p:ext uri="{BB962C8B-B14F-4D97-AF65-F5344CB8AC3E}">
        <p14:creationId xmlns:p14="http://schemas.microsoft.com/office/powerpoint/2010/main" val="144372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Melrose Manufacturing provided us with some information about its proposed sales for the coming year. The company plans to sell 18,000 trophies. We have detailed information about the expected selling price</a:t>
            </a:r>
            <a:r>
              <a:rPr lang="en-US" altLang="en-US" baseline="0" dirty="0">
                <a:latin typeface="+mn-lt"/>
              </a:rPr>
              <a:t> and</a:t>
            </a:r>
            <a:r>
              <a:rPr lang="en-US" altLang="en-US" dirty="0">
                <a:latin typeface="+mn-lt"/>
              </a:rPr>
              <a:t> the standard cost of materials, labor, and overhead. In addition, the company has calculated the variable standard general, selling, and administrative costs, as well as information about its fixed costs.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4</a:t>
            </a:fld>
            <a:endParaRPr lang="en-US" altLang="en-US" dirty="0"/>
          </a:p>
        </p:txBody>
      </p:sp>
    </p:spTree>
    <p:extLst>
      <p:ext uri="{BB962C8B-B14F-4D97-AF65-F5344CB8AC3E}">
        <p14:creationId xmlns:p14="http://schemas.microsoft.com/office/powerpoint/2010/main" val="541140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rPr>
              <a:t>Part I</a:t>
            </a:r>
            <a:br>
              <a:rPr lang="en-US" dirty="0">
                <a:latin typeface="+mn-lt"/>
              </a:rPr>
            </a:br>
            <a:r>
              <a:rPr lang="en-US" dirty="0">
                <a:latin typeface="+mn-lt"/>
              </a:rPr>
              <a:t>To calculate the variable overhead variance, we take the difference between the actual cost and the standard cost and multiply this amount by the actual units produced.</a:t>
            </a:r>
          </a:p>
          <a:p>
            <a:pPr eaLnBrk="1" hangingPunct="1"/>
            <a:endParaRPr lang="en-US" dirty="0">
              <a:latin typeface="+mn-lt"/>
            </a:endParaRPr>
          </a:p>
          <a:p>
            <a:r>
              <a:rPr lang="en-US" dirty="0">
                <a:latin typeface="+mn-lt"/>
              </a:rPr>
              <a:t>Part II</a:t>
            </a:r>
            <a:br>
              <a:rPr lang="en-US" dirty="0">
                <a:latin typeface="+mn-lt"/>
              </a:rPr>
            </a:br>
            <a:r>
              <a:rPr lang="en-US" dirty="0">
                <a:latin typeface="+mn-lt"/>
              </a:rPr>
              <a:t>For Melrose, the variable overhead variance is $2,850 unfavorable. </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41</a:t>
            </a:fld>
            <a:endParaRPr lang="en-US" altLang="en-US" dirty="0"/>
          </a:p>
        </p:txBody>
      </p:sp>
    </p:spTree>
    <p:extLst>
      <p:ext uri="{BB962C8B-B14F-4D97-AF65-F5344CB8AC3E}">
        <p14:creationId xmlns:p14="http://schemas.microsoft.com/office/powerpoint/2010/main" val="2503237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ltLang="en-US" dirty="0">
                <a:latin typeface="+mn-lt"/>
              </a:rPr>
              <a:t>Variable SG&amp;A costs can have</a:t>
            </a:r>
            <a:r>
              <a:rPr lang="en-US" altLang="en-US" baseline="0" dirty="0">
                <a:latin typeface="+mn-lt"/>
              </a:rPr>
              <a:t> </a:t>
            </a:r>
            <a:r>
              <a:rPr lang="en-US" altLang="en-US" dirty="0">
                <a:latin typeface="+mn-lt"/>
              </a:rPr>
              <a:t>price and usage variances. Fixed SG&amp;A costs are also subject to variance analysis. The general formulas for these variances are presented in Exhibit 8.7.</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42</a:t>
            </a:fld>
            <a:endParaRPr lang="en-US" altLang="en-US" dirty="0"/>
          </a:p>
        </p:txBody>
      </p:sp>
    </p:spTree>
    <p:extLst>
      <p:ext uri="{BB962C8B-B14F-4D97-AF65-F5344CB8AC3E}">
        <p14:creationId xmlns:p14="http://schemas.microsoft.com/office/powerpoint/2010/main" val="1465954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46</a:t>
            </a:fld>
            <a:endParaRPr lang="en-US" altLang="en-US" dirty="0"/>
          </a:p>
        </p:txBody>
      </p:sp>
    </p:spTree>
    <p:extLst>
      <p:ext uri="{BB962C8B-B14F-4D97-AF65-F5344CB8AC3E}">
        <p14:creationId xmlns:p14="http://schemas.microsoft.com/office/powerpoint/2010/main" val="397451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47</a:t>
            </a:fld>
            <a:endParaRPr lang="en-US" altLang="en-US" dirty="0"/>
          </a:p>
        </p:txBody>
      </p:sp>
    </p:spTree>
    <p:extLst>
      <p:ext uri="{BB962C8B-B14F-4D97-AF65-F5344CB8AC3E}">
        <p14:creationId xmlns:p14="http://schemas.microsoft.com/office/powerpoint/2010/main" val="427892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With the help of electronic spreadsheets, accountants can provide managers with flexible budgets for both planned and actual levels of activity. The flexible budget is an effective way for managers to determine whether their subordinates are effectively controlling revenues and expenses.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5</a:t>
            </a:fld>
            <a:endParaRPr lang="en-US" altLang="en-US" dirty="0"/>
          </a:p>
        </p:txBody>
      </p:sp>
    </p:spTree>
    <p:extLst>
      <p:ext uri="{BB962C8B-B14F-4D97-AF65-F5344CB8AC3E}">
        <p14:creationId xmlns:p14="http://schemas.microsoft.com/office/powerpoint/2010/main" val="230450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Part I</a:t>
            </a:r>
          </a:p>
          <a:p>
            <a:pPr eaLnBrk="1" hangingPunct="1"/>
            <a:r>
              <a:rPr lang="en-US" altLang="en-US" dirty="0">
                <a:latin typeface="+mn-lt"/>
              </a:rPr>
              <a:t>This Excel spreadsheet shows a static budget for the planned level of activity of 18,000 units sold. We can calculate revenue and all of our variable expenses by multiplying the number of units sold times the unit cost.  </a:t>
            </a:r>
          </a:p>
          <a:p>
            <a:pPr eaLnBrk="1" hangingPunct="1"/>
            <a:endParaRPr lang="en-US" altLang="en-US" dirty="0">
              <a:latin typeface="+mn-lt"/>
            </a:endParaRPr>
          </a:p>
          <a:p>
            <a:pPr eaLnBrk="1" hangingPunct="1"/>
            <a:r>
              <a:rPr lang="en-US" altLang="en-US" dirty="0">
                <a:latin typeface="+mn-lt"/>
              </a:rPr>
              <a:t>Part II</a:t>
            </a:r>
            <a:br>
              <a:rPr lang="en-US" altLang="en-US" dirty="0">
                <a:latin typeface="+mn-lt"/>
              </a:rPr>
            </a:br>
            <a:r>
              <a:rPr lang="en-US" altLang="en-US" dirty="0">
                <a:latin typeface="+mn-lt"/>
              </a:rPr>
              <a:t>For example, our anticipated sales revenue is $1,440,000, that is, 18,000 units times $80 per unit. In addition to the static budget, we prepared our flexible budget at various levels of activity between 16,000 and 20,000 units sold. The flexible budgets are prepared with the same per-unit standard amounts and fixed cost data used to produce the static budget. Note that fixed costs do not change with changes in the number of units produced and sold. It would be a good idea to take a few minutes and make sure you can calculate the amounts shown in the flexible budget.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6</a:t>
            </a:fld>
            <a:endParaRPr lang="en-US" altLang="en-US" dirty="0"/>
          </a:p>
        </p:txBody>
      </p:sp>
    </p:spTree>
    <p:extLst>
      <p:ext uri="{BB962C8B-B14F-4D97-AF65-F5344CB8AC3E}">
        <p14:creationId xmlns:p14="http://schemas.microsoft.com/office/powerpoint/2010/main" val="266014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75684A-2C61-4254-A9B0-607C4F520BE7}"/>
              </a:ext>
            </a:extLst>
          </p:cNvPr>
          <p:cNvSpPr>
            <a:spLocks noGrp="1" noChangeArrowheads="1"/>
          </p:cNvSpPr>
          <p:nvPr>
            <p:ph type="sldNum" sz="quarter" idx="5"/>
          </p:nvPr>
        </p:nvSpPr>
        <p:spPr/>
        <p:txBody>
          <a:bodyPr/>
          <a:lstStyle>
            <a:lvl1pPr eaLnBrk="0" hangingPunct="0">
              <a:defRPr sz="4900">
                <a:solidFill>
                  <a:schemeClr val="tx1"/>
                </a:solidFill>
                <a:latin typeface="Arial" panose="020B0604020202020204" pitchFamily="34" charset="0"/>
                <a:cs typeface="Arial" panose="020B0604020202020204" pitchFamily="34" charset="0"/>
              </a:defRPr>
            </a:lvl1pPr>
            <a:lvl2pPr marL="763233" indent="-293551" eaLnBrk="0" hangingPunct="0">
              <a:defRPr sz="4900">
                <a:solidFill>
                  <a:schemeClr val="tx1"/>
                </a:solidFill>
                <a:latin typeface="Arial" panose="020B0604020202020204" pitchFamily="34" charset="0"/>
                <a:cs typeface="Arial" panose="020B0604020202020204" pitchFamily="34" charset="0"/>
              </a:defRPr>
            </a:lvl2pPr>
            <a:lvl3pPr marL="1174204" indent="-234841" eaLnBrk="0" hangingPunct="0">
              <a:defRPr sz="4900">
                <a:solidFill>
                  <a:schemeClr val="tx1"/>
                </a:solidFill>
                <a:latin typeface="Arial" panose="020B0604020202020204" pitchFamily="34" charset="0"/>
                <a:cs typeface="Arial" panose="020B0604020202020204" pitchFamily="34" charset="0"/>
              </a:defRPr>
            </a:lvl3pPr>
            <a:lvl4pPr marL="1643885" indent="-234841" eaLnBrk="0" hangingPunct="0">
              <a:defRPr sz="4900">
                <a:solidFill>
                  <a:schemeClr val="tx1"/>
                </a:solidFill>
                <a:latin typeface="Arial" panose="020B0604020202020204" pitchFamily="34" charset="0"/>
                <a:cs typeface="Arial" panose="020B0604020202020204" pitchFamily="34" charset="0"/>
              </a:defRPr>
            </a:lvl4pPr>
            <a:lvl5pPr marL="2113567" indent="-234841" eaLnBrk="0" hangingPunct="0">
              <a:defRPr sz="4900">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9pPr>
          </a:lstStyle>
          <a:p>
            <a:pPr eaLnBrk="1" hangingPunct="1"/>
            <a:fld id="{37F77A0F-B3CE-451A-BF1E-FABE9EDE6A59}" type="slidenum">
              <a:rPr lang="en-US" altLang="en-US" sz="1200"/>
              <a:pPr eaLnBrk="1" hangingPunct="1"/>
              <a:t>7</a:t>
            </a:fld>
            <a:endParaRPr lang="en-US" altLang="en-US" sz="1200" dirty="0"/>
          </a:p>
        </p:txBody>
      </p:sp>
      <p:sp>
        <p:nvSpPr>
          <p:cNvPr id="48131" name="Rectangle 2">
            <a:extLst>
              <a:ext uri="{FF2B5EF4-FFF2-40B4-BE49-F238E27FC236}">
                <a16:creationId xmlns:a16="http://schemas.microsoft.com/office/drawing/2014/main" id="{B8C9B9CE-CB53-4610-B3E1-1F10C490B816}"/>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0B8FAC7C-6714-45A5-AD90-D46F7B930119}"/>
              </a:ext>
            </a:extLst>
          </p:cNvPr>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cs typeface="Arial" panose="020B0604020202020204" pitchFamily="34" charset="0"/>
              </a:rPr>
              <a:t>Learning objective 8-2 is to </a:t>
            </a:r>
            <a:r>
              <a:rPr lang="en-US" altLang="en-US" dirty="0">
                <a:latin typeface="+mn-lt"/>
              </a:rPr>
              <a:t>classify variances as being favorable or unfavorable.</a:t>
            </a:r>
          </a:p>
        </p:txBody>
      </p:sp>
    </p:spTree>
    <p:extLst>
      <p:ext uri="{BB962C8B-B14F-4D97-AF65-F5344CB8AC3E}">
        <p14:creationId xmlns:p14="http://schemas.microsoft.com/office/powerpoint/2010/main" val="2561861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In accounting, the difference between a standard amount and an actual amount is called a variance. The variance can be favorable or unfavorable. A company has a favorable sales variance because higher sales increase net income. When actual sales are less than expected, an unfavorable sales variance exists.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8</a:t>
            </a:fld>
            <a:endParaRPr lang="en-US" altLang="en-US" dirty="0"/>
          </a:p>
        </p:txBody>
      </p:sp>
    </p:spTree>
    <p:extLst>
      <p:ext uri="{BB962C8B-B14F-4D97-AF65-F5344CB8AC3E}">
        <p14:creationId xmlns:p14="http://schemas.microsoft.com/office/powerpoint/2010/main" val="406765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rPr>
              <a:t>Variances are not limited to the evaluation of revenues. When actual costs are </a:t>
            </a:r>
            <a:r>
              <a:rPr lang="en-US" altLang="en-US" i="1" dirty="0">
                <a:latin typeface="+mn-lt"/>
              </a:rPr>
              <a:t>less </a:t>
            </a:r>
            <a:r>
              <a:rPr lang="en-US" altLang="en-US" dirty="0">
                <a:latin typeface="+mn-lt"/>
              </a:rPr>
              <a:t>than standard costs, cost variances are favorable because lower costs increase net income. Unfavorable cost variances exist when actual costs are </a:t>
            </a:r>
            <a:r>
              <a:rPr lang="en-US" altLang="en-US" i="1" dirty="0">
                <a:latin typeface="+mn-lt"/>
              </a:rPr>
              <a:t>more </a:t>
            </a:r>
            <a:r>
              <a:rPr lang="en-US" altLang="en-US" dirty="0">
                <a:latin typeface="+mn-lt"/>
              </a:rPr>
              <a:t>than standard costs.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9</a:t>
            </a:fld>
            <a:endParaRPr lang="en-US" altLang="en-US" dirty="0"/>
          </a:p>
        </p:txBody>
      </p:sp>
    </p:spTree>
    <p:extLst>
      <p:ext uri="{BB962C8B-B14F-4D97-AF65-F5344CB8AC3E}">
        <p14:creationId xmlns:p14="http://schemas.microsoft.com/office/powerpoint/2010/main" val="271017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7C2F6-54C9-4A89-AB59-C3EEDB61DD2D}"/>
              </a:ext>
            </a:extLst>
          </p:cNvPr>
          <p:cNvSpPr>
            <a:spLocks noGrp="1"/>
          </p:cNvSpPr>
          <p:nvPr>
            <p:ph type="ctrTitle"/>
          </p:nvPr>
        </p:nvSpPr>
        <p:spPr>
          <a:xfrm>
            <a:off x="4572000" y="868362"/>
            <a:ext cx="3429000" cy="1874838"/>
          </a:xfrm>
        </p:spPr>
        <p:txBody>
          <a:bodyPr anchor="b">
            <a:noAutofit/>
          </a:bodyPr>
          <a:lstStyle>
            <a:lvl1pPr algn="ctr">
              <a:defRPr sz="4900">
                <a:effectLst>
                  <a:outerShdw blurRad="38100" dist="38100" dir="2700000" algn="tl">
                    <a:srgbClr val="000000">
                      <a:alpha val="43137"/>
                    </a:srgb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A8524A67-25EA-4E0E-BCEB-D8607EC25440}"/>
              </a:ext>
            </a:extLst>
          </p:cNvPr>
          <p:cNvSpPr>
            <a:spLocks noGrp="1"/>
          </p:cNvSpPr>
          <p:nvPr>
            <p:ph type="subTitle" idx="1"/>
          </p:nvPr>
        </p:nvSpPr>
        <p:spPr>
          <a:xfrm>
            <a:off x="4572000" y="2895600"/>
            <a:ext cx="3429000" cy="3094038"/>
          </a:xfrm>
        </p:spPr>
        <p:txBody>
          <a:bodyPr>
            <a:normAutofit/>
          </a:bodyPr>
          <a:lstStyle>
            <a:lvl1pPr marL="0" indent="0" algn="ctr">
              <a:buNone/>
              <a:defRPr sz="3600">
                <a:effectLst>
                  <a:outerShdw blurRad="38100" dist="38100" dir="2700000" algn="tl">
                    <a:srgbClr val="000000">
                      <a:alpha val="43137"/>
                    </a:srgbClr>
                  </a:outerShdw>
                </a:effectLst>
                <a:latin typeface="Hypatia Sans Pr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Content Placeholder 4"/>
          <p:cNvSpPr>
            <a:spLocks noGrp="1"/>
          </p:cNvSpPr>
          <p:nvPr>
            <p:ph sz="quarter" idx="10"/>
          </p:nvPr>
        </p:nvSpPr>
        <p:spPr>
          <a:xfrm>
            <a:off x="152400" y="5257800"/>
            <a:ext cx="88392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4"/>
          <p:cNvSpPr>
            <a:spLocks noGrp="1"/>
          </p:cNvSpPr>
          <p:nvPr>
            <p:ph sz="quarter" idx="11"/>
          </p:nvPr>
        </p:nvSpPr>
        <p:spPr>
          <a:xfrm>
            <a:off x="152400" y="6096000"/>
            <a:ext cx="88392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13327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108C-AB24-45D3-891C-4B5CC342AC0E}"/>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203D6E79-F840-437E-A2F9-957D548DA0E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00D89BA-C277-4A18-B68A-7E77237E7339}"/>
              </a:ext>
            </a:extLst>
          </p:cNvPr>
          <p:cNvSpPr>
            <a:spLocks noGrp="1"/>
          </p:cNvSpPr>
          <p:nvPr>
            <p:ph type="sldNum" sz="quarter" idx="12"/>
          </p:nvPr>
        </p:nvSpPr>
        <p:spPr>
          <a:xfrm>
            <a:off x="6457950" y="6144937"/>
            <a:ext cx="2057400" cy="365125"/>
          </a:xfrm>
        </p:spPr>
        <p:txBody>
          <a:bodyPr/>
          <a:lstStyle/>
          <a:p>
            <a:pPr>
              <a:defRPr/>
            </a:pPr>
            <a:r>
              <a:rPr lang="en-US" dirty="0">
                <a:solidFill>
                  <a:prstClr val="white"/>
                </a:solidFill>
              </a:rPr>
              <a:t> 8-</a:t>
            </a:r>
            <a:fld id="{E0D6093D-2DC9-4C4D-A751-43B3A8D0A4FD}" type="slidenum">
              <a:rPr lang="en-US" smtClean="0">
                <a:solidFill>
                  <a:prstClr val="white"/>
                </a:solidFill>
              </a:rPr>
              <a:pPr>
                <a:defRPr/>
              </a:pPr>
              <a:t>‹#›</a:t>
            </a:fld>
            <a:endParaRPr lang="en-US" dirty="0">
              <a:solidFill>
                <a:prstClr val="white"/>
              </a:solidFill>
            </a:endParaRPr>
          </a:p>
        </p:txBody>
      </p:sp>
      <p:sp>
        <p:nvSpPr>
          <p:cNvPr id="7"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rPr>
              <a:t>© McGraw-Hill Education. </a:t>
            </a:r>
          </a:p>
        </p:txBody>
      </p:sp>
    </p:spTree>
    <p:extLst>
      <p:ext uri="{BB962C8B-B14F-4D97-AF65-F5344CB8AC3E}">
        <p14:creationId xmlns:p14="http://schemas.microsoft.com/office/powerpoint/2010/main" val="253892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108C-AB24-45D3-891C-4B5CC342AC0E}"/>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203D6E79-F840-437E-A2F9-957D548DA0EF}"/>
              </a:ext>
            </a:extLst>
          </p:cNvPr>
          <p:cNvSpPr>
            <a:spLocks noGrp="1"/>
          </p:cNvSpPr>
          <p:nvPr>
            <p:ph idx="1"/>
          </p:nvPr>
        </p:nvSpPr>
        <p:spPr>
          <a:xfrm>
            <a:off x="628650" y="1825626"/>
            <a:ext cx="7886700" cy="6127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00D89BA-C277-4A18-B68A-7E77237E7339}"/>
              </a:ext>
            </a:extLst>
          </p:cNvPr>
          <p:cNvSpPr>
            <a:spLocks noGrp="1"/>
          </p:cNvSpPr>
          <p:nvPr>
            <p:ph type="sldNum" sz="quarter" idx="12"/>
          </p:nvPr>
        </p:nvSpPr>
        <p:spPr>
          <a:xfrm>
            <a:off x="6457950" y="6144937"/>
            <a:ext cx="2057400" cy="365125"/>
          </a:xfrm>
        </p:spPr>
        <p:txBody>
          <a:bodyPr/>
          <a:lstStyle/>
          <a:p>
            <a:pPr>
              <a:defRPr/>
            </a:pPr>
            <a:r>
              <a:rPr lang="en-US" dirty="0">
                <a:solidFill>
                  <a:prstClr val="white"/>
                </a:solidFill>
              </a:rPr>
              <a:t> 8-</a:t>
            </a:r>
            <a:fld id="{E0D6093D-2DC9-4C4D-A751-43B3A8D0A4FD}" type="slidenum">
              <a:rPr lang="en-US" smtClean="0">
                <a:solidFill>
                  <a:prstClr val="white"/>
                </a:solidFill>
              </a:rPr>
              <a:pPr>
                <a:defRPr/>
              </a:pPr>
              <a:t>‹#›</a:t>
            </a:fld>
            <a:endParaRPr lang="en-US" dirty="0">
              <a:solidFill>
                <a:prstClr val="white"/>
              </a:solidFill>
            </a:endParaRPr>
          </a:p>
        </p:txBody>
      </p:sp>
      <p:sp>
        <p:nvSpPr>
          <p:cNvPr id="7" name="Content Placeholder 2">
            <a:extLst>
              <a:ext uri="{FF2B5EF4-FFF2-40B4-BE49-F238E27FC236}">
                <a16:creationId xmlns:a16="http://schemas.microsoft.com/office/drawing/2014/main" id="{203D6E79-F840-437E-A2F9-957D548DA0EF}"/>
              </a:ext>
            </a:extLst>
          </p:cNvPr>
          <p:cNvSpPr>
            <a:spLocks noGrp="1"/>
          </p:cNvSpPr>
          <p:nvPr>
            <p:ph idx="13"/>
          </p:nvPr>
        </p:nvSpPr>
        <p:spPr>
          <a:xfrm>
            <a:off x="647700" y="2590799"/>
            <a:ext cx="7886700" cy="44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203D6E79-F840-437E-A2F9-957D548DA0EF}"/>
              </a:ext>
            </a:extLst>
          </p:cNvPr>
          <p:cNvSpPr>
            <a:spLocks noGrp="1"/>
          </p:cNvSpPr>
          <p:nvPr>
            <p:ph idx="14"/>
          </p:nvPr>
        </p:nvSpPr>
        <p:spPr>
          <a:xfrm>
            <a:off x="647700" y="3276600"/>
            <a:ext cx="7886700" cy="53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203D6E79-F840-437E-A2F9-957D548DA0EF}"/>
              </a:ext>
            </a:extLst>
          </p:cNvPr>
          <p:cNvSpPr>
            <a:spLocks noGrp="1"/>
          </p:cNvSpPr>
          <p:nvPr>
            <p:ph idx="15"/>
          </p:nvPr>
        </p:nvSpPr>
        <p:spPr>
          <a:xfrm>
            <a:off x="647700" y="4038600"/>
            <a:ext cx="7886700" cy="53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03D6E79-F840-437E-A2F9-957D548DA0EF}"/>
              </a:ext>
            </a:extLst>
          </p:cNvPr>
          <p:cNvSpPr>
            <a:spLocks noGrp="1"/>
          </p:cNvSpPr>
          <p:nvPr>
            <p:ph idx="16"/>
          </p:nvPr>
        </p:nvSpPr>
        <p:spPr>
          <a:xfrm>
            <a:off x="647700" y="4724400"/>
            <a:ext cx="7886700" cy="4508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203D6E79-F840-437E-A2F9-957D548DA0EF}"/>
              </a:ext>
            </a:extLst>
          </p:cNvPr>
          <p:cNvSpPr>
            <a:spLocks noGrp="1"/>
          </p:cNvSpPr>
          <p:nvPr>
            <p:ph idx="17"/>
          </p:nvPr>
        </p:nvSpPr>
        <p:spPr>
          <a:xfrm>
            <a:off x="647700" y="5340349"/>
            <a:ext cx="7886700" cy="4508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rPr>
              <a:t>© McGraw-Hill Education. </a:t>
            </a:r>
          </a:p>
        </p:txBody>
      </p:sp>
    </p:spTree>
    <p:extLst>
      <p:ext uri="{BB962C8B-B14F-4D97-AF65-F5344CB8AC3E}">
        <p14:creationId xmlns:p14="http://schemas.microsoft.com/office/powerpoint/2010/main" val="321187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8459-1243-4CA5-8717-1B8071EB9B91}"/>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C6930B21-FCA5-43AE-B9C0-8F83019F7FF1}"/>
              </a:ext>
            </a:extLst>
          </p:cNvPr>
          <p:cNvSpPr>
            <a:spLocks noGrp="1"/>
          </p:cNvSpPr>
          <p:nvPr>
            <p:ph sz="half" idx="1"/>
          </p:nvPr>
        </p:nvSpPr>
        <p:spPr>
          <a:xfrm>
            <a:off x="628650" y="1825625"/>
            <a:ext cx="386715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AC922E-17C1-40E7-B9FE-F14B5D4FB05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FE9C70C-BC45-4597-9B8F-22A5CEB42E91}"/>
              </a:ext>
            </a:extLst>
          </p:cNvPr>
          <p:cNvSpPr>
            <a:spLocks noGrp="1"/>
          </p:cNvSpPr>
          <p:nvPr>
            <p:ph type="sldNum" sz="quarter" idx="12"/>
          </p:nvPr>
        </p:nvSpPr>
        <p:spPr/>
        <p:txBody>
          <a:bodyPr/>
          <a:lstStyle/>
          <a:p>
            <a:pPr>
              <a:defRPr/>
            </a:pPr>
            <a:r>
              <a:rPr lang="en-US" dirty="0">
                <a:solidFill>
                  <a:prstClr val="white"/>
                </a:solidFill>
              </a:rPr>
              <a:t>8-</a:t>
            </a:r>
            <a:fld id="{E0D6093D-2DC9-4C4D-A751-43B3A8D0A4FD}" type="slidenum">
              <a:rPr lang="en-US" smtClean="0">
                <a:solidFill>
                  <a:prstClr val="white"/>
                </a:solidFill>
              </a:rPr>
              <a:pPr>
                <a:defRPr/>
              </a:pPr>
              <a:t>‹#›</a:t>
            </a:fld>
            <a:endParaRPr lang="en-US" dirty="0">
              <a:solidFill>
                <a:prstClr val="white"/>
              </a:solidFill>
            </a:endParaRPr>
          </a:p>
        </p:txBody>
      </p:sp>
      <p:sp>
        <p:nvSpPr>
          <p:cNvPr id="6"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rPr>
              <a:t>© McGraw-Hill Education. </a:t>
            </a:r>
          </a:p>
        </p:txBody>
      </p:sp>
    </p:spTree>
    <p:extLst>
      <p:ext uri="{BB962C8B-B14F-4D97-AF65-F5344CB8AC3E}">
        <p14:creationId xmlns:p14="http://schemas.microsoft.com/office/powerpoint/2010/main" val="427331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6ECE-0FF4-4522-AE16-193E3A91F626}"/>
              </a:ext>
            </a:extLst>
          </p:cNvPr>
          <p:cNvSpPr>
            <a:spLocks noGrp="1"/>
          </p:cNvSpPr>
          <p:nvPr>
            <p:ph type="title"/>
          </p:nvPr>
        </p:nvSpPr>
        <p:spPr>
          <a:xfrm>
            <a:off x="630238" y="365125"/>
            <a:ext cx="7886700" cy="1325563"/>
          </a:xfrm>
        </p:spPr>
        <p:txBody>
          <a:bodyPr/>
          <a:lstStyle>
            <a:lvl1pPr algn="l">
              <a:defRPr/>
            </a:lvl1pPr>
          </a:lstStyle>
          <a:p>
            <a:r>
              <a:rPr lang="en-US" dirty="0"/>
              <a:t>Click to edit Master title style</a:t>
            </a:r>
          </a:p>
        </p:txBody>
      </p:sp>
      <p:sp>
        <p:nvSpPr>
          <p:cNvPr id="3" name="Text Placeholder 2">
            <a:extLst>
              <a:ext uri="{FF2B5EF4-FFF2-40B4-BE49-F238E27FC236}">
                <a16:creationId xmlns:a16="http://schemas.microsoft.com/office/drawing/2014/main" id="{8AE78B46-CD45-498C-9D82-496FB0D3C5E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35BC78-ADBF-4D23-93CB-F37DA29BE1B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899E79-A6F5-4AE9-9256-82377BD1C8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1A29EE-98B0-4A64-B012-5B78B0FBBF8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175D426-097D-42DC-AF98-D9EB5CC4088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rPr>
              <a:t>8-</a:t>
            </a:r>
            <a:fld id="{E0D6093D-2DC9-4C4D-A751-43B3A8D0A4FD}" type="slidenum">
              <a:rPr lang="en-US" smtClean="0">
                <a:solidFill>
                  <a:prstClr val="white"/>
                </a:solidFill>
              </a:rPr>
              <a:pPr/>
              <a:t>‹#›</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rPr>
              <a:t>© McGraw-Hill Education. </a:t>
            </a:r>
          </a:p>
        </p:txBody>
      </p:sp>
    </p:spTree>
    <p:extLst>
      <p:ext uri="{BB962C8B-B14F-4D97-AF65-F5344CB8AC3E}">
        <p14:creationId xmlns:p14="http://schemas.microsoft.com/office/powerpoint/2010/main" val="376539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8459-1243-4CA5-8717-1B8071EB9B91}"/>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C6930B21-FCA5-43AE-B9C0-8F83019F7FF1}"/>
              </a:ext>
            </a:extLst>
          </p:cNvPr>
          <p:cNvSpPr>
            <a:spLocks noGrp="1"/>
          </p:cNvSpPr>
          <p:nvPr>
            <p:ph sz="half" idx="1"/>
          </p:nvPr>
        </p:nvSpPr>
        <p:spPr>
          <a:xfrm>
            <a:off x="628649" y="1824038"/>
            <a:ext cx="7886699" cy="2136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AC922E-17C1-40E7-B9FE-F14B5D4FB058}"/>
              </a:ext>
            </a:extLst>
          </p:cNvPr>
          <p:cNvSpPr>
            <a:spLocks noGrp="1"/>
          </p:cNvSpPr>
          <p:nvPr>
            <p:ph sz="half" idx="2"/>
          </p:nvPr>
        </p:nvSpPr>
        <p:spPr>
          <a:xfrm>
            <a:off x="628650" y="4038601"/>
            <a:ext cx="7886700" cy="2138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FE9C70C-BC45-4597-9B8F-22A5CEB42E91}"/>
              </a:ext>
            </a:extLst>
          </p:cNvPr>
          <p:cNvSpPr>
            <a:spLocks noGrp="1"/>
          </p:cNvSpPr>
          <p:nvPr>
            <p:ph type="sldNum" sz="quarter" idx="12"/>
          </p:nvPr>
        </p:nvSpPr>
        <p:spPr/>
        <p:txBody>
          <a:bodyPr/>
          <a:lstStyle/>
          <a:p>
            <a:pPr>
              <a:defRPr/>
            </a:pPr>
            <a:r>
              <a:rPr lang="en-US" dirty="0">
                <a:solidFill>
                  <a:prstClr val="white"/>
                </a:solidFill>
              </a:rPr>
              <a:t>8-</a:t>
            </a:r>
            <a:fld id="{E0D6093D-2DC9-4C4D-A751-43B3A8D0A4FD}" type="slidenum">
              <a:rPr lang="en-US" smtClean="0">
                <a:solidFill>
                  <a:prstClr val="white"/>
                </a:solidFill>
              </a:rPr>
              <a:pPr>
                <a:defRPr/>
              </a:pPr>
              <a:t>‹#›</a:t>
            </a:fld>
            <a:endParaRPr lang="en-US" dirty="0">
              <a:solidFill>
                <a:prstClr val="white"/>
              </a:solidFill>
            </a:endParaRPr>
          </a:p>
        </p:txBody>
      </p:sp>
      <p:sp>
        <p:nvSpPr>
          <p:cNvPr id="6"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rPr>
              <a:t>© McGraw-Hill Education. </a:t>
            </a:r>
          </a:p>
        </p:txBody>
      </p:sp>
    </p:spTree>
    <p:extLst>
      <p:ext uri="{BB962C8B-B14F-4D97-AF65-F5344CB8AC3E}">
        <p14:creationId xmlns:p14="http://schemas.microsoft.com/office/powerpoint/2010/main" val="280631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FD41A-A22A-4288-9943-4E8C9A4994A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7F624DFB-B429-40EB-9DC3-DABDE15B9D3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75E6E89-48BF-42D3-B593-574E22299A2D}"/>
              </a:ext>
            </a:extLst>
          </p:cNvPr>
          <p:cNvSpPr>
            <a:spLocks noGrp="1"/>
          </p:cNvSpPr>
          <p:nvPr>
            <p:ph type="sldNum" sz="quarter" idx="4"/>
          </p:nvPr>
        </p:nvSpPr>
        <p:spPr>
          <a:xfrm>
            <a:off x="6434759" y="6176963"/>
            <a:ext cx="2057400" cy="365125"/>
          </a:xfrm>
          <a:prstGeom prst="rect">
            <a:avLst/>
          </a:prstGeom>
        </p:spPr>
        <p:txBody>
          <a:bodyPr vert="horz" lIns="91440" tIns="45720" rIns="91440" bIns="45720" rtlCol="0" anchor="ctr"/>
          <a:lstStyle>
            <a:lvl1pPr algn="r">
              <a:defRPr sz="1400">
                <a:solidFill>
                  <a:schemeClr val="bg1"/>
                </a:solidFill>
              </a:defRPr>
            </a:lvl1pPr>
          </a:lstStyle>
          <a:p>
            <a:pPr>
              <a:defRPr/>
            </a:pPr>
            <a:r>
              <a:rPr lang="en-US" dirty="0">
                <a:solidFill>
                  <a:prstClr val="white"/>
                </a:solidFill>
              </a:rPr>
              <a:t>8-</a:t>
            </a:r>
            <a:fld id="{E0D6093D-2DC9-4C4D-A751-43B3A8D0A4FD}"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84878704"/>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3" r:id="rId3"/>
    <p:sldLayoutId id="2147483970" r:id="rId4"/>
    <p:sldLayoutId id="2147483971" r:id="rId5"/>
    <p:sldLayoutId id="2147483972" r:id="rId6"/>
  </p:sldLayoutIdLst>
  <p:hf hdr="0" ftr="0" dt="0"/>
  <p:txStyles>
    <p:titleStyle>
      <a:lvl1pPr algn="l" defTabSz="914400" rtl="0" eaLnBrk="1" latinLnBrk="0" hangingPunct="1">
        <a:lnSpc>
          <a:spcPct val="90000"/>
        </a:lnSpc>
        <a:spcBef>
          <a:spcPct val="0"/>
        </a:spcBef>
        <a:buNone/>
        <a:defRPr sz="4900" kern="1200">
          <a:solidFill>
            <a:srgbClr val="FFFF00"/>
          </a:solidFill>
          <a:effectLst>
            <a:outerShdw blurRad="38100" dist="38100" dir="2700000" algn="tl">
              <a:srgbClr val="000000">
                <a:alpha val="43137"/>
              </a:srgbClr>
            </a:outerShdw>
          </a:effectLst>
          <a:latin typeface="Palatino Linotype" panose="02040502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400" kern="1200">
          <a:solidFill>
            <a:schemeClr val="bg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8.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68362"/>
            <a:ext cx="7239000" cy="1112838"/>
          </a:xfrm>
        </p:spPr>
        <p:txBody>
          <a:bodyPr/>
          <a:lstStyle/>
          <a:p>
            <a:pPr algn="l">
              <a:defRPr/>
            </a:pPr>
            <a:r>
              <a:rPr lang="en-US" noProof="0" dirty="0" smtClean="0">
                <a:solidFill>
                  <a:srgbClr val="EBFC14"/>
                </a:solidFill>
                <a:effectLst/>
                <a:latin typeface="+mn-lt"/>
              </a:rPr>
              <a:t>CHAPTER 8</a:t>
            </a:r>
            <a:endParaRPr lang="en-US" noProof="0" dirty="0">
              <a:solidFill>
                <a:srgbClr val="EBFC14"/>
              </a:solidFill>
              <a:effectLst/>
              <a:latin typeface="+mn-lt"/>
            </a:endParaRPr>
          </a:p>
        </p:txBody>
      </p:sp>
      <p:sp>
        <p:nvSpPr>
          <p:cNvPr id="3" name="Subtitle 2"/>
          <p:cNvSpPr>
            <a:spLocks noGrp="1"/>
          </p:cNvSpPr>
          <p:nvPr>
            <p:ph type="subTitle" idx="1"/>
          </p:nvPr>
        </p:nvSpPr>
        <p:spPr>
          <a:xfrm>
            <a:off x="685800" y="2362200"/>
            <a:ext cx="7315200" cy="1295400"/>
          </a:xfrm>
        </p:spPr>
        <p:txBody>
          <a:bodyPr>
            <a:normAutofit/>
          </a:bodyPr>
          <a:lstStyle/>
          <a:p>
            <a:pPr algn="l" fontAlgn="auto">
              <a:spcBef>
                <a:spcPct val="20000"/>
              </a:spcBef>
              <a:spcAft>
                <a:spcPts val="0"/>
              </a:spcAft>
              <a:buSzPct val="60000"/>
              <a:defRPr/>
            </a:pPr>
            <a:r>
              <a:rPr lang="en-US" b="1" noProof="0" dirty="0">
                <a:ln>
                  <a:solidFill>
                    <a:schemeClr val="bg1"/>
                  </a:solidFill>
                </a:ln>
                <a:effectLst/>
                <a:latin typeface="+mn-lt"/>
              </a:rPr>
              <a:t>Performance Evaluation</a:t>
            </a:r>
          </a:p>
        </p:txBody>
      </p:sp>
      <p:sp>
        <p:nvSpPr>
          <p:cNvPr id="4" name="Content Placeholder 3"/>
          <p:cNvSpPr>
            <a:spLocks noGrp="1"/>
          </p:cNvSpPr>
          <p:nvPr>
            <p:ph sz="quarter" idx="10"/>
          </p:nvPr>
        </p:nvSpPr>
        <p:spPr>
          <a:xfrm>
            <a:off x="762000" y="4648200"/>
            <a:ext cx="6705600" cy="914400"/>
          </a:xfrm>
        </p:spPr>
        <p:txBody>
          <a:bodyPr>
            <a:normAutofit/>
          </a:bodyPr>
          <a:lstStyle/>
          <a:p>
            <a:pPr marL="0" indent="0" eaLnBrk="0" hangingPunct="0">
              <a:buNone/>
              <a:defRPr/>
            </a:pPr>
            <a:r>
              <a:rPr lang="en-US" sz="2000" b="1" noProof="0" dirty="0">
                <a:latin typeface="+mn-lt"/>
              </a:rPr>
              <a:t>PowerPoint Author:</a:t>
            </a:r>
          </a:p>
          <a:p>
            <a:pPr marL="0" indent="0" eaLnBrk="0" hangingPunct="0">
              <a:buNone/>
              <a:defRPr/>
            </a:pPr>
            <a:r>
              <a:rPr lang="en-US" sz="2000" b="1" noProof="0" dirty="0">
                <a:latin typeface="+mn-lt"/>
              </a:rPr>
              <a:t>Debby Bloom, CMA, CFM, CSCA</a:t>
            </a:r>
          </a:p>
        </p:txBody>
      </p:sp>
      <p:sp>
        <p:nvSpPr>
          <p:cNvPr id="5" name="Content Placeholder 4"/>
          <p:cNvSpPr>
            <a:spLocks noGrp="1"/>
          </p:cNvSpPr>
          <p:nvPr>
            <p:ph sz="quarter" idx="11"/>
          </p:nvPr>
        </p:nvSpPr>
        <p:spPr>
          <a:xfrm>
            <a:off x="152400" y="6400800"/>
            <a:ext cx="8839200" cy="381000"/>
          </a:xfrm>
        </p:spPr>
        <p:txBody>
          <a:bodyPr>
            <a:normAutofit/>
          </a:bodyPr>
          <a:lstStyle/>
          <a:p>
            <a:pPr marL="0" indent="0">
              <a:buNone/>
            </a:pPr>
            <a:r>
              <a:rPr lang="en-US" sz="900" noProof="0" dirty="0" smtClean="0">
                <a:latin typeface="+mn-lt"/>
              </a:rPr>
              <a:t>©2020 McGraw-Hill Education. All rights reserved. Authorized only for instructor use in the classroom. No reproduction or further distribution permitted without the prior written consent of McGraw-Hill Education.</a:t>
            </a:r>
            <a:endParaRPr lang="en-US" sz="900" i="1" noProof="0" dirty="0">
              <a:latin typeface="+mn-lt"/>
            </a:endParaRPr>
          </a:p>
        </p:txBody>
      </p:sp>
    </p:spTree>
    <p:extLst>
      <p:ext uri="{BB962C8B-B14F-4D97-AF65-F5344CB8AC3E}">
        <p14:creationId xmlns:p14="http://schemas.microsoft.com/office/powerpoint/2010/main" val="308991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7A6632-3B0B-473D-B87F-57429CF6EDCE}"/>
              </a:ext>
            </a:extLst>
          </p:cNvPr>
          <p:cNvSpPr>
            <a:spLocks noGrp="1" noChangeArrowheads="1"/>
          </p:cNvSpPr>
          <p:nvPr>
            <p:ph type="title"/>
          </p:nvPr>
        </p:nvSpPr>
        <p:spPr>
          <a:xfrm>
            <a:off x="628650" y="575218"/>
            <a:ext cx="7886700" cy="905377"/>
          </a:xfrm>
        </p:spPr>
        <p:txBody>
          <a:bodyPr/>
          <a:lstStyle/>
          <a:p>
            <a:pPr eaLnBrk="1" fontAlgn="auto" hangingPunct="1">
              <a:spcAft>
                <a:spcPts val="0"/>
              </a:spcAft>
              <a:defRPr/>
            </a:pPr>
            <a:r>
              <a:rPr lang="en-US" sz="4400" noProof="0" dirty="0">
                <a:solidFill>
                  <a:srgbClr val="EBFC14"/>
                </a:solidFill>
                <a:effectLst/>
                <a:latin typeface="+mn-lt"/>
              </a:rPr>
              <a:t>Learning Objective 8-3</a:t>
            </a:r>
          </a:p>
        </p:txBody>
      </p:sp>
      <p:sp>
        <p:nvSpPr>
          <p:cNvPr id="2" name="Content Placeholder 1">
            <a:extLst>
              <a:ext uri="{FF2B5EF4-FFF2-40B4-BE49-F238E27FC236}">
                <a16:creationId xmlns:a16="http://schemas.microsoft.com/office/drawing/2014/main" id="{049D0A2B-3369-4787-A4A9-AD31A132C685}"/>
              </a:ext>
            </a:extLst>
          </p:cNvPr>
          <p:cNvSpPr>
            <a:spLocks noGrp="1"/>
          </p:cNvSpPr>
          <p:nvPr>
            <p:ph idx="1"/>
          </p:nvPr>
        </p:nvSpPr>
        <p:spPr>
          <a:xfrm>
            <a:off x="628650" y="1825625"/>
            <a:ext cx="7886700" cy="1146175"/>
          </a:xfrm>
        </p:spPr>
        <p:txBody>
          <a:bodyPr/>
          <a:lstStyle/>
          <a:p>
            <a:pPr marL="0" indent="0">
              <a:buNone/>
            </a:pPr>
            <a:r>
              <a:rPr lang="en-US" noProof="0" dirty="0">
                <a:latin typeface="+mn-lt"/>
              </a:rPr>
              <a:t>Compute and interpret sales and variable cost volume variances.</a:t>
            </a:r>
          </a:p>
        </p:txBody>
      </p:sp>
      <p:pic>
        <p:nvPicPr>
          <p:cNvPr id="4" name="Picture 3">
            <a:extLst>
              <a:ext uri="{FF2B5EF4-FFF2-40B4-BE49-F238E27FC236}">
                <a16:creationId xmlns:a16="http://schemas.microsoft.com/office/drawing/2014/main" id="{76C3CCE5-9FEA-4507-B5A3-92706520E9D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429000"/>
            <a:ext cx="2470203" cy="2332117"/>
          </a:xfrm>
          <a:prstGeom prst="rect">
            <a:avLst/>
          </a:prstGeom>
        </p:spPr>
      </p:pic>
      <p:sp>
        <p:nvSpPr>
          <p:cNvPr id="6" name="Slide Number Placeholder 5">
            <a:extLst>
              <a:ext uri="{FF2B5EF4-FFF2-40B4-BE49-F238E27FC236}">
                <a16:creationId xmlns:a16="http://schemas.microsoft.com/office/drawing/2014/main" id="{801AE8F0-ABE6-42BE-AEAD-55B80D0922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8-</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245297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3784"/>
            <a:ext cx="7886700" cy="748245"/>
          </a:xfrm>
        </p:spPr>
        <p:txBody>
          <a:bodyPr/>
          <a:lstStyle/>
          <a:p>
            <a:r>
              <a:rPr lang="en-US" sz="4400" noProof="0" dirty="0">
                <a:solidFill>
                  <a:srgbClr val="EBFC14"/>
                </a:solidFill>
                <a:effectLst/>
                <a:latin typeface="+mn-lt"/>
              </a:rPr>
              <a:t>Sales Volume Variances</a:t>
            </a:r>
            <a:endParaRPr lang="en-US" sz="4400" noProof="0" dirty="0">
              <a:effectLst/>
              <a:latin typeface="+mn-lt"/>
            </a:endParaRPr>
          </a:p>
        </p:txBody>
      </p:sp>
      <p:sp>
        <p:nvSpPr>
          <p:cNvPr id="3" name="Content Placeholder 2"/>
          <p:cNvSpPr>
            <a:spLocks noGrp="1"/>
          </p:cNvSpPr>
          <p:nvPr>
            <p:ph idx="1"/>
          </p:nvPr>
        </p:nvSpPr>
        <p:spPr>
          <a:xfrm>
            <a:off x="628650" y="1600200"/>
            <a:ext cx="7886700" cy="1069974"/>
          </a:xfrm>
        </p:spPr>
        <p:txBody>
          <a:bodyPr>
            <a:noAutofit/>
          </a:bodyPr>
          <a:lstStyle/>
          <a:p>
            <a:pPr marL="291600" indent="-291600"/>
            <a:r>
              <a:rPr lang="en-US" altLang="en-US" sz="2400" noProof="0" dirty="0">
                <a:latin typeface="+mn-lt"/>
                <a:cs typeface="Tahoma"/>
              </a:rPr>
              <a:t>The difference between the static budget sales amount and the flexible budget sales amount is a measure of the sales volume variance.</a:t>
            </a:r>
          </a:p>
        </p:txBody>
      </p:sp>
      <p:sp>
        <p:nvSpPr>
          <p:cNvPr id="6" name="Content Placeholder 4"/>
          <p:cNvSpPr>
            <a:spLocks noGrp="1"/>
          </p:cNvSpPr>
          <p:nvPr>
            <p:ph idx="13"/>
          </p:nvPr>
        </p:nvSpPr>
        <p:spPr>
          <a:xfrm>
            <a:off x="647700" y="2746067"/>
            <a:ext cx="1562100" cy="444501"/>
          </a:xfrm>
        </p:spPr>
        <p:txBody>
          <a:bodyPr>
            <a:normAutofit/>
          </a:bodyPr>
          <a:lstStyle/>
          <a:p>
            <a:pPr marL="0" indent="0">
              <a:buNone/>
            </a:pPr>
            <a:r>
              <a:rPr lang="en-US" sz="2200" b="1" noProof="0" dirty="0" smtClean="0">
                <a:latin typeface="+mn-lt"/>
              </a:rPr>
              <a:t>Exhibit 8.2</a:t>
            </a:r>
            <a:endParaRPr lang="en-US" sz="2200" b="1" noProof="0" dirty="0">
              <a:latin typeface="+mn-lt"/>
            </a:endParaRPr>
          </a:p>
        </p:txBody>
      </p:sp>
      <p:sp>
        <p:nvSpPr>
          <p:cNvPr id="7" name="Content Placeholder 5"/>
          <p:cNvSpPr>
            <a:spLocks noGrp="1"/>
          </p:cNvSpPr>
          <p:nvPr>
            <p:ph idx="14"/>
          </p:nvPr>
        </p:nvSpPr>
        <p:spPr>
          <a:xfrm>
            <a:off x="647700" y="3173360"/>
            <a:ext cx="4762500" cy="384173"/>
          </a:xfrm>
        </p:spPr>
        <p:txBody>
          <a:bodyPr>
            <a:normAutofit/>
          </a:bodyPr>
          <a:lstStyle/>
          <a:p>
            <a:pPr marL="0" indent="0">
              <a:buNone/>
            </a:pPr>
            <a:r>
              <a:rPr lang="en-US" sz="2000" b="1" noProof="0" dirty="0" smtClean="0">
                <a:latin typeface="+mn-lt"/>
              </a:rPr>
              <a:t>Melrose Manufacturing’s volume variances</a:t>
            </a:r>
            <a:endParaRPr lang="en-US" sz="2000" b="1" noProof="0" dirty="0">
              <a:latin typeface="+mn-lt"/>
            </a:endParaRPr>
          </a:p>
        </p:txBody>
      </p:sp>
      <p:pic>
        <p:nvPicPr>
          <p:cNvPr id="5" name="Picture 4" descr="Exhibit 8.2 is reproduced from the textbook, Melrose Manufacturing Company's Volume Varia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336" y="3655682"/>
            <a:ext cx="6505706" cy="2745118"/>
          </a:xfrm>
          <a:prstGeom prst="rect">
            <a:avLst/>
          </a:prstGeom>
        </p:spPr>
      </p:pic>
      <p:sp>
        <p:nvSpPr>
          <p:cNvPr id="4" name="Slide Number Placeholder 3"/>
          <p:cNvSpPr>
            <a:spLocks noGrp="1"/>
          </p:cNvSpPr>
          <p:nvPr>
            <p:ph type="sldNum" sz="quarter" idx="12"/>
          </p:nvPr>
        </p:nvSpPr>
        <p:spPr>
          <a:xfrm>
            <a:off x="7848600" y="6133824"/>
            <a:ext cx="666750" cy="365125"/>
          </a:xfrm>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11</a:t>
            </a:fld>
            <a:endParaRPr lang="en-US" dirty="0">
              <a:solidFill>
                <a:prstClr val="white"/>
              </a:solidFill>
              <a:latin typeface="+mn-lt"/>
            </a:endParaRPr>
          </a:p>
        </p:txBody>
      </p:sp>
    </p:spTree>
    <p:extLst>
      <p:ext uri="{BB962C8B-B14F-4D97-AF65-F5344CB8AC3E}">
        <p14:creationId xmlns:p14="http://schemas.microsoft.com/office/powerpoint/2010/main" val="342204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noProof="0" dirty="0">
                <a:solidFill>
                  <a:srgbClr val="EBFC14"/>
                </a:solidFill>
                <a:effectLst/>
                <a:latin typeface="+mn-lt"/>
              </a:rPr>
              <a:t>Interpreting the Volume Variances</a:t>
            </a:r>
            <a:endParaRPr lang="en-US" sz="4600" noProof="0" dirty="0">
              <a:effectLst/>
              <a:latin typeface="+mn-lt"/>
            </a:endParaRPr>
          </a:p>
        </p:txBody>
      </p:sp>
      <p:sp>
        <p:nvSpPr>
          <p:cNvPr id="3" name="Content Placeholder 2"/>
          <p:cNvSpPr>
            <a:spLocks noGrp="1"/>
          </p:cNvSpPr>
          <p:nvPr>
            <p:ph idx="1"/>
          </p:nvPr>
        </p:nvSpPr>
        <p:spPr>
          <a:xfrm>
            <a:off x="628650" y="1825625"/>
            <a:ext cx="7886700" cy="841375"/>
          </a:xfrm>
        </p:spPr>
        <p:txBody>
          <a:bodyPr>
            <a:normAutofit/>
          </a:bodyPr>
          <a:lstStyle/>
          <a:p>
            <a:pPr marL="0" indent="0">
              <a:spcBef>
                <a:spcPts val="200"/>
              </a:spcBef>
              <a:buNone/>
            </a:pPr>
            <a:r>
              <a:rPr lang="en-US" altLang="en-US" sz="2600" noProof="0" dirty="0">
                <a:latin typeface="+mn-lt"/>
                <a:cs typeface="Tahoma"/>
              </a:rPr>
              <a:t>In a standard cost system, marketing managers are usually responsible for the volume variance.</a:t>
            </a:r>
          </a:p>
        </p:txBody>
      </p:sp>
      <p:sp>
        <p:nvSpPr>
          <p:cNvPr id="10" name="Content Placeholder 9"/>
          <p:cNvSpPr>
            <a:spLocks noGrp="1"/>
          </p:cNvSpPr>
          <p:nvPr>
            <p:ph idx="14"/>
          </p:nvPr>
        </p:nvSpPr>
        <p:spPr>
          <a:xfrm>
            <a:off x="628650" y="2743200"/>
            <a:ext cx="7905750" cy="762000"/>
          </a:xfrm>
        </p:spPr>
        <p:txBody>
          <a:bodyPr>
            <a:normAutofit/>
          </a:bodyPr>
          <a:lstStyle/>
          <a:p>
            <a:pPr marL="291600" lvl="1" indent="-291600">
              <a:spcBef>
                <a:spcPts val="1000"/>
              </a:spcBef>
            </a:pPr>
            <a:r>
              <a:rPr lang="en-US" altLang="en-US" sz="2400" noProof="0" dirty="0">
                <a:latin typeface="+mn-lt"/>
                <a:cs typeface="Tahoma"/>
              </a:rPr>
              <a:t>Because sales volume drives production, production managers have little control over volume.</a:t>
            </a:r>
          </a:p>
        </p:txBody>
      </p:sp>
      <p:sp>
        <p:nvSpPr>
          <p:cNvPr id="5" name="Content Placeholder 4"/>
          <p:cNvSpPr>
            <a:spLocks noGrp="1"/>
          </p:cNvSpPr>
          <p:nvPr>
            <p:ph idx="13"/>
          </p:nvPr>
        </p:nvSpPr>
        <p:spPr>
          <a:xfrm>
            <a:off x="628650" y="3581400"/>
            <a:ext cx="7905750" cy="1219201"/>
          </a:xfrm>
        </p:spPr>
        <p:txBody>
          <a:bodyPr>
            <a:normAutofit/>
          </a:bodyPr>
          <a:lstStyle/>
          <a:p>
            <a:pPr marL="0" indent="0">
              <a:spcBef>
                <a:spcPts val="200"/>
              </a:spcBef>
              <a:buNone/>
            </a:pPr>
            <a:r>
              <a:rPr lang="en-US" altLang="en-US" sz="2600" noProof="0" dirty="0">
                <a:latin typeface="+mn-lt"/>
                <a:cs typeface="Tahoma"/>
              </a:rPr>
              <a:t>In the case of Melrose, the marketing manager exceeded planned sales volume by 1,000 units, resulting in an $80,000 favorable revenue variance ($80 × 1,000).</a:t>
            </a:r>
          </a:p>
        </p:txBody>
      </p:sp>
      <p:sp>
        <p:nvSpPr>
          <p:cNvPr id="11" name="Content Placeholder 10"/>
          <p:cNvSpPr>
            <a:spLocks noGrp="1"/>
          </p:cNvSpPr>
          <p:nvPr>
            <p:ph idx="15"/>
          </p:nvPr>
        </p:nvSpPr>
        <p:spPr>
          <a:xfrm>
            <a:off x="628650" y="4876800"/>
            <a:ext cx="7905750" cy="1066800"/>
          </a:xfrm>
        </p:spPr>
        <p:txBody>
          <a:bodyPr>
            <a:normAutofit lnSpcReduction="10000"/>
          </a:bodyPr>
          <a:lstStyle/>
          <a:p>
            <a:pPr marL="291600" lvl="1" indent="-291600">
              <a:spcBef>
                <a:spcPts val="1000"/>
              </a:spcBef>
            </a:pPr>
            <a:r>
              <a:rPr lang="en-US" altLang="en-US" sz="2400" noProof="0" dirty="0">
                <a:latin typeface="+mn-lt"/>
                <a:cs typeface="Tahoma"/>
              </a:rPr>
              <a:t>The unfavorable cost variances are somewhat misleading. Melrose incurred higher costs because it manufactured and sold more units than planned.</a:t>
            </a:r>
            <a:endParaRPr lang="en-US" sz="2400" noProof="0"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12</a:t>
            </a:fld>
            <a:endParaRPr lang="en-US" dirty="0">
              <a:solidFill>
                <a:prstClr val="white"/>
              </a:solidFill>
              <a:latin typeface="+mn-lt"/>
            </a:endParaRPr>
          </a:p>
        </p:txBody>
      </p:sp>
    </p:spTree>
    <p:extLst>
      <p:ext uri="{BB962C8B-B14F-4D97-AF65-F5344CB8AC3E}">
        <p14:creationId xmlns:p14="http://schemas.microsoft.com/office/powerpoint/2010/main" val="166836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P spid="5" grpId="0" build="p"/>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7A6632-3B0B-473D-B87F-57429CF6EDCE}"/>
              </a:ext>
            </a:extLst>
          </p:cNvPr>
          <p:cNvSpPr>
            <a:spLocks noGrp="1" noChangeArrowheads="1"/>
          </p:cNvSpPr>
          <p:nvPr>
            <p:ph type="title"/>
          </p:nvPr>
        </p:nvSpPr>
        <p:spPr/>
        <p:txBody>
          <a:bodyPr/>
          <a:lstStyle/>
          <a:p>
            <a:pPr eaLnBrk="1" fontAlgn="auto" hangingPunct="1">
              <a:spcAft>
                <a:spcPts val="0"/>
              </a:spcAft>
              <a:defRPr/>
            </a:pPr>
            <a:r>
              <a:rPr lang="en-US" sz="4400" noProof="0" dirty="0">
                <a:solidFill>
                  <a:srgbClr val="EBFC14"/>
                </a:solidFill>
                <a:effectLst/>
                <a:latin typeface="+mn-lt"/>
              </a:rPr>
              <a:t>Learning Objective 8-4</a:t>
            </a:r>
          </a:p>
        </p:txBody>
      </p:sp>
      <p:sp>
        <p:nvSpPr>
          <p:cNvPr id="2" name="Content Placeholder 1">
            <a:extLst>
              <a:ext uri="{FF2B5EF4-FFF2-40B4-BE49-F238E27FC236}">
                <a16:creationId xmlns:a16="http://schemas.microsoft.com/office/drawing/2014/main" id="{049D0A2B-3369-4787-A4A9-AD31A132C685}"/>
              </a:ext>
            </a:extLst>
          </p:cNvPr>
          <p:cNvSpPr>
            <a:spLocks noGrp="1"/>
          </p:cNvSpPr>
          <p:nvPr>
            <p:ph idx="1"/>
          </p:nvPr>
        </p:nvSpPr>
        <p:spPr>
          <a:xfrm>
            <a:off x="628650" y="1825625"/>
            <a:ext cx="7886700" cy="1146175"/>
          </a:xfrm>
        </p:spPr>
        <p:txBody>
          <a:bodyPr/>
          <a:lstStyle/>
          <a:p>
            <a:pPr marL="0" indent="0">
              <a:buNone/>
            </a:pPr>
            <a:r>
              <a:rPr lang="en-US" noProof="0" dirty="0">
                <a:latin typeface="+mn-lt"/>
              </a:rPr>
              <a:t>Compute and interpret flexible budget variances.</a:t>
            </a:r>
          </a:p>
        </p:txBody>
      </p:sp>
      <p:pic>
        <p:nvPicPr>
          <p:cNvPr id="4" name="Picture 3">
            <a:extLst>
              <a:ext uri="{FF2B5EF4-FFF2-40B4-BE49-F238E27FC236}">
                <a16:creationId xmlns:a16="http://schemas.microsoft.com/office/drawing/2014/main" id="{76C3CCE5-9FEA-4507-B5A3-92706520E9D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898" y="3352800"/>
            <a:ext cx="2470203" cy="2332117"/>
          </a:xfrm>
          <a:prstGeom prst="rect">
            <a:avLst/>
          </a:prstGeom>
        </p:spPr>
      </p:pic>
      <p:sp>
        <p:nvSpPr>
          <p:cNvPr id="6" name="Slide Number Placeholder 5">
            <a:extLst>
              <a:ext uri="{FF2B5EF4-FFF2-40B4-BE49-F238E27FC236}">
                <a16:creationId xmlns:a16="http://schemas.microsoft.com/office/drawing/2014/main" id="{801AE8F0-ABE6-42BE-AEAD-55B80D0922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8-</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197749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9949"/>
            <a:ext cx="7886700" cy="995915"/>
          </a:xfrm>
        </p:spPr>
        <p:txBody>
          <a:bodyPr/>
          <a:lstStyle/>
          <a:p>
            <a:r>
              <a:rPr lang="en-US" sz="4400" noProof="0" dirty="0">
                <a:solidFill>
                  <a:srgbClr val="EBFC14"/>
                </a:solidFill>
                <a:effectLst/>
                <a:latin typeface="+mn-lt"/>
              </a:rPr>
              <a:t>Flexible Budget Variances</a:t>
            </a:r>
            <a:endParaRPr lang="en-US" sz="4400" noProof="0" dirty="0">
              <a:effectLst/>
              <a:latin typeface="+mn-lt"/>
            </a:endParaRPr>
          </a:p>
        </p:txBody>
      </p:sp>
      <p:sp>
        <p:nvSpPr>
          <p:cNvPr id="3" name="Content Placeholder 2"/>
          <p:cNvSpPr>
            <a:spLocks noGrp="1"/>
          </p:cNvSpPr>
          <p:nvPr>
            <p:ph idx="1"/>
          </p:nvPr>
        </p:nvSpPr>
        <p:spPr>
          <a:xfrm>
            <a:off x="628650" y="1825626"/>
            <a:ext cx="7886700" cy="1069974"/>
          </a:xfrm>
        </p:spPr>
        <p:txBody>
          <a:bodyPr>
            <a:noAutofit/>
          </a:bodyPr>
          <a:lstStyle/>
          <a:p>
            <a:pPr marL="0" indent="0">
              <a:buNone/>
            </a:pPr>
            <a:r>
              <a:rPr lang="en-US" altLang="en-US" sz="2400" noProof="0" dirty="0">
                <a:latin typeface="+mn-lt"/>
                <a:cs typeface="Tahoma"/>
              </a:rPr>
              <a:t>For effective performance evaluation, management must compare the actual results achieved to the flexible budget based on the actual volume of activity.</a:t>
            </a:r>
          </a:p>
        </p:txBody>
      </p:sp>
      <p:sp>
        <p:nvSpPr>
          <p:cNvPr id="5" name="Content Placeholder 4"/>
          <p:cNvSpPr>
            <a:spLocks noGrp="1"/>
          </p:cNvSpPr>
          <p:nvPr>
            <p:ph idx="13"/>
          </p:nvPr>
        </p:nvSpPr>
        <p:spPr>
          <a:xfrm>
            <a:off x="628650" y="3032760"/>
            <a:ext cx="7905750" cy="762001"/>
          </a:xfrm>
        </p:spPr>
        <p:txBody>
          <a:bodyPr>
            <a:normAutofit/>
          </a:bodyPr>
          <a:lstStyle/>
          <a:p>
            <a:pPr marL="291600" lvl="1" indent="-291600">
              <a:spcBef>
                <a:spcPts val="1000"/>
              </a:spcBef>
            </a:pPr>
            <a:r>
              <a:rPr lang="en-US" altLang="en-US" sz="2400" noProof="0" dirty="0">
                <a:latin typeface="+mn-lt"/>
                <a:cs typeface="Tahoma"/>
              </a:rPr>
              <a:t>Here is a comparison of the standard amount and actual amount per unit for the current period.</a:t>
            </a:r>
          </a:p>
        </p:txBody>
      </p:sp>
      <p:graphicFrame>
        <p:nvGraphicFramePr>
          <p:cNvPr id="10" name="Content Placeholder 9"/>
          <p:cNvGraphicFramePr>
            <a:graphicFrameLocks noGrp="1"/>
          </p:cNvGraphicFramePr>
          <p:nvPr>
            <p:ph idx="14"/>
            <p:extLst>
              <p:ext uri="{D42A27DB-BD31-4B8C-83A1-F6EECF244321}">
                <p14:modId xmlns:p14="http://schemas.microsoft.com/office/powerpoint/2010/main" val="2643965401"/>
              </p:ext>
            </p:extLst>
          </p:nvPr>
        </p:nvGraphicFramePr>
        <p:xfrm>
          <a:off x="1047750" y="4012269"/>
          <a:ext cx="5410200" cy="186436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tblGrid>
              <a:tr h="381000">
                <a:tc>
                  <a:txBody>
                    <a:bodyPr/>
                    <a:lstStyle/>
                    <a:p>
                      <a:r>
                        <a:rPr lang="en-US" b="0" dirty="0">
                          <a:solidFill>
                            <a:srgbClr val="5A7AA9"/>
                          </a:solidFill>
                        </a:rPr>
                        <a:t>Blank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b="1" dirty="0">
                          <a:solidFill>
                            <a:schemeClr val="bg1"/>
                          </a:solidFill>
                        </a:rPr>
                        <a:t>Standard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b="1" dirty="0">
                          <a:solidFill>
                            <a:schemeClr val="bg1"/>
                          </a:solidFill>
                        </a:rPr>
                        <a:t>Actual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Sales price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$80.00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$78.00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dirty="0">
                          <a:solidFill>
                            <a:schemeClr val="bg1"/>
                          </a:solidFill>
                        </a:rPr>
                        <a:t>Variable materials 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12.00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11.78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dirty="0">
                          <a:solidFill>
                            <a:schemeClr val="bg1"/>
                          </a:solidFill>
                        </a:rPr>
                        <a:t>Variable labor 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16.80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17.25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dirty="0">
                          <a:solidFill>
                            <a:schemeClr val="bg1"/>
                          </a:solidFill>
                        </a:rPr>
                        <a:t>Variable overhead cost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5.60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5.75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a:xfrm>
            <a:off x="7543800" y="6144937"/>
            <a:ext cx="971550" cy="365125"/>
          </a:xfrm>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14</a:t>
            </a:fld>
            <a:endParaRPr lang="en-US" dirty="0">
              <a:solidFill>
                <a:prstClr val="white"/>
              </a:solidFill>
              <a:latin typeface="+mn-lt"/>
            </a:endParaRPr>
          </a:p>
        </p:txBody>
      </p:sp>
    </p:spTree>
    <p:extLst>
      <p:ext uri="{BB962C8B-B14F-4D97-AF65-F5344CB8AC3E}">
        <p14:creationId xmlns:p14="http://schemas.microsoft.com/office/powerpoint/2010/main" val="5940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solidFill>
                  <a:srgbClr val="EBFC14"/>
                </a:solidFill>
                <a:effectLst/>
                <a:latin typeface="+mn-lt"/>
              </a:rPr>
              <a:t>Comparing Flexible Budget to Actual Results</a:t>
            </a:r>
            <a:endParaRPr lang="en-US" sz="4400" noProof="0" dirty="0">
              <a:effectLst/>
              <a:latin typeface="+mn-lt"/>
            </a:endParaRPr>
          </a:p>
        </p:txBody>
      </p:sp>
      <p:sp>
        <p:nvSpPr>
          <p:cNvPr id="3" name="Content Placeholder 2"/>
          <p:cNvSpPr>
            <a:spLocks noGrp="1"/>
          </p:cNvSpPr>
          <p:nvPr>
            <p:ph idx="1"/>
          </p:nvPr>
        </p:nvSpPr>
        <p:spPr>
          <a:xfrm>
            <a:off x="628650" y="1825626"/>
            <a:ext cx="7886700" cy="1222374"/>
          </a:xfrm>
        </p:spPr>
        <p:txBody>
          <a:bodyPr>
            <a:noAutofit/>
          </a:bodyPr>
          <a:lstStyle/>
          <a:p>
            <a:pPr marL="291600" indent="-291600"/>
            <a:r>
              <a:rPr lang="en-US" altLang="en-US" sz="2800" noProof="0" dirty="0">
                <a:latin typeface="+mn-lt"/>
                <a:cs typeface="Tahoma"/>
              </a:rPr>
              <a:t>Now we are comparing actual results achieved with the results that should have been achieved at the activity level.</a:t>
            </a:r>
          </a:p>
        </p:txBody>
      </p:sp>
      <p:pic>
        <p:nvPicPr>
          <p:cNvPr id="10" name="Picture 9" descr="Exhibit 8.3 is reproduced from the textbook and includes a callout. Pointing to the $1,482,000 in the Actual Results column, the callout reads: $78 times 19,000 = $1,482,0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797" y="3325889"/>
            <a:ext cx="5704406" cy="2770111"/>
          </a:xfrm>
          <a:prstGeom prst="rect">
            <a:avLst/>
          </a:prstGeom>
        </p:spPr>
      </p:pic>
      <p:sp>
        <p:nvSpPr>
          <p:cNvPr id="4" name="Slide Number Placeholder 3"/>
          <p:cNvSpPr>
            <a:spLocks noGrp="1"/>
          </p:cNvSpPr>
          <p:nvPr>
            <p:ph type="sldNum" sz="quarter" idx="12"/>
          </p:nvPr>
        </p:nvSpPr>
        <p:spPr>
          <a:xfrm>
            <a:off x="7696200" y="6144937"/>
            <a:ext cx="819150" cy="365125"/>
          </a:xfrm>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15</a:t>
            </a:fld>
            <a:endParaRPr lang="en-US" dirty="0">
              <a:solidFill>
                <a:prstClr val="white"/>
              </a:solidFill>
              <a:latin typeface="+mn-lt"/>
            </a:endParaRPr>
          </a:p>
        </p:txBody>
      </p:sp>
    </p:spTree>
    <p:extLst>
      <p:ext uri="{BB962C8B-B14F-4D97-AF65-F5344CB8AC3E}">
        <p14:creationId xmlns:p14="http://schemas.microsoft.com/office/powerpoint/2010/main" val="60012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9949"/>
            <a:ext cx="7886700" cy="995915"/>
          </a:xfrm>
        </p:spPr>
        <p:txBody>
          <a:bodyPr/>
          <a:lstStyle/>
          <a:p>
            <a:r>
              <a:rPr lang="en-US" sz="4400" noProof="0" dirty="0">
                <a:solidFill>
                  <a:srgbClr val="EBFC14"/>
                </a:solidFill>
                <a:effectLst/>
                <a:latin typeface="+mn-lt"/>
              </a:rPr>
              <a:t>Calculating Sales Price Variance</a:t>
            </a:r>
            <a:endParaRPr lang="en-US" sz="4400" noProof="0" dirty="0">
              <a:effectLst/>
              <a:latin typeface="+mn-lt"/>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05141288"/>
              </p:ext>
            </p:extLst>
          </p:nvPr>
        </p:nvGraphicFramePr>
        <p:xfrm>
          <a:off x="628650" y="1825625"/>
          <a:ext cx="7448550" cy="1112520"/>
        </p:xfrm>
        <a:graphic>
          <a:graphicData uri="http://schemas.openxmlformats.org/drawingml/2006/table">
            <a:tbl>
              <a:tblPr firstRow="1" bandRow="1">
                <a:tableStyleId>{5C22544A-7EE6-4342-B048-85BDC9FD1C3A}</a:tableStyleId>
              </a:tblPr>
              <a:tblGrid>
                <a:gridCol w="470535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70840">
                <a:tc>
                  <a:txBody>
                    <a:bodyPr/>
                    <a:lstStyle/>
                    <a:p>
                      <a:r>
                        <a:rPr lang="en-US" b="0" dirty="0">
                          <a:solidFill>
                            <a:schemeClr val="bg1"/>
                          </a:solidFill>
                        </a:rPr>
                        <a:t>Actual sales (19,000 units x $78 per unit)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b="0" dirty="0">
                          <a:solidFill>
                            <a:schemeClr val="bg1"/>
                          </a:solidFill>
                        </a:rPr>
                        <a:t>$ 1,482,000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b="0" dirty="0">
                          <a:solidFill>
                            <a:srgbClr val="47689E"/>
                          </a:solidFill>
                        </a:rPr>
                        <a:t>Blank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b="0" dirty="0">
                          <a:solidFill>
                            <a:schemeClr val="bg1"/>
                          </a:solidFill>
                        </a:rPr>
                        <a:t>Expected sales (18,000 units x $80 per unit)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u="sng" baseline="0" dirty="0">
                          <a:solidFill>
                            <a:schemeClr val="bg1"/>
                          </a:solidFill>
                        </a:rPr>
                        <a:t>    1,440,000</a:t>
                      </a:r>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b="0" dirty="0">
                          <a:solidFill>
                            <a:srgbClr val="47689E"/>
                          </a:solidFill>
                        </a:rPr>
                        <a:t>Blank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b="0" dirty="0">
                          <a:solidFill>
                            <a:schemeClr val="bg1"/>
                          </a:solidFill>
                        </a:rPr>
                        <a:t>Total sales variance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b="0" dirty="0">
                          <a:solidFill>
                            <a:schemeClr val="bg1"/>
                          </a:solidFill>
                        </a:rPr>
                        <a:t> </a:t>
                      </a:r>
                      <a:r>
                        <a:rPr lang="en-US" b="0" u="dbl" baseline="0" dirty="0">
                          <a:solidFill>
                            <a:schemeClr val="bg1"/>
                          </a:solidFill>
                        </a:rPr>
                        <a:t>$       42,000</a:t>
                      </a:r>
                    </a:p>
                  </a:txBody>
                  <a:tcP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bg1"/>
                          </a:solidFill>
                        </a:rPr>
                        <a:t>Favorable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Content Placeholder 4"/>
          <p:cNvSpPr>
            <a:spLocks noGrp="1"/>
          </p:cNvSpPr>
          <p:nvPr>
            <p:ph idx="13"/>
          </p:nvPr>
        </p:nvSpPr>
        <p:spPr>
          <a:xfrm>
            <a:off x="647700" y="3289299"/>
            <a:ext cx="2019300" cy="444501"/>
          </a:xfrm>
        </p:spPr>
        <p:txBody>
          <a:bodyPr>
            <a:normAutofit/>
          </a:bodyPr>
          <a:lstStyle/>
          <a:p>
            <a:pPr marL="0" indent="0">
              <a:buNone/>
            </a:pPr>
            <a:r>
              <a:rPr lang="en-US" sz="2400" noProof="0" dirty="0">
                <a:latin typeface="+mn-lt"/>
                <a:cs typeface="Tahoma"/>
              </a:rPr>
              <a:t>Alternatively:</a:t>
            </a:r>
          </a:p>
        </p:txBody>
      </p:sp>
      <p:graphicFrame>
        <p:nvGraphicFramePr>
          <p:cNvPr id="11" name="Content Placeholder 10"/>
          <p:cNvGraphicFramePr>
            <a:graphicFrameLocks noGrp="1"/>
          </p:cNvGraphicFramePr>
          <p:nvPr>
            <p:ph idx="14"/>
            <p:extLst>
              <p:ext uri="{D42A27DB-BD31-4B8C-83A1-F6EECF244321}">
                <p14:modId xmlns:p14="http://schemas.microsoft.com/office/powerpoint/2010/main" val="51601130"/>
              </p:ext>
            </p:extLst>
          </p:nvPr>
        </p:nvGraphicFramePr>
        <p:xfrm>
          <a:off x="647700" y="3886200"/>
          <a:ext cx="7734300" cy="1112520"/>
        </p:xfrm>
        <a:graphic>
          <a:graphicData uri="http://schemas.openxmlformats.org/drawingml/2006/table">
            <a:tbl>
              <a:tblPr firstRow="1" bandRow="1">
                <a:tableStyleId>{5C22544A-7EE6-4342-B048-85BDC9FD1C3A}</a:tableStyleId>
              </a:tblPr>
              <a:tblGrid>
                <a:gridCol w="47625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370840">
                <a:tc>
                  <a:txBody>
                    <a:bodyPr/>
                    <a:lstStyle/>
                    <a:p>
                      <a:r>
                        <a:rPr lang="en-US" b="0" dirty="0">
                          <a:solidFill>
                            <a:schemeClr val="bg1"/>
                          </a:solidFill>
                        </a:rPr>
                        <a:t>Activity variance (sales volume)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b="0" dirty="0">
                          <a:solidFill>
                            <a:schemeClr val="bg1"/>
                          </a:solidFill>
                        </a:rPr>
                        <a:t>$ 80,000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182563" algn="l"/>
                      <a:r>
                        <a:rPr lang="en-US" b="0" dirty="0">
                          <a:solidFill>
                            <a:schemeClr val="bg1"/>
                          </a:solidFill>
                        </a:rPr>
                        <a:t>Favorable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b="0" dirty="0">
                          <a:solidFill>
                            <a:schemeClr val="bg1"/>
                          </a:solidFill>
                        </a:rPr>
                        <a:t>Sales price variance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u="sng" baseline="0" dirty="0">
                          <a:solidFill>
                            <a:schemeClr val="bg1"/>
                          </a:solidFill>
                        </a:rPr>
                        <a:t>(38,000)</a:t>
                      </a:r>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179388"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Unfavorable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b="0" dirty="0">
                          <a:solidFill>
                            <a:schemeClr val="bg1"/>
                          </a:solidFill>
                        </a:rPr>
                        <a:t>Total sales variance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u="dbl" baseline="0" dirty="0">
                          <a:solidFill>
                            <a:schemeClr val="bg1"/>
                          </a:solidFill>
                        </a:rPr>
                        <a:t>$ 42,000</a:t>
                      </a:r>
                    </a:p>
                  </a:txBody>
                  <a:tcP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Favorable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16</a:t>
            </a:fld>
            <a:endParaRPr lang="en-US" dirty="0">
              <a:solidFill>
                <a:prstClr val="white"/>
              </a:solidFill>
              <a:latin typeface="+mn-lt"/>
            </a:endParaRPr>
          </a:p>
        </p:txBody>
      </p:sp>
    </p:spTree>
    <p:extLst>
      <p:ext uri="{BB962C8B-B14F-4D97-AF65-F5344CB8AC3E}">
        <p14:creationId xmlns:p14="http://schemas.microsoft.com/office/powerpoint/2010/main" val="15880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noProof="0" dirty="0">
                <a:solidFill>
                  <a:srgbClr val="EBFC14"/>
                </a:solidFill>
                <a:effectLst/>
                <a:latin typeface="+mn-lt"/>
              </a:rPr>
              <a:t>The Human Element Associated with Flexible Budget Variances</a:t>
            </a:r>
            <a:endParaRPr lang="en-US" sz="4000" noProof="0" dirty="0">
              <a:effectLst/>
              <a:latin typeface="+mn-lt"/>
            </a:endParaRPr>
          </a:p>
        </p:txBody>
      </p:sp>
      <p:sp>
        <p:nvSpPr>
          <p:cNvPr id="3" name="Content Placeholder 2"/>
          <p:cNvSpPr>
            <a:spLocks noGrp="1"/>
          </p:cNvSpPr>
          <p:nvPr>
            <p:ph idx="1"/>
          </p:nvPr>
        </p:nvSpPr>
        <p:spPr>
          <a:xfrm>
            <a:off x="628650" y="1825626"/>
            <a:ext cx="7886700" cy="868638"/>
          </a:xfrm>
        </p:spPr>
        <p:txBody>
          <a:bodyPr>
            <a:normAutofit/>
          </a:bodyPr>
          <a:lstStyle/>
          <a:p>
            <a:pPr marL="291600" indent="-291600"/>
            <a:r>
              <a:rPr lang="en-US" sz="2800" noProof="0" dirty="0">
                <a:latin typeface="+mn-lt"/>
                <a:cs typeface="Tahoma"/>
              </a:rPr>
              <a:t>Flexible budget cost variances offer insight into management efficiency.</a:t>
            </a:r>
          </a:p>
        </p:txBody>
      </p:sp>
      <p:sp>
        <p:nvSpPr>
          <p:cNvPr id="5" name="Content Placeholder 4"/>
          <p:cNvSpPr>
            <a:spLocks noGrp="1"/>
          </p:cNvSpPr>
          <p:nvPr>
            <p:ph idx="13"/>
          </p:nvPr>
        </p:nvSpPr>
        <p:spPr>
          <a:xfrm>
            <a:off x="628650" y="2819399"/>
            <a:ext cx="7905750" cy="914401"/>
          </a:xfrm>
        </p:spPr>
        <p:txBody>
          <a:bodyPr>
            <a:normAutofit/>
          </a:bodyPr>
          <a:lstStyle/>
          <a:p>
            <a:pPr marL="291600" indent="-291600"/>
            <a:r>
              <a:rPr lang="en-US" sz="2800" noProof="0" dirty="0">
                <a:latin typeface="+mn-lt"/>
                <a:cs typeface="Tahoma"/>
              </a:rPr>
              <a:t>As with sales variances, cost variances require careful analysis.</a:t>
            </a:r>
          </a:p>
        </p:txBody>
      </p:sp>
      <p:sp>
        <p:nvSpPr>
          <p:cNvPr id="6" name="Content Placeholder 5"/>
          <p:cNvSpPr>
            <a:spLocks noGrp="1"/>
          </p:cNvSpPr>
          <p:nvPr>
            <p:ph idx="14"/>
          </p:nvPr>
        </p:nvSpPr>
        <p:spPr>
          <a:xfrm>
            <a:off x="628650" y="3886199"/>
            <a:ext cx="7905750" cy="1295401"/>
          </a:xfrm>
        </p:spPr>
        <p:txBody>
          <a:bodyPr>
            <a:normAutofit fontScale="77500" lnSpcReduction="20000"/>
          </a:bodyPr>
          <a:lstStyle/>
          <a:p>
            <a:pPr marL="291600" indent="-291600">
              <a:lnSpc>
                <a:spcPct val="110000"/>
              </a:lnSpc>
            </a:pPr>
            <a:r>
              <a:rPr lang="en-US" noProof="0" dirty="0">
                <a:latin typeface="+mn-lt"/>
                <a:cs typeface="Tahoma"/>
              </a:rPr>
              <a:t>A favorable materials variance could mean that purchasing agents are good negotiators, or it might be caused by paying low prices for inferior goods.</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17</a:t>
            </a:fld>
            <a:endParaRPr lang="en-US" dirty="0">
              <a:solidFill>
                <a:prstClr val="white"/>
              </a:solidFill>
              <a:latin typeface="+mn-lt"/>
            </a:endParaRPr>
          </a:p>
        </p:txBody>
      </p:sp>
    </p:spTree>
    <p:extLst>
      <p:ext uri="{BB962C8B-B14F-4D97-AF65-F5344CB8AC3E}">
        <p14:creationId xmlns:p14="http://schemas.microsoft.com/office/powerpoint/2010/main" val="43985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7A6632-3B0B-473D-B87F-57429CF6EDCE}"/>
              </a:ext>
            </a:extLst>
          </p:cNvPr>
          <p:cNvSpPr>
            <a:spLocks noGrp="1" noChangeArrowheads="1"/>
          </p:cNvSpPr>
          <p:nvPr>
            <p:ph type="title"/>
          </p:nvPr>
        </p:nvSpPr>
        <p:spPr>
          <a:xfrm>
            <a:off x="628650" y="575218"/>
            <a:ext cx="7886700" cy="905377"/>
          </a:xfrm>
        </p:spPr>
        <p:txBody>
          <a:bodyPr/>
          <a:lstStyle/>
          <a:p>
            <a:pPr eaLnBrk="1" fontAlgn="auto" hangingPunct="1">
              <a:spcAft>
                <a:spcPts val="0"/>
              </a:spcAft>
              <a:defRPr/>
            </a:pPr>
            <a:r>
              <a:rPr lang="en-US" sz="4400" noProof="0" dirty="0">
                <a:solidFill>
                  <a:srgbClr val="EBFC14"/>
                </a:solidFill>
                <a:effectLst/>
                <a:latin typeface="+mn-lt"/>
              </a:rPr>
              <a:t>Learning Objective 8-5</a:t>
            </a:r>
          </a:p>
        </p:txBody>
      </p:sp>
      <p:sp>
        <p:nvSpPr>
          <p:cNvPr id="2" name="Content Placeholder 1">
            <a:extLst>
              <a:ext uri="{FF2B5EF4-FFF2-40B4-BE49-F238E27FC236}">
                <a16:creationId xmlns:a16="http://schemas.microsoft.com/office/drawing/2014/main" id="{049D0A2B-3369-4787-A4A9-AD31A132C685}"/>
              </a:ext>
            </a:extLst>
          </p:cNvPr>
          <p:cNvSpPr>
            <a:spLocks noGrp="1"/>
          </p:cNvSpPr>
          <p:nvPr>
            <p:ph idx="1"/>
          </p:nvPr>
        </p:nvSpPr>
        <p:spPr>
          <a:xfrm>
            <a:off x="628650" y="1825625"/>
            <a:ext cx="7886700" cy="1146175"/>
          </a:xfrm>
        </p:spPr>
        <p:txBody>
          <a:bodyPr/>
          <a:lstStyle/>
          <a:p>
            <a:pPr marL="0" indent="0">
              <a:buNone/>
            </a:pPr>
            <a:r>
              <a:rPr lang="en-US" noProof="0" dirty="0">
                <a:latin typeface="+mn-lt"/>
              </a:rPr>
              <a:t>Calculate and interpret fixed cost variances.</a:t>
            </a:r>
          </a:p>
        </p:txBody>
      </p:sp>
      <p:pic>
        <p:nvPicPr>
          <p:cNvPr id="4" name="Picture 3">
            <a:extLst>
              <a:ext uri="{FF2B5EF4-FFF2-40B4-BE49-F238E27FC236}">
                <a16:creationId xmlns:a16="http://schemas.microsoft.com/office/drawing/2014/main" id="{76C3CCE5-9FEA-4507-B5A3-92706520E9D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898" y="3352800"/>
            <a:ext cx="2470203" cy="2332117"/>
          </a:xfrm>
          <a:prstGeom prst="rect">
            <a:avLst/>
          </a:prstGeom>
        </p:spPr>
      </p:pic>
      <p:sp>
        <p:nvSpPr>
          <p:cNvPr id="6" name="Slide Number Placeholder 5">
            <a:extLst>
              <a:ext uri="{FF2B5EF4-FFF2-40B4-BE49-F238E27FC236}">
                <a16:creationId xmlns:a16="http://schemas.microsoft.com/office/drawing/2014/main" id="{801AE8F0-ABE6-42BE-AEAD-55B80D0922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8-</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247362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218"/>
            <a:ext cx="7886700" cy="905377"/>
          </a:xfrm>
        </p:spPr>
        <p:txBody>
          <a:bodyPr/>
          <a:lstStyle/>
          <a:p>
            <a:r>
              <a:rPr lang="en-US" sz="4400" noProof="0" dirty="0">
                <a:effectLst/>
                <a:latin typeface="+mn-lt"/>
              </a:rPr>
              <a:t>Fixed Cost Spending Variance</a:t>
            </a:r>
          </a:p>
        </p:txBody>
      </p:sp>
      <p:sp>
        <p:nvSpPr>
          <p:cNvPr id="3" name="Content Placeholder 2"/>
          <p:cNvSpPr>
            <a:spLocks noGrp="1"/>
          </p:cNvSpPr>
          <p:nvPr>
            <p:ph idx="1"/>
          </p:nvPr>
        </p:nvSpPr>
        <p:spPr>
          <a:xfrm>
            <a:off x="628650" y="1825626"/>
            <a:ext cx="7886700" cy="897186"/>
          </a:xfrm>
        </p:spPr>
        <p:txBody>
          <a:bodyPr>
            <a:normAutofit/>
          </a:bodyPr>
          <a:lstStyle/>
          <a:p>
            <a:pPr marL="0" indent="0">
              <a:buNone/>
            </a:pPr>
            <a:r>
              <a:rPr lang="en-US" altLang="en-US" sz="2800" noProof="0" dirty="0">
                <a:latin typeface="+mn-lt"/>
                <a:cs typeface="Tahoma"/>
              </a:rPr>
              <a:t>Companies frequently pay more or less than expected for fixed costs.</a:t>
            </a:r>
          </a:p>
        </p:txBody>
      </p:sp>
      <p:sp>
        <p:nvSpPr>
          <p:cNvPr id="5" name="Content Placeholder 4"/>
          <p:cNvSpPr>
            <a:spLocks noGrp="1"/>
          </p:cNvSpPr>
          <p:nvPr>
            <p:ph idx="13"/>
          </p:nvPr>
        </p:nvSpPr>
        <p:spPr>
          <a:xfrm>
            <a:off x="628650" y="2827182"/>
            <a:ext cx="7905750" cy="1170778"/>
          </a:xfrm>
        </p:spPr>
        <p:txBody>
          <a:bodyPr>
            <a:normAutofit fontScale="77500" lnSpcReduction="20000"/>
          </a:bodyPr>
          <a:lstStyle/>
          <a:p>
            <a:pPr marL="291600" lvl="1" indent="-291600">
              <a:lnSpc>
                <a:spcPct val="110000"/>
              </a:lnSpc>
              <a:spcBef>
                <a:spcPts val="1000"/>
              </a:spcBef>
            </a:pPr>
            <a:r>
              <a:rPr lang="en-US" altLang="en-US" noProof="0" dirty="0">
                <a:latin typeface="+mn-lt"/>
                <a:cs typeface="Tahoma"/>
              </a:rPr>
              <a:t>The difference between the actual fixed cost and the budgeted fixed cost (amount shown in the static budget) is called a </a:t>
            </a:r>
            <a:r>
              <a:rPr lang="en-US" altLang="en-US" b="1" noProof="0" dirty="0">
                <a:latin typeface="+mn-lt"/>
                <a:cs typeface="Tahoma"/>
              </a:rPr>
              <a:t>fixed cost spending variance.</a:t>
            </a:r>
            <a:endParaRPr lang="en-US" altLang="en-US" noProof="0" dirty="0">
              <a:latin typeface="+mn-lt"/>
              <a:cs typeface="Tahoma"/>
            </a:endParaRPr>
          </a:p>
        </p:txBody>
      </p:sp>
      <p:sp>
        <p:nvSpPr>
          <p:cNvPr id="6" name="Content Placeholder 5"/>
          <p:cNvSpPr>
            <a:spLocks noGrp="1"/>
          </p:cNvSpPr>
          <p:nvPr>
            <p:ph idx="14"/>
          </p:nvPr>
        </p:nvSpPr>
        <p:spPr>
          <a:xfrm>
            <a:off x="628650" y="4142971"/>
            <a:ext cx="7905750" cy="484909"/>
          </a:xfrm>
        </p:spPr>
        <p:txBody>
          <a:bodyPr>
            <a:normAutofit lnSpcReduction="10000"/>
          </a:bodyPr>
          <a:lstStyle/>
          <a:p>
            <a:pPr marL="0" indent="0">
              <a:buNone/>
            </a:pPr>
            <a:r>
              <a:rPr lang="en-US" altLang="en-US" sz="3000" b="1" noProof="0" dirty="0">
                <a:latin typeface="+mn-lt"/>
                <a:cs typeface="Tahoma"/>
              </a:rPr>
              <a:t>For Melrose this amount is </a:t>
            </a:r>
            <a:r>
              <a:rPr lang="en-US" altLang="en-US" sz="3000" noProof="0" dirty="0">
                <a:latin typeface="+mn-lt"/>
                <a:cs typeface="Tahoma"/>
              </a:rPr>
              <a:t>$3,400</a:t>
            </a:r>
            <a:r>
              <a:rPr lang="en-US" altLang="en-US" sz="3000" noProof="0" dirty="0">
                <a:latin typeface="+mn-lt"/>
              </a:rPr>
              <a:t>.</a:t>
            </a:r>
            <a:endParaRPr lang="en-US" altLang="en-US" sz="3000" noProof="0" dirty="0">
              <a:latin typeface="+mn-lt"/>
              <a:cs typeface="Tahoma"/>
            </a:endParaRPr>
          </a:p>
        </p:txBody>
      </p:sp>
      <p:sp>
        <p:nvSpPr>
          <p:cNvPr id="7" name="Content Placeholder 6"/>
          <p:cNvSpPr>
            <a:spLocks noGrp="1"/>
          </p:cNvSpPr>
          <p:nvPr>
            <p:ph idx="15"/>
          </p:nvPr>
        </p:nvSpPr>
        <p:spPr>
          <a:xfrm>
            <a:off x="628650" y="4714492"/>
            <a:ext cx="7905750" cy="944628"/>
          </a:xfrm>
        </p:spPr>
        <p:txBody>
          <a:bodyPr>
            <a:normAutofit/>
          </a:bodyPr>
          <a:lstStyle/>
          <a:p>
            <a:pPr marL="291600" lvl="1" indent="-291600">
              <a:spcBef>
                <a:spcPts val="1000"/>
              </a:spcBef>
            </a:pPr>
            <a:r>
              <a:rPr lang="en-US" altLang="en-US" sz="2800" noProof="0" dirty="0">
                <a:latin typeface="+mn-lt"/>
                <a:cs typeface="Tahoma"/>
              </a:rPr>
              <a:t>($295,000 actual fixed cost – $291,600 budgeted fixed cost)</a:t>
            </a:r>
            <a:r>
              <a:rPr lang="en-US" altLang="en-US" sz="2800" noProof="0" dirty="0">
                <a:latin typeface="+mn-lt"/>
              </a:rPr>
              <a:t>.</a:t>
            </a:r>
            <a:endParaRPr lang="en-US" altLang="en-US" sz="2800" noProof="0"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19</a:t>
            </a:fld>
            <a:endParaRPr lang="en-US" dirty="0">
              <a:solidFill>
                <a:prstClr val="white"/>
              </a:solidFill>
              <a:latin typeface="+mn-lt"/>
            </a:endParaRPr>
          </a:p>
        </p:txBody>
      </p:sp>
    </p:spTree>
    <p:extLst>
      <p:ext uri="{BB962C8B-B14F-4D97-AF65-F5344CB8AC3E}">
        <p14:creationId xmlns:p14="http://schemas.microsoft.com/office/powerpoint/2010/main" val="344677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7A6632-3B0B-473D-B87F-57429CF6EDCE}"/>
              </a:ext>
            </a:extLst>
          </p:cNvPr>
          <p:cNvSpPr>
            <a:spLocks noGrp="1" noChangeArrowheads="1"/>
          </p:cNvSpPr>
          <p:nvPr>
            <p:ph type="title"/>
          </p:nvPr>
        </p:nvSpPr>
        <p:spPr>
          <a:xfrm>
            <a:off x="628650" y="529949"/>
            <a:ext cx="7886700" cy="995915"/>
          </a:xfrm>
        </p:spPr>
        <p:txBody>
          <a:bodyPr/>
          <a:lstStyle/>
          <a:p>
            <a:pPr eaLnBrk="1" fontAlgn="auto" hangingPunct="1">
              <a:spcAft>
                <a:spcPts val="0"/>
              </a:spcAft>
              <a:defRPr/>
            </a:pPr>
            <a:r>
              <a:rPr lang="en-US" sz="4400" noProof="0" dirty="0">
                <a:solidFill>
                  <a:srgbClr val="EBFC14"/>
                </a:solidFill>
                <a:effectLst/>
                <a:latin typeface="+mn-lt"/>
              </a:rPr>
              <a:t>Learning Objective 8-1</a:t>
            </a:r>
          </a:p>
        </p:txBody>
      </p:sp>
      <p:sp>
        <p:nvSpPr>
          <p:cNvPr id="2" name="Content Placeholder 1">
            <a:extLst>
              <a:ext uri="{FF2B5EF4-FFF2-40B4-BE49-F238E27FC236}">
                <a16:creationId xmlns:a16="http://schemas.microsoft.com/office/drawing/2014/main" id="{049D0A2B-3369-4787-A4A9-AD31A132C685}"/>
              </a:ext>
            </a:extLst>
          </p:cNvPr>
          <p:cNvSpPr>
            <a:spLocks noGrp="1"/>
          </p:cNvSpPr>
          <p:nvPr>
            <p:ph idx="1"/>
          </p:nvPr>
        </p:nvSpPr>
        <p:spPr>
          <a:xfrm>
            <a:off x="628650" y="1825625"/>
            <a:ext cx="7886700" cy="765175"/>
          </a:xfrm>
        </p:spPr>
        <p:txBody>
          <a:bodyPr/>
          <a:lstStyle/>
          <a:p>
            <a:pPr marL="0" indent="0">
              <a:buNone/>
            </a:pPr>
            <a:r>
              <a:rPr lang="en-US" noProof="0" dirty="0">
                <a:latin typeface="+mn-lt"/>
              </a:rPr>
              <a:t>Describe flexible and static budgets.</a:t>
            </a:r>
          </a:p>
        </p:txBody>
      </p:sp>
      <p:pic>
        <p:nvPicPr>
          <p:cNvPr id="4" name="Picture 3">
            <a:extLst>
              <a:ext uri="{FF2B5EF4-FFF2-40B4-BE49-F238E27FC236}">
                <a16:creationId xmlns:a16="http://schemas.microsoft.com/office/drawing/2014/main" id="{76C3CCE5-9FEA-4507-B5A3-92706520E9D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048000"/>
            <a:ext cx="2470203" cy="2332117"/>
          </a:xfrm>
          <a:prstGeom prst="rect">
            <a:avLst/>
          </a:prstGeom>
        </p:spPr>
      </p:pic>
      <p:sp>
        <p:nvSpPr>
          <p:cNvPr id="6" name="Slide Number Placeholder 5">
            <a:extLst>
              <a:ext uri="{FF2B5EF4-FFF2-40B4-BE49-F238E27FC236}">
                <a16:creationId xmlns:a16="http://schemas.microsoft.com/office/drawing/2014/main" id="{801AE8F0-ABE6-42BE-AEAD-55B80D0922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8-</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prstClr val="white"/>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effectLst/>
                <a:latin typeface="+mn-lt"/>
              </a:rPr>
              <a:t>Accountability for Fixed Cost Spending Variances</a:t>
            </a:r>
          </a:p>
        </p:txBody>
      </p:sp>
      <p:sp>
        <p:nvSpPr>
          <p:cNvPr id="3" name="Content Placeholder 2"/>
          <p:cNvSpPr>
            <a:spLocks noGrp="1"/>
          </p:cNvSpPr>
          <p:nvPr>
            <p:ph idx="1"/>
          </p:nvPr>
        </p:nvSpPr>
        <p:spPr>
          <a:xfrm>
            <a:off x="628650" y="1825625"/>
            <a:ext cx="7886700" cy="1242012"/>
          </a:xfrm>
        </p:spPr>
        <p:txBody>
          <a:bodyPr>
            <a:noAutofit/>
          </a:bodyPr>
          <a:lstStyle/>
          <a:p>
            <a:pPr marL="0" indent="0">
              <a:buNone/>
            </a:pPr>
            <a:r>
              <a:rPr lang="en-US" altLang="en-US" sz="2800" noProof="0" dirty="0">
                <a:latin typeface="+mn-lt"/>
                <a:cs typeface="Tahoma"/>
              </a:rPr>
              <a:t>Fixed costs that are controllable by a specific manager must be </a:t>
            </a:r>
            <a:r>
              <a:rPr lang="en-US" altLang="en-US" sz="2800" b="1" i="1" noProof="0" dirty="0">
                <a:latin typeface="+mn-lt"/>
                <a:cs typeface="Tahoma"/>
              </a:rPr>
              <a:t>disaggregated</a:t>
            </a:r>
            <a:r>
              <a:rPr lang="en-US" altLang="en-US" sz="2800" noProof="0" dirty="0">
                <a:latin typeface="+mn-lt"/>
                <a:cs typeface="Tahoma"/>
              </a:rPr>
              <a:t> and tagged for individual analysis</a:t>
            </a:r>
            <a:r>
              <a:rPr lang="en-US" altLang="en-US" sz="2800" noProof="0" dirty="0">
                <a:latin typeface="+mn-lt"/>
              </a:rPr>
              <a:t>.</a:t>
            </a:r>
            <a:endParaRPr lang="en-US" altLang="en-US" sz="2800" noProof="0" dirty="0">
              <a:latin typeface="+mn-lt"/>
              <a:cs typeface="Tahoma"/>
            </a:endParaRPr>
          </a:p>
        </p:txBody>
      </p:sp>
      <p:sp>
        <p:nvSpPr>
          <p:cNvPr id="5" name="Content Placeholder 4"/>
          <p:cNvSpPr>
            <a:spLocks noGrp="1"/>
          </p:cNvSpPr>
          <p:nvPr>
            <p:ph idx="13"/>
          </p:nvPr>
        </p:nvSpPr>
        <p:spPr>
          <a:xfrm>
            <a:off x="628650" y="3133626"/>
            <a:ext cx="7905750" cy="914401"/>
          </a:xfrm>
        </p:spPr>
        <p:txBody>
          <a:bodyPr>
            <a:normAutofit/>
          </a:bodyPr>
          <a:lstStyle/>
          <a:p>
            <a:pPr marL="291600" lvl="1" indent="-291600">
              <a:spcBef>
                <a:spcPts val="1000"/>
              </a:spcBef>
            </a:pPr>
            <a:r>
              <a:rPr lang="en-US" altLang="en-US" sz="2800" noProof="0" dirty="0">
                <a:latin typeface="+mn-lt"/>
                <a:cs typeface="Tahoma"/>
              </a:rPr>
              <a:t>Uncontrollable fixed costs should also be reported for management oversight.</a:t>
            </a:r>
          </a:p>
        </p:txBody>
      </p:sp>
      <p:sp>
        <p:nvSpPr>
          <p:cNvPr id="6" name="Content Placeholder 5"/>
          <p:cNvSpPr>
            <a:spLocks noGrp="1"/>
          </p:cNvSpPr>
          <p:nvPr>
            <p:ph idx="14"/>
          </p:nvPr>
        </p:nvSpPr>
        <p:spPr>
          <a:xfrm>
            <a:off x="628650" y="4114800"/>
            <a:ext cx="7905750" cy="1295400"/>
          </a:xfrm>
        </p:spPr>
        <p:txBody>
          <a:bodyPr>
            <a:normAutofit/>
          </a:bodyPr>
          <a:lstStyle/>
          <a:p>
            <a:pPr marL="291600" lvl="1" indent="-291600">
              <a:spcBef>
                <a:spcPts val="1000"/>
              </a:spcBef>
            </a:pPr>
            <a:r>
              <a:rPr lang="en-US" altLang="en-US" sz="2800" noProof="0" dirty="0">
                <a:latin typeface="+mn-lt"/>
                <a:cs typeface="Tahoma"/>
              </a:rPr>
              <a:t>Even if these costs are not controllable in the short term, management should stay abreast of them because they may be controllable in the long term.</a:t>
            </a:r>
          </a:p>
        </p:txBody>
      </p:sp>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20</a:t>
            </a:fld>
            <a:endParaRPr lang="en-US" dirty="0">
              <a:solidFill>
                <a:prstClr val="white"/>
              </a:solidFill>
              <a:latin typeface="+mn-lt"/>
            </a:endParaRPr>
          </a:p>
        </p:txBody>
      </p:sp>
    </p:spTree>
    <p:extLst>
      <p:ext uri="{BB962C8B-B14F-4D97-AF65-F5344CB8AC3E}">
        <p14:creationId xmlns:p14="http://schemas.microsoft.com/office/powerpoint/2010/main" val="42740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solidFill>
                  <a:srgbClr val="EBFC14"/>
                </a:solidFill>
                <a:effectLst/>
                <a:latin typeface="+mn-lt"/>
              </a:rPr>
              <a:t>Fixed Cost Volume Variances Part One</a:t>
            </a:r>
            <a:endParaRPr lang="en-US" sz="4400" noProof="0" dirty="0">
              <a:effectLst/>
              <a:latin typeface="+mn-lt"/>
            </a:endParaRPr>
          </a:p>
        </p:txBody>
      </p:sp>
      <p:sp>
        <p:nvSpPr>
          <p:cNvPr id="3" name="Content Placeholder 2"/>
          <p:cNvSpPr>
            <a:spLocks noGrp="1"/>
          </p:cNvSpPr>
          <p:nvPr>
            <p:ph idx="1"/>
          </p:nvPr>
        </p:nvSpPr>
        <p:spPr>
          <a:xfrm>
            <a:off x="628650" y="1825626"/>
            <a:ext cx="7886700" cy="2060574"/>
          </a:xfrm>
        </p:spPr>
        <p:txBody>
          <a:bodyPr>
            <a:noAutofit/>
          </a:bodyPr>
          <a:lstStyle/>
          <a:p>
            <a:pPr marL="291600" indent="-291600"/>
            <a:r>
              <a:rPr lang="en-US" altLang="en-US" sz="2800" noProof="0" dirty="0">
                <a:latin typeface="+mn-lt"/>
                <a:cs typeface="Tahoma"/>
              </a:rPr>
              <a:t>Because actual volume is not known until the end of the period, the selling price must be based on planned volume. At the planned volume of 18,000 units, Melrose’s fixed cost per unit is expected to be as follows:</a:t>
            </a:r>
          </a:p>
        </p:txBody>
      </p:sp>
      <p:graphicFrame>
        <p:nvGraphicFramePr>
          <p:cNvPr id="11" name="Content Placeholder 10"/>
          <p:cNvGraphicFramePr>
            <a:graphicFrameLocks noGrp="1"/>
          </p:cNvGraphicFramePr>
          <p:nvPr>
            <p:ph idx="13"/>
            <p:extLst>
              <p:ext uri="{D42A27DB-BD31-4B8C-83A1-F6EECF244321}">
                <p14:modId xmlns:p14="http://schemas.microsoft.com/office/powerpoint/2010/main" val="2290593786"/>
              </p:ext>
            </p:extLst>
          </p:nvPr>
        </p:nvGraphicFramePr>
        <p:xfrm>
          <a:off x="914400" y="4038600"/>
          <a:ext cx="7620000" cy="12192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373380">
                  <a:extLst>
                    <a:ext uri="{9D8B030D-6E8A-4147-A177-3AD203B41FA5}">
                      <a16:colId xmlns:a16="http://schemas.microsoft.com/office/drawing/2014/main" val="20001"/>
                    </a:ext>
                  </a:extLst>
                </a:gridCol>
                <a:gridCol w="236982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370840">
                <a:tc>
                  <a:txBody>
                    <a:bodyPr/>
                    <a:lstStyle/>
                    <a:p>
                      <a:pPr algn="ctr"/>
                      <a:r>
                        <a:rPr lang="en-US" sz="2000" b="0" dirty="0">
                          <a:solidFill>
                            <a:schemeClr val="bg1"/>
                          </a:solidFill>
                          <a:latin typeface="+mn-lt"/>
                          <a:cs typeface="Tahoma"/>
                        </a:rPr>
                        <a:t>Budgeted fixed cost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latin typeface="+mn-lt"/>
                          <a:cs typeface="Tahoma"/>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latin typeface="+mn-lt"/>
                          <a:cs typeface="Tahoma"/>
                        </a:rPr>
                        <a:t>Planned volume of activity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2800" b="0" kern="1200" dirty="0">
                          <a:solidFill>
                            <a:schemeClr val="bg1"/>
                          </a:solidFill>
                          <a:latin typeface="+mn-lt"/>
                          <a:ea typeface="+mn-ea"/>
                          <a:cs typeface="Tahoma"/>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latin typeface="+mn-lt"/>
                          <a:cs typeface="Tahoma"/>
                        </a:rPr>
                        <a:t>Allocation rate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000" b="0" dirty="0">
                          <a:solidFill>
                            <a:schemeClr val="bg1"/>
                          </a:solidFill>
                          <a:latin typeface="+mn-lt"/>
                          <a:cs typeface="Tahoma"/>
                        </a:rPr>
                        <a:t>$291,600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Tahoma"/>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latin typeface="+mn-lt"/>
                          <a:cs typeface="Tahoma"/>
                        </a:rPr>
                        <a:t>18,000 units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2800" b="0" kern="1200" dirty="0">
                          <a:solidFill>
                            <a:schemeClr val="bg1"/>
                          </a:solidFill>
                          <a:latin typeface="+mn-lt"/>
                          <a:ea typeface="+mn-ea"/>
                          <a:cs typeface="Tahoma"/>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latin typeface="+mn-lt"/>
                          <a:cs typeface="Tahoma"/>
                        </a:rPr>
                        <a:t>$16.20 per unit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21</a:t>
            </a:fld>
            <a:endParaRPr lang="en-US" dirty="0">
              <a:solidFill>
                <a:prstClr val="white"/>
              </a:solidFill>
              <a:latin typeface="+mn-lt"/>
            </a:endParaRPr>
          </a:p>
        </p:txBody>
      </p:sp>
    </p:spTree>
    <p:extLst>
      <p:ext uri="{BB962C8B-B14F-4D97-AF65-F5344CB8AC3E}">
        <p14:creationId xmlns:p14="http://schemas.microsoft.com/office/powerpoint/2010/main" val="107756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solidFill>
                  <a:srgbClr val="EBFC14"/>
                </a:solidFill>
                <a:effectLst/>
                <a:latin typeface="+mn-lt"/>
              </a:rPr>
              <a:t>Fixed Cost Volume Variances Part Two</a:t>
            </a:r>
            <a:endParaRPr lang="en-US" sz="4400" noProof="0" dirty="0">
              <a:effectLst/>
              <a:latin typeface="+mn-lt"/>
            </a:endParaRPr>
          </a:p>
        </p:txBody>
      </p:sp>
      <p:sp>
        <p:nvSpPr>
          <p:cNvPr id="3" name="Content Placeholder 2"/>
          <p:cNvSpPr>
            <a:spLocks noGrp="1"/>
          </p:cNvSpPr>
          <p:nvPr>
            <p:ph idx="1"/>
          </p:nvPr>
        </p:nvSpPr>
        <p:spPr>
          <a:xfrm>
            <a:off x="628650" y="1825626"/>
            <a:ext cx="7886700" cy="1222374"/>
          </a:xfrm>
        </p:spPr>
        <p:txBody>
          <a:bodyPr>
            <a:noAutofit/>
          </a:bodyPr>
          <a:lstStyle/>
          <a:p>
            <a:pPr marL="0" indent="0">
              <a:buNone/>
            </a:pPr>
            <a:r>
              <a:rPr lang="en-US" altLang="en-US" sz="2800" noProof="0" dirty="0">
                <a:latin typeface="+mn-lt"/>
                <a:cs typeface="Tahoma"/>
              </a:rPr>
              <a:t>The applied fixed cost is determined by multiplying the predetermined overhead rate by the actual volume of production.</a:t>
            </a:r>
          </a:p>
        </p:txBody>
      </p:sp>
      <p:sp>
        <p:nvSpPr>
          <p:cNvPr id="5" name="Content Placeholder 4"/>
          <p:cNvSpPr>
            <a:spLocks noGrp="1"/>
          </p:cNvSpPr>
          <p:nvPr>
            <p:ph idx="13"/>
          </p:nvPr>
        </p:nvSpPr>
        <p:spPr>
          <a:xfrm>
            <a:off x="628650" y="3124200"/>
            <a:ext cx="7905750" cy="838201"/>
          </a:xfrm>
        </p:spPr>
        <p:txBody>
          <a:bodyPr>
            <a:normAutofit/>
          </a:bodyPr>
          <a:lstStyle/>
          <a:p>
            <a:pPr marL="291600" lvl="1" indent="-291600">
              <a:spcBef>
                <a:spcPts val="1000"/>
              </a:spcBef>
            </a:pPr>
            <a:r>
              <a:rPr lang="en-US" altLang="en-US" sz="2600" noProof="0" dirty="0">
                <a:latin typeface="+mn-lt"/>
                <a:cs typeface="Tahoma"/>
              </a:rPr>
              <a:t>Melrose produced and sold 19,000 units of product during Year 1.</a:t>
            </a:r>
          </a:p>
        </p:txBody>
      </p:sp>
      <p:graphicFrame>
        <p:nvGraphicFramePr>
          <p:cNvPr id="10" name="Content Placeholder 9"/>
          <p:cNvGraphicFramePr>
            <a:graphicFrameLocks noGrp="1"/>
          </p:cNvGraphicFramePr>
          <p:nvPr>
            <p:ph idx="14"/>
            <p:extLst>
              <p:ext uri="{D42A27DB-BD31-4B8C-83A1-F6EECF244321}">
                <p14:modId xmlns:p14="http://schemas.microsoft.com/office/powerpoint/2010/main" val="2140948934"/>
              </p:ext>
            </p:extLst>
          </p:nvPr>
        </p:nvGraphicFramePr>
        <p:xfrm>
          <a:off x="647700" y="4038600"/>
          <a:ext cx="7886700" cy="101092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70840">
                <a:tc>
                  <a:txBody>
                    <a:bodyPr/>
                    <a:lstStyle/>
                    <a:p>
                      <a:pPr algn="ctr"/>
                      <a:r>
                        <a:rPr lang="en-US" sz="1800" b="0" dirty="0">
                          <a:solidFill>
                            <a:schemeClr val="bg1"/>
                          </a:solidFill>
                          <a:latin typeface="+mn-lt"/>
                          <a:cs typeface="Tahoma"/>
                        </a:rPr>
                        <a:t>Predetermined Overhead Rate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dirty="0">
                          <a:solidFill>
                            <a:schemeClr val="bg1"/>
                          </a:solidFill>
                          <a:latin typeface="+mn-lt"/>
                          <a:cs typeface="Tahoma"/>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dirty="0">
                          <a:solidFill>
                            <a:schemeClr val="bg1"/>
                          </a:solidFill>
                          <a:latin typeface="+mn-lt"/>
                          <a:cs typeface="Tahoma"/>
                        </a:rPr>
                        <a:t>Actual Volume of Activity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solidFill>
                            <a:schemeClr val="bg1"/>
                          </a:solidFill>
                          <a:latin typeface="+mn-lt"/>
                          <a:ea typeface="+mn-ea"/>
                          <a:cs typeface="Tahoma"/>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dirty="0">
                          <a:solidFill>
                            <a:schemeClr val="bg1"/>
                          </a:solidFill>
                          <a:latin typeface="+mn-lt"/>
                          <a:cs typeface="Tahoma"/>
                        </a:rPr>
                        <a:t>Applied Fixed Cost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1800" b="0" dirty="0">
                          <a:solidFill>
                            <a:schemeClr val="bg1"/>
                          </a:solidFill>
                          <a:latin typeface="+mn-lt"/>
                          <a:cs typeface="Tahoma"/>
                        </a:rPr>
                        <a:t>$16.20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mn-lt"/>
                          <a:ea typeface="+mn-ea"/>
                          <a:cs typeface="Tahoma"/>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b="0" dirty="0">
                          <a:solidFill>
                            <a:schemeClr val="bg1"/>
                          </a:solidFill>
                          <a:latin typeface="+mn-lt"/>
                          <a:cs typeface="Tahoma"/>
                        </a:rPr>
                        <a:t>19,000 units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solidFill>
                            <a:schemeClr val="bg1"/>
                          </a:solidFill>
                          <a:latin typeface="+mn-lt"/>
                          <a:ea typeface="+mn-ea"/>
                          <a:cs typeface="Tahoma"/>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b="0" dirty="0">
                          <a:solidFill>
                            <a:schemeClr val="bg1"/>
                          </a:solidFill>
                          <a:latin typeface="+mn-lt"/>
                          <a:cs typeface="Tahoma"/>
                        </a:rPr>
                        <a:t>$307,800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22</a:t>
            </a:fld>
            <a:endParaRPr lang="en-US" dirty="0">
              <a:solidFill>
                <a:prstClr val="white"/>
              </a:solidFill>
              <a:latin typeface="+mn-lt"/>
            </a:endParaRPr>
          </a:p>
        </p:txBody>
      </p:sp>
    </p:spTree>
    <p:extLst>
      <p:ext uri="{BB962C8B-B14F-4D97-AF65-F5344CB8AC3E}">
        <p14:creationId xmlns:p14="http://schemas.microsoft.com/office/powerpoint/2010/main" val="320904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effectLst/>
                <a:latin typeface="+mn-lt"/>
              </a:rPr>
              <a:t>Summary of Two Fixed Cost Overhead Variances</a:t>
            </a:r>
          </a:p>
        </p:txBody>
      </p:sp>
      <p:sp>
        <p:nvSpPr>
          <p:cNvPr id="3" name="Content Placeholder 2"/>
          <p:cNvSpPr>
            <a:spLocks noGrp="1"/>
          </p:cNvSpPr>
          <p:nvPr>
            <p:ph idx="1"/>
          </p:nvPr>
        </p:nvSpPr>
        <p:spPr>
          <a:xfrm>
            <a:off x="628650" y="1825626"/>
            <a:ext cx="7886700" cy="447399"/>
          </a:xfrm>
        </p:spPr>
        <p:txBody>
          <a:bodyPr>
            <a:normAutofit/>
          </a:bodyPr>
          <a:lstStyle/>
          <a:p>
            <a:pPr marL="403200" indent="-403200">
              <a:buFont typeface="+mj-lt"/>
              <a:buAutoNum type="arabicPeriod"/>
            </a:pPr>
            <a:r>
              <a:rPr lang="en-US" sz="2000" noProof="0" dirty="0">
                <a:latin typeface="+mn-lt"/>
              </a:rPr>
              <a:t>Fixed cost spending variance = Actual fixed cost </a:t>
            </a:r>
            <a:r>
              <a:rPr lang="en-US" sz="2000" noProof="0" dirty="0"/>
              <a:t>− </a:t>
            </a:r>
            <a:r>
              <a:rPr lang="en-US" sz="2000" noProof="0" dirty="0">
                <a:latin typeface="+mn-lt"/>
              </a:rPr>
              <a:t>Budgeted fixed cost.</a:t>
            </a:r>
          </a:p>
        </p:txBody>
      </p:sp>
      <p:sp>
        <p:nvSpPr>
          <p:cNvPr id="5" name="Content Placeholder 4"/>
          <p:cNvSpPr>
            <a:spLocks noGrp="1"/>
          </p:cNvSpPr>
          <p:nvPr>
            <p:ph idx="13"/>
          </p:nvPr>
        </p:nvSpPr>
        <p:spPr>
          <a:xfrm>
            <a:off x="628650" y="2362200"/>
            <a:ext cx="7905750" cy="1322664"/>
          </a:xfrm>
        </p:spPr>
        <p:txBody>
          <a:bodyPr>
            <a:noAutofit/>
          </a:bodyPr>
          <a:lstStyle/>
          <a:p>
            <a:pPr marL="358775" indent="0">
              <a:buNone/>
            </a:pPr>
            <a:r>
              <a:rPr lang="en-US" sz="2000" noProof="0" dirty="0">
                <a:latin typeface="+mn-lt"/>
              </a:rPr>
              <a:t>If actual costs are less than the budgeted costs, the variance is favorable.</a:t>
            </a:r>
          </a:p>
          <a:p>
            <a:pPr marL="358775" indent="0">
              <a:buNone/>
            </a:pPr>
            <a:r>
              <a:rPr lang="en-US" sz="2000" noProof="0" dirty="0">
                <a:latin typeface="+mn-lt"/>
              </a:rPr>
              <a:t>If actual costs are greater than the budgeted costs, the variance is unfavorable.</a:t>
            </a:r>
          </a:p>
        </p:txBody>
      </p:sp>
      <p:sp>
        <p:nvSpPr>
          <p:cNvPr id="6" name="Content Placeholder 5"/>
          <p:cNvSpPr>
            <a:spLocks noGrp="1"/>
          </p:cNvSpPr>
          <p:nvPr>
            <p:ph idx="14"/>
          </p:nvPr>
        </p:nvSpPr>
        <p:spPr>
          <a:xfrm>
            <a:off x="628650" y="3874181"/>
            <a:ext cx="7905750" cy="659041"/>
          </a:xfrm>
        </p:spPr>
        <p:txBody>
          <a:bodyPr>
            <a:noAutofit/>
          </a:bodyPr>
          <a:lstStyle/>
          <a:p>
            <a:pPr marL="403200" indent="-403200" defTabSz="179388">
              <a:buFont typeface="+mj-lt"/>
              <a:buAutoNum type="arabicPeriod" startAt="2"/>
            </a:pPr>
            <a:r>
              <a:rPr lang="en-US" sz="2000" noProof="0" dirty="0">
                <a:latin typeface="+mn-lt"/>
              </a:rPr>
              <a:t>Fixed cost volume variance = Applied fixed cost based on actual volume − Budgeted fixed cost based on planned volume.</a:t>
            </a:r>
          </a:p>
        </p:txBody>
      </p:sp>
      <p:sp>
        <p:nvSpPr>
          <p:cNvPr id="7" name="Content Placeholder 6"/>
          <p:cNvSpPr>
            <a:spLocks noGrp="1"/>
          </p:cNvSpPr>
          <p:nvPr>
            <p:ph idx="15"/>
          </p:nvPr>
        </p:nvSpPr>
        <p:spPr>
          <a:xfrm>
            <a:off x="628650" y="4647711"/>
            <a:ext cx="7905750" cy="1337019"/>
          </a:xfrm>
        </p:spPr>
        <p:txBody>
          <a:bodyPr>
            <a:normAutofit fontScale="55000" lnSpcReduction="20000"/>
          </a:bodyPr>
          <a:lstStyle/>
          <a:p>
            <a:pPr marL="358775" indent="0">
              <a:lnSpc>
                <a:spcPct val="110000"/>
              </a:lnSpc>
              <a:buNone/>
            </a:pPr>
            <a:r>
              <a:rPr lang="en-US" noProof="0" dirty="0">
                <a:latin typeface="+mn-lt"/>
              </a:rPr>
              <a:t>If actual volume is more than the planned volume, the variance is favorable.</a:t>
            </a:r>
          </a:p>
          <a:p>
            <a:pPr marL="358775" indent="0">
              <a:lnSpc>
                <a:spcPct val="110000"/>
              </a:lnSpc>
              <a:buNone/>
            </a:pPr>
            <a:r>
              <a:rPr lang="en-US" noProof="0" dirty="0">
                <a:latin typeface="+mn-lt"/>
              </a:rPr>
              <a:t>If actual volume is less than the planned volume, the variance is unfavorable.</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23</a:t>
            </a:fld>
            <a:endParaRPr lang="en-US" dirty="0">
              <a:solidFill>
                <a:prstClr val="white"/>
              </a:solidFill>
              <a:latin typeface="+mn-lt"/>
            </a:endParaRPr>
          </a:p>
        </p:txBody>
      </p:sp>
    </p:spTree>
    <p:extLst>
      <p:ext uri="{BB962C8B-B14F-4D97-AF65-F5344CB8AC3E}">
        <p14:creationId xmlns:p14="http://schemas.microsoft.com/office/powerpoint/2010/main" val="41628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effectLst/>
                <a:latin typeface="+mn-lt"/>
              </a:rPr>
              <a:t>Responsibility for the Fixed Cost Volume Variance</a:t>
            </a:r>
          </a:p>
        </p:txBody>
      </p:sp>
      <p:sp>
        <p:nvSpPr>
          <p:cNvPr id="3" name="Content Placeholder 2"/>
          <p:cNvSpPr>
            <a:spLocks noGrp="1"/>
          </p:cNvSpPr>
          <p:nvPr>
            <p:ph idx="1"/>
          </p:nvPr>
        </p:nvSpPr>
        <p:spPr>
          <a:xfrm>
            <a:off x="628650" y="1825625"/>
            <a:ext cx="7886700" cy="861013"/>
          </a:xfrm>
        </p:spPr>
        <p:txBody>
          <a:bodyPr>
            <a:normAutofit/>
          </a:bodyPr>
          <a:lstStyle/>
          <a:p>
            <a:pPr marL="291600" indent="-291600"/>
            <a:r>
              <a:rPr lang="en-US" altLang="en-US" sz="2800" b="1" noProof="0" dirty="0">
                <a:latin typeface="+mn-lt"/>
                <a:cs typeface="Tahoma"/>
              </a:rPr>
              <a:t>Determining the amount of the variance is the easy part of performance evaluation.</a:t>
            </a:r>
          </a:p>
        </p:txBody>
      </p:sp>
      <p:sp>
        <p:nvSpPr>
          <p:cNvPr id="5" name="Content Placeholder 4"/>
          <p:cNvSpPr>
            <a:spLocks noGrp="1"/>
          </p:cNvSpPr>
          <p:nvPr>
            <p:ph idx="13"/>
          </p:nvPr>
        </p:nvSpPr>
        <p:spPr>
          <a:xfrm>
            <a:off x="628650" y="2783840"/>
            <a:ext cx="7905750" cy="817876"/>
          </a:xfrm>
        </p:spPr>
        <p:txBody>
          <a:bodyPr>
            <a:noAutofit/>
          </a:bodyPr>
          <a:lstStyle/>
          <a:p>
            <a:pPr marL="291600" indent="-291600"/>
            <a:r>
              <a:rPr lang="en-US" altLang="en-US" sz="2800" b="1" noProof="0" dirty="0">
                <a:latin typeface="+mn-lt"/>
                <a:cs typeface="Tahoma"/>
              </a:rPr>
              <a:t>Determining responsibility is usually more difficult.</a:t>
            </a:r>
          </a:p>
        </p:txBody>
      </p:sp>
      <p:sp>
        <p:nvSpPr>
          <p:cNvPr id="6" name="Content Placeholder 5"/>
          <p:cNvSpPr>
            <a:spLocks noGrp="1"/>
          </p:cNvSpPr>
          <p:nvPr>
            <p:ph idx="14"/>
          </p:nvPr>
        </p:nvSpPr>
        <p:spPr>
          <a:xfrm>
            <a:off x="628650" y="3677916"/>
            <a:ext cx="7905750" cy="1656084"/>
          </a:xfrm>
        </p:spPr>
        <p:txBody>
          <a:bodyPr>
            <a:noAutofit/>
          </a:bodyPr>
          <a:lstStyle/>
          <a:p>
            <a:pPr marL="291600" indent="-291600"/>
            <a:r>
              <a:rPr lang="en-US" altLang="en-US" sz="2800" b="1" noProof="0" dirty="0">
                <a:latin typeface="+mn-lt"/>
                <a:cs typeface="Tahoma"/>
              </a:rPr>
              <a:t>Normally, upper-level marketing managers are held accountable for the fixed cost volume variance because they control the volume of sales.</a:t>
            </a:r>
          </a:p>
        </p:txBody>
      </p:sp>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24</a:t>
            </a:fld>
            <a:endParaRPr lang="en-US" dirty="0">
              <a:solidFill>
                <a:prstClr val="white"/>
              </a:solidFill>
              <a:latin typeface="+mn-lt"/>
            </a:endParaRPr>
          </a:p>
        </p:txBody>
      </p:sp>
    </p:spTree>
    <p:extLst>
      <p:ext uri="{BB962C8B-B14F-4D97-AF65-F5344CB8AC3E}">
        <p14:creationId xmlns:p14="http://schemas.microsoft.com/office/powerpoint/2010/main" val="41692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7A6632-3B0B-473D-B87F-57429CF6EDCE}"/>
              </a:ext>
            </a:extLst>
          </p:cNvPr>
          <p:cNvSpPr>
            <a:spLocks noGrp="1" noChangeArrowheads="1"/>
          </p:cNvSpPr>
          <p:nvPr>
            <p:ph type="title"/>
          </p:nvPr>
        </p:nvSpPr>
        <p:spPr/>
        <p:txBody>
          <a:bodyPr/>
          <a:lstStyle/>
          <a:p>
            <a:pPr eaLnBrk="1" fontAlgn="auto" hangingPunct="1">
              <a:spcAft>
                <a:spcPts val="0"/>
              </a:spcAft>
              <a:defRPr/>
            </a:pPr>
            <a:r>
              <a:rPr lang="en-US" sz="4400" noProof="0" dirty="0">
                <a:solidFill>
                  <a:srgbClr val="EBFC14"/>
                </a:solidFill>
                <a:effectLst/>
                <a:latin typeface="+mn-lt"/>
              </a:rPr>
              <a:t>Learning Objective 8-6</a:t>
            </a:r>
          </a:p>
        </p:txBody>
      </p:sp>
      <p:sp>
        <p:nvSpPr>
          <p:cNvPr id="2" name="Content Placeholder 1">
            <a:extLst>
              <a:ext uri="{FF2B5EF4-FFF2-40B4-BE49-F238E27FC236}">
                <a16:creationId xmlns:a16="http://schemas.microsoft.com/office/drawing/2014/main" id="{049D0A2B-3369-4787-A4A9-AD31A132C685}"/>
              </a:ext>
            </a:extLst>
          </p:cNvPr>
          <p:cNvSpPr>
            <a:spLocks noGrp="1"/>
          </p:cNvSpPr>
          <p:nvPr>
            <p:ph idx="1"/>
          </p:nvPr>
        </p:nvSpPr>
        <p:spPr>
          <a:xfrm>
            <a:off x="628650" y="1825625"/>
            <a:ext cx="7886700" cy="917575"/>
          </a:xfrm>
        </p:spPr>
        <p:txBody>
          <a:bodyPr>
            <a:normAutofit/>
          </a:bodyPr>
          <a:lstStyle/>
          <a:p>
            <a:pPr marL="0" indent="0">
              <a:buNone/>
            </a:pPr>
            <a:r>
              <a:rPr lang="en-US" sz="3000" noProof="0" dirty="0">
                <a:latin typeface="+mn-lt"/>
              </a:rPr>
              <a:t>Describe the features of a standard cost system and compute price and usage variances.</a:t>
            </a:r>
          </a:p>
        </p:txBody>
      </p:sp>
      <p:pic>
        <p:nvPicPr>
          <p:cNvPr id="4" name="Picture 3">
            <a:extLst>
              <a:ext uri="{FF2B5EF4-FFF2-40B4-BE49-F238E27FC236}">
                <a16:creationId xmlns:a16="http://schemas.microsoft.com/office/drawing/2014/main" id="{76C3CCE5-9FEA-4507-B5A3-92706520E9D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230483"/>
            <a:ext cx="2470203" cy="2332117"/>
          </a:xfrm>
          <a:prstGeom prst="rect">
            <a:avLst/>
          </a:prstGeom>
        </p:spPr>
      </p:pic>
      <p:sp>
        <p:nvSpPr>
          <p:cNvPr id="6" name="Slide Number Placeholder 5">
            <a:extLst>
              <a:ext uri="{FF2B5EF4-FFF2-40B4-BE49-F238E27FC236}">
                <a16:creationId xmlns:a16="http://schemas.microsoft.com/office/drawing/2014/main" id="{801AE8F0-ABE6-42BE-AEAD-55B80D0922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8-</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343154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9949"/>
            <a:ext cx="7886700" cy="995915"/>
          </a:xfrm>
        </p:spPr>
        <p:txBody>
          <a:bodyPr/>
          <a:lstStyle/>
          <a:p>
            <a:r>
              <a:rPr lang="en-US" sz="4400" noProof="0" dirty="0">
                <a:solidFill>
                  <a:srgbClr val="EBFC14"/>
                </a:solidFill>
                <a:effectLst/>
                <a:latin typeface="+mn-lt"/>
              </a:rPr>
              <a:t>Standard Cost Systems</a:t>
            </a:r>
            <a:endParaRPr lang="en-US" sz="4400" noProof="0" dirty="0">
              <a:effectLst/>
              <a:latin typeface="+mn-lt"/>
            </a:endParaRPr>
          </a:p>
        </p:txBody>
      </p:sp>
      <p:sp>
        <p:nvSpPr>
          <p:cNvPr id="3" name="Content Placeholder 2"/>
          <p:cNvSpPr>
            <a:spLocks noGrp="1"/>
          </p:cNvSpPr>
          <p:nvPr>
            <p:ph idx="1"/>
          </p:nvPr>
        </p:nvSpPr>
        <p:spPr>
          <a:xfrm>
            <a:off x="628650" y="1825626"/>
            <a:ext cx="7886700" cy="1450974"/>
          </a:xfrm>
        </p:spPr>
        <p:txBody>
          <a:bodyPr>
            <a:normAutofit/>
          </a:bodyPr>
          <a:lstStyle/>
          <a:p>
            <a:pPr marL="291600" indent="-291600"/>
            <a:r>
              <a:rPr lang="en-US" altLang="en-US" sz="3200" b="1" noProof="0" dirty="0">
                <a:latin typeface="+mn-lt"/>
                <a:cs typeface="Tahoma"/>
              </a:rPr>
              <a:t>A standard represents the amount a price, cost, or quantity should be, based on certain anticipated circumstances</a:t>
            </a:r>
            <a:r>
              <a:rPr lang="en-US" altLang="en-US" sz="3200" noProof="0" dirty="0">
                <a:latin typeface="+mn-lt"/>
              </a:rPr>
              <a:t>.</a:t>
            </a:r>
            <a:endParaRPr lang="en-US" altLang="en-US" sz="3200" b="1" noProof="0" dirty="0">
              <a:latin typeface="+mn-lt"/>
              <a:cs typeface="Tahoma"/>
            </a:endParaRPr>
          </a:p>
        </p:txBody>
      </p:sp>
      <p:sp>
        <p:nvSpPr>
          <p:cNvPr id="5" name="Content Placeholder 4"/>
          <p:cNvSpPr>
            <a:spLocks noGrp="1"/>
          </p:cNvSpPr>
          <p:nvPr>
            <p:ph idx="13"/>
          </p:nvPr>
        </p:nvSpPr>
        <p:spPr>
          <a:xfrm>
            <a:off x="628650" y="3366082"/>
            <a:ext cx="7905750" cy="1939637"/>
          </a:xfrm>
        </p:spPr>
        <p:txBody>
          <a:bodyPr>
            <a:normAutofit/>
          </a:bodyPr>
          <a:lstStyle/>
          <a:p>
            <a:pPr marL="291600" indent="-291600"/>
            <a:r>
              <a:rPr lang="en-US" altLang="en-US" sz="3200" b="1" noProof="0" dirty="0">
                <a:latin typeface="+mn-lt"/>
                <a:cs typeface="Tahoma"/>
              </a:rPr>
              <a:t>Accountants, engineers, purchasing agents, and production managers combine efforts to set standards that encourage efficient future production.</a:t>
            </a:r>
          </a:p>
        </p:txBody>
      </p:sp>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26</a:t>
            </a:fld>
            <a:endParaRPr lang="en-US" dirty="0">
              <a:solidFill>
                <a:prstClr val="white"/>
              </a:solidFill>
              <a:latin typeface="+mn-lt"/>
            </a:endParaRPr>
          </a:p>
        </p:txBody>
      </p:sp>
    </p:spTree>
    <p:extLst>
      <p:ext uri="{BB962C8B-B14F-4D97-AF65-F5344CB8AC3E}">
        <p14:creationId xmlns:p14="http://schemas.microsoft.com/office/powerpoint/2010/main" val="400445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9949"/>
            <a:ext cx="7886700" cy="995915"/>
          </a:xfrm>
        </p:spPr>
        <p:txBody>
          <a:bodyPr/>
          <a:lstStyle/>
          <a:p>
            <a:r>
              <a:rPr lang="en-US" sz="4400" noProof="0" dirty="0">
                <a:effectLst/>
                <a:latin typeface="+mn-lt"/>
              </a:rPr>
              <a:t>Establishing Standards</a:t>
            </a:r>
          </a:p>
        </p:txBody>
      </p:sp>
      <p:sp>
        <p:nvSpPr>
          <p:cNvPr id="3" name="Content Placeholder 2"/>
          <p:cNvSpPr>
            <a:spLocks noGrp="1"/>
          </p:cNvSpPr>
          <p:nvPr>
            <p:ph idx="1"/>
          </p:nvPr>
        </p:nvSpPr>
        <p:spPr>
          <a:xfrm>
            <a:off x="628650" y="1825625"/>
            <a:ext cx="7886700" cy="1298575"/>
          </a:xfrm>
        </p:spPr>
        <p:txBody>
          <a:bodyPr>
            <a:noAutofit/>
          </a:bodyPr>
          <a:lstStyle/>
          <a:p>
            <a:pPr marL="0" indent="0">
              <a:buNone/>
            </a:pPr>
            <a:r>
              <a:rPr lang="en-US" sz="3000" noProof="0" dirty="0">
                <a:latin typeface="+mn-lt"/>
                <a:cs typeface="Tahoma"/>
              </a:rPr>
              <a:t>A standard represents the amount that a price, cost, or quantity should be under certain anticipated circumstances.</a:t>
            </a:r>
          </a:p>
        </p:txBody>
      </p:sp>
      <p:sp>
        <p:nvSpPr>
          <p:cNvPr id="5" name="Content Placeholder 4"/>
          <p:cNvSpPr>
            <a:spLocks noGrp="1"/>
          </p:cNvSpPr>
          <p:nvPr>
            <p:ph idx="13"/>
          </p:nvPr>
        </p:nvSpPr>
        <p:spPr>
          <a:xfrm>
            <a:off x="647700" y="3276599"/>
            <a:ext cx="7886700" cy="840681"/>
          </a:xfrm>
        </p:spPr>
        <p:txBody>
          <a:bodyPr>
            <a:noAutofit/>
          </a:bodyPr>
          <a:lstStyle/>
          <a:p>
            <a:pPr marL="291600" lvl="1" indent="-291600"/>
            <a:r>
              <a:rPr lang="en-US" sz="2800" noProof="0" dirty="0">
                <a:latin typeface="+mn-lt"/>
                <a:cs typeface="Tahoma"/>
              </a:rPr>
              <a:t>Ideal standards represent what costs should be under the best circumstances.</a:t>
            </a:r>
          </a:p>
        </p:txBody>
      </p:sp>
      <p:sp>
        <p:nvSpPr>
          <p:cNvPr id="6" name="Content Placeholder 5"/>
          <p:cNvSpPr>
            <a:spLocks noGrp="1"/>
          </p:cNvSpPr>
          <p:nvPr>
            <p:ph idx="14"/>
          </p:nvPr>
        </p:nvSpPr>
        <p:spPr>
          <a:xfrm>
            <a:off x="647700" y="4153292"/>
            <a:ext cx="7886700" cy="1219200"/>
          </a:xfrm>
        </p:spPr>
        <p:txBody>
          <a:bodyPr>
            <a:noAutofit/>
          </a:bodyPr>
          <a:lstStyle/>
          <a:p>
            <a:pPr marL="291600" lvl="1" indent="-291600">
              <a:spcBef>
                <a:spcPts val="1000"/>
              </a:spcBef>
            </a:pPr>
            <a:r>
              <a:rPr lang="en-US" sz="2800" noProof="0" dirty="0">
                <a:latin typeface="+mn-lt"/>
                <a:cs typeface="Tahoma"/>
              </a:rPr>
              <a:t>Practical standards represent what an average worker performing diligently would be able to achieve</a:t>
            </a:r>
            <a:r>
              <a:rPr lang="en-US" sz="2800" noProof="0" dirty="0">
                <a:latin typeface="+mn-lt"/>
              </a:rPr>
              <a:t>.</a:t>
            </a:r>
            <a:endParaRPr lang="en-US" sz="2800" noProof="0" dirty="0">
              <a:latin typeface="+mn-lt"/>
              <a:cs typeface="Tahoma"/>
            </a:endParaRPr>
          </a:p>
        </p:txBody>
      </p:sp>
      <p:sp>
        <p:nvSpPr>
          <p:cNvPr id="7" name="Content Placeholder 6"/>
          <p:cNvSpPr>
            <a:spLocks noGrp="1"/>
          </p:cNvSpPr>
          <p:nvPr>
            <p:ph idx="15"/>
          </p:nvPr>
        </p:nvSpPr>
        <p:spPr>
          <a:xfrm>
            <a:off x="647700" y="5427358"/>
            <a:ext cx="6972300" cy="440826"/>
          </a:xfrm>
        </p:spPr>
        <p:txBody>
          <a:bodyPr>
            <a:normAutofit fontScale="92500" lnSpcReduction="10000"/>
          </a:bodyPr>
          <a:lstStyle/>
          <a:p>
            <a:pPr marL="291600" lvl="1" indent="-291600">
              <a:spcBef>
                <a:spcPts val="1000"/>
              </a:spcBef>
            </a:pPr>
            <a:r>
              <a:rPr lang="en-US" sz="2800" noProof="0" dirty="0">
                <a:latin typeface="+mn-lt"/>
                <a:cs typeface="Tahoma"/>
              </a:rPr>
              <a:t>Lax standards represent easily attainable goals</a:t>
            </a:r>
            <a:r>
              <a:rPr lang="en-US" sz="2800" noProof="0" dirty="0">
                <a:latin typeface="+mn-lt"/>
              </a:rPr>
              <a:t>.</a:t>
            </a:r>
            <a:endParaRPr lang="en-US" sz="2800" noProof="0"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27</a:t>
            </a:fld>
            <a:endParaRPr lang="en-US" dirty="0">
              <a:solidFill>
                <a:prstClr val="white"/>
              </a:solidFill>
              <a:latin typeface="+mn-lt"/>
            </a:endParaRPr>
          </a:p>
        </p:txBody>
      </p:sp>
    </p:spTree>
    <p:extLst>
      <p:ext uri="{BB962C8B-B14F-4D97-AF65-F5344CB8AC3E}">
        <p14:creationId xmlns:p14="http://schemas.microsoft.com/office/powerpoint/2010/main" val="120742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218"/>
            <a:ext cx="7886700" cy="905377"/>
          </a:xfrm>
        </p:spPr>
        <p:txBody>
          <a:bodyPr/>
          <a:lstStyle/>
          <a:p>
            <a:r>
              <a:rPr lang="en-US" sz="4400" noProof="0" dirty="0">
                <a:solidFill>
                  <a:srgbClr val="EBFC14"/>
                </a:solidFill>
                <a:effectLst/>
                <a:latin typeface="+mn-lt"/>
              </a:rPr>
              <a:t>Need for Standard Costs</a:t>
            </a:r>
            <a:endParaRPr lang="en-US" sz="4400" noProof="0" dirty="0">
              <a:effectLst/>
              <a:latin typeface="+mn-lt"/>
            </a:endParaRPr>
          </a:p>
        </p:txBody>
      </p:sp>
      <p:sp>
        <p:nvSpPr>
          <p:cNvPr id="3" name="Content Placeholder 2"/>
          <p:cNvSpPr>
            <a:spLocks noGrp="1"/>
          </p:cNvSpPr>
          <p:nvPr>
            <p:ph idx="1"/>
          </p:nvPr>
        </p:nvSpPr>
        <p:spPr>
          <a:xfrm>
            <a:off x="628650" y="1825626"/>
            <a:ext cx="7886700" cy="1298574"/>
          </a:xfrm>
        </p:spPr>
        <p:txBody>
          <a:bodyPr>
            <a:noAutofit/>
          </a:bodyPr>
          <a:lstStyle/>
          <a:p>
            <a:pPr marL="291600" indent="-291600"/>
            <a:r>
              <a:rPr lang="en-US" sz="3000" noProof="0" dirty="0">
                <a:latin typeface="+mn-lt"/>
                <a:cs typeface="Tahoma"/>
              </a:rPr>
              <a:t>Standard costs help managers plan and establish benchmarks against which actual performance can be judged</a:t>
            </a:r>
            <a:r>
              <a:rPr lang="en-US" sz="3000" noProof="0" dirty="0">
                <a:latin typeface="+mn-lt"/>
              </a:rPr>
              <a:t>.</a:t>
            </a:r>
            <a:endParaRPr lang="en-US" sz="3000" noProof="0" dirty="0">
              <a:latin typeface="+mn-lt"/>
              <a:cs typeface="Tahoma"/>
            </a:endParaRPr>
          </a:p>
        </p:txBody>
      </p:sp>
      <p:sp>
        <p:nvSpPr>
          <p:cNvPr id="5" name="Content Placeholder 4"/>
          <p:cNvSpPr>
            <a:spLocks noGrp="1"/>
          </p:cNvSpPr>
          <p:nvPr>
            <p:ph idx="13"/>
          </p:nvPr>
        </p:nvSpPr>
        <p:spPr>
          <a:xfrm>
            <a:off x="628650" y="3312622"/>
            <a:ext cx="7905750" cy="1259378"/>
          </a:xfrm>
        </p:spPr>
        <p:txBody>
          <a:bodyPr>
            <a:noAutofit/>
          </a:bodyPr>
          <a:lstStyle/>
          <a:p>
            <a:pPr marL="291600" indent="-291600"/>
            <a:r>
              <a:rPr lang="en-US" sz="3000" i="1" noProof="0" dirty="0">
                <a:latin typeface="+mn-lt"/>
                <a:cs typeface="Tahoma"/>
              </a:rPr>
              <a:t>Management by exception</a:t>
            </a:r>
            <a:r>
              <a:rPr lang="en-US" sz="3000" noProof="0" dirty="0">
                <a:latin typeface="+mn-lt"/>
                <a:cs typeface="Tahoma"/>
              </a:rPr>
              <a:t> focuses on material differences between actual and expected results</a:t>
            </a:r>
            <a:r>
              <a:rPr lang="en-US" sz="3000" noProof="0" dirty="0">
                <a:latin typeface="+mn-lt"/>
              </a:rPr>
              <a:t>.</a:t>
            </a:r>
            <a:endParaRPr lang="en-US" sz="3000" noProof="0"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28</a:t>
            </a:fld>
            <a:endParaRPr lang="en-US" dirty="0">
              <a:solidFill>
                <a:prstClr val="white"/>
              </a:solidFill>
              <a:latin typeface="+mn-lt"/>
            </a:endParaRPr>
          </a:p>
        </p:txBody>
      </p:sp>
    </p:spTree>
    <p:extLst>
      <p:ext uri="{BB962C8B-B14F-4D97-AF65-F5344CB8AC3E}">
        <p14:creationId xmlns:p14="http://schemas.microsoft.com/office/powerpoint/2010/main" val="364546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9949"/>
            <a:ext cx="7886700" cy="995915"/>
          </a:xfrm>
        </p:spPr>
        <p:txBody>
          <a:bodyPr/>
          <a:lstStyle/>
          <a:p>
            <a:r>
              <a:rPr lang="en-US" sz="4400" noProof="0" dirty="0">
                <a:solidFill>
                  <a:srgbClr val="EBFC14"/>
                </a:solidFill>
                <a:effectLst/>
                <a:latin typeface="+mn-lt"/>
              </a:rPr>
              <a:t>Selecting Variances to Investigate</a:t>
            </a:r>
            <a:endParaRPr lang="en-US" sz="4400" noProof="0" dirty="0">
              <a:effectLst/>
              <a:latin typeface="+mn-lt"/>
            </a:endParaRPr>
          </a:p>
        </p:txBody>
      </p:sp>
      <p:sp>
        <p:nvSpPr>
          <p:cNvPr id="3" name="Content Placeholder 2"/>
          <p:cNvSpPr>
            <a:spLocks noGrp="1"/>
          </p:cNvSpPr>
          <p:nvPr>
            <p:ph idx="1"/>
          </p:nvPr>
        </p:nvSpPr>
        <p:spPr>
          <a:xfrm>
            <a:off x="628650" y="1825626"/>
            <a:ext cx="7886700" cy="536574"/>
          </a:xfrm>
        </p:spPr>
        <p:txBody>
          <a:bodyPr>
            <a:normAutofit/>
          </a:bodyPr>
          <a:lstStyle/>
          <a:p>
            <a:pPr marL="0" indent="0">
              <a:buNone/>
            </a:pPr>
            <a:r>
              <a:rPr lang="en-US" sz="3000" noProof="0" dirty="0">
                <a:latin typeface="+mn-lt"/>
                <a:cs typeface="Tahoma"/>
              </a:rPr>
              <a:t>Management by exception tells us to consider:</a:t>
            </a:r>
          </a:p>
        </p:txBody>
      </p:sp>
      <p:sp>
        <p:nvSpPr>
          <p:cNvPr id="5" name="Content Placeholder 4"/>
          <p:cNvSpPr>
            <a:spLocks noGrp="1"/>
          </p:cNvSpPr>
          <p:nvPr>
            <p:ph idx="13"/>
          </p:nvPr>
        </p:nvSpPr>
        <p:spPr>
          <a:xfrm>
            <a:off x="647700" y="2438400"/>
            <a:ext cx="7886700" cy="537884"/>
          </a:xfrm>
        </p:spPr>
        <p:txBody>
          <a:bodyPr>
            <a:normAutofit/>
          </a:bodyPr>
          <a:lstStyle/>
          <a:p>
            <a:pPr marL="403200" indent="-403200">
              <a:buFont typeface="+mj-lt"/>
              <a:buAutoNum type="arabicPeriod"/>
            </a:pPr>
            <a:r>
              <a:rPr lang="en-US" sz="3000" noProof="0" dirty="0">
                <a:latin typeface="+mn-lt"/>
                <a:cs typeface="Tahoma"/>
              </a:rPr>
              <a:t>the materiality of a variance,</a:t>
            </a:r>
          </a:p>
        </p:txBody>
      </p:sp>
      <p:sp>
        <p:nvSpPr>
          <p:cNvPr id="6" name="Content Placeholder 5"/>
          <p:cNvSpPr>
            <a:spLocks noGrp="1"/>
          </p:cNvSpPr>
          <p:nvPr>
            <p:ph idx="14"/>
          </p:nvPr>
        </p:nvSpPr>
        <p:spPr>
          <a:xfrm>
            <a:off x="647700" y="3048000"/>
            <a:ext cx="7886700" cy="533400"/>
          </a:xfrm>
        </p:spPr>
        <p:txBody>
          <a:bodyPr>
            <a:normAutofit/>
          </a:bodyPr>
          <a:lstStyle/>
          <a:p>
            <a:pPr marL="403200" indent="-403200">
              <a:buFont typeface="+mj-lt"/>
              <a:buAutoNum type="arabicPeriod" startAt="2"/>
            </a:pPr>
            <a:r>
              <a:rPr lang="en-US" sz="3000" noProof="0" dirty="0">
                <a:latin typeface="+mn-lt"/>
                <a:cs typeface="Tahoma"/>
              </a:rPr>
              <a:t>how frequently it occurs,</a:t>
            </a:r>
          </a:p>
        </p:txBody>
      </p:sp>
      <p:sp>
        <p:nvSpPr>
          <p:cNvPr id="7" name="Content Placeholder 6"/>
          <p:cNvSpPr>
            <a:spLocks noGrp="1"/>
          </p:cNvSpPr>
          <p:nvPr>
            <p:ph idx="15"/>
          </p:nvPr>
        </p:nvSpPr>
        <p:spPr>
          <a:xfrm>
            <a:off x="647700" y="3657600"/>
            <a:ext cx="7886700" cy="535631"/>
          </a:xfrm>
        </p:spPr>
        <p:txBody>
          <a:bodyPr>
            <a:normAutofit/>
          </a:bodyPr>
          <a:lstStyle/>
          <a:p>
            <a:pPr marL="403200" indent="-403200">
              <a:buFont typeface="+mj-lt"/>
              <a:buAutoNum type="arabicPeriod" startAt="3"/>
            </a:pPr>
            <a:r>
              <a:rPr lang="en-US" sz="3000" noProof="0" dirty="0">
                <a:latin typeface="+mn-lt"/>
                <a:cs typeface="Tahoma"/>
              </a:rPr>
              <a:t>the capacity to control the variance, and</a:t>
            </a:r>
          </a:p>
        </p:txBody>
      </p:sp>
      <p:sp>
        <p:nvSpPr>
          <p:cNvPr id="8" name="Content Placeholder 7"/>
          <p:cNvSpPr>
            <a:spLocks noGrp="1"/>
          </p:cNvSpPr>
          <p:nvPr>
            <p:ph idx="16"/>
          </p:nvPr>
        </p:nvSpPr>
        <p:spPr>
          <a:xfrm>
            <a:off x="647700" y="4267200"/>
            <a:ext cx="7886700" cy="936471"/>
          </a:xfrm>
        </p:spPr>
        <p:txBody>
          <a:bodyPr>
            <a:noAutofit/>
          </a:bodyPr>
          <a:lstStyle/>
          <a:p>
            <a:pPr marL="403200" indent="-403200">
              <a:buFont typeface="+mj-lt"/>
              <a:buAutoNum type="arabicPeriod" startAt="4"/>
            </a:pPr>
            <a:r>
              <a:rPr lang="en-US" sz="3000" noProof="0" dirty="0">
                <a:latin typeface="+mn-lt"/>
                <a:cs typeface="Tahoma"/>
              </a:rPr>
              <a:t>the characteristics of the items behind the variance.</a:t>
            </a:r>
            <a:endParaRPr lang="en-US" sz="3000" noProof="0" dirty="0">
              <a:latin typeface="+mn-lt"/>
            </a:endParaRPr>
          </a:p>
        </p:txBody>
      </p:sp>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29</a:t>
            </a:fld>
            <a:endParaRPr lang="en-US" dirty="0">
              <a:solidFill>
                <a:prstClr val="white"/>
              </a:solidFill>
              <a:latin typeface="+mn-lt"/>
            </a:endParaRPr>
          </a:p>
        </p:txBody>
      </p:sp>
    </p:spTree>
    <p:extLst>
      <p:ext uri="{BB962C8B-B14F-4D97-AF65-F5344CB8AC3E}">
        <p14:creationId xmlns:p14="http://schemas.microsoft.com/office/powerpoint/2010/main" val="9284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9949"/>
            <a:ext cx="7886700" cy="995915"/>
          </a:xfrm>
        </p:spPr>
        <p:txBody>
          <a:bodyPr/>
          <a:lstStyle/>
          <a:p>
            <a:r>
              <a:rPr lang="en-US" sz="4400" noProof="0" dirty="0">
                <a:solidFill>
                  <a:srgbClr val="EBFC14"/>
                </a:solidFill>
                <a:effectLst/>
                <a:latin typeface="+mn-lt"/>
              </a:rPr>
              <a:t>Flexible Budgets Defined</a:t>
            </a:r>
            <a:endParaRPr lang="en-US" sz="4400" noProof="0" dirty="0">
              <a:effectLst/>
              <a:latin typeface="+mn-lt"/>
            </a:endParaRPr>
          </a:p>
        </p:txBody>
      </p:sp>
      <p:sp>
        <p:nvSpPr>
          <p:cNvPr id="3" name="Content Placeholder 2"/>
          <p:cNvSpPr>
            <a:spLocks noGrp="1"/>
          </p:cNvSpPr>
          <p:nvPr>
            <p:ph idx="1"/>
          </p:nvPr>
        </p:nvSpPr>
        <p:spPr>
          <a:xfrm>
            <a:off x="628650" y="1825626"/>
            <a:ext cx="7886700" cy="1374774"/>
          </a:xfrm>
        </p:spPr>
        <p:txBody>
          <a:bodyPr>
            <a:normAutofit lnSpcReduction="10000"/>
          </a:bodyPr>
          <a:lstStyle/>
          <a:p>
            <a:pPr marL="291600" indent="-291600" eaLnBrk="0" fontAlgn="base" hangingPunct="0">
              <a:lnSpc>
                <a:spcPct val="100000"/>
              </a:lnSpc>
              <a:spcBef>
                <a:spcPct val="50000"/>
              </a:spcBef>
              <a:spcAft>
                <a:spcPct val="0"/>
              </a:spcAft>
              <a:defRPr/>
            </a:pPr>
            <a:r>
              <a:rPr lang="en-US" sz="3000" b="1" noProof="0" dirty="0">
                <a:latin typeface="+mn-lt"/>
                <a:cs typeface="Tahoma"/>
              </a:rPr>
              <a:t>The master budget, sometimes called a static budget, is based solely on the planned volume of activity.</a:t>
            </a:r>
          </a:p>
        </p:txBody>
      </p:sp>
      <p:sp>
        <p:nvSpPr>
          <p:cNvPr id="5" name="Content Placeholder 4"/>
          <p:cNvSpPr>
            <a:spLocks noGrp="1"/>
          </p:cNvSpPr>
          <p:nvPr>
            <p:ph idx="13"/>
          </p:nvPr>
        </p:nvSpPr>
        <p:spPr>
          <a:xfrm>
            <a:off x="628650" y="3335338"/>
            <a:ext cx="7905750" cy="1465262"/>
          </a:xfrm>
        </p:spPr>
        <p:txBody>
          <a:bodyPr>
            <a:noAutofit/>
          </a:bodyPr>
          <a:lstStyle/>
          <a:p>
            <a:pPr marL="291600" indent="-291600" eaLnBrk="0" fontAlgn="base" hangingPunct="0">
              <a:lnSpc>
                <a:spcPct val="100000"/>
              </a:lnSpc>
              <a:spcBef>
                <a:spcPct val="50000"/>
              </a:spcBef>
              <a:spcAft>
                <a:spcPct val="0"/>
              </a:spcAft>
              <a:defRPr/>
            </a:pPr>
            <a:r>
              <a:rPr lang="en-US" sz="3000" b="1" noProof="0" dirty="0">
                <a:latin typeface="+mn-lt"/>
                <a:cs typeface="Tahoma"/>
              </a:rPr>
              <a:t>Flexible budgets differ from static budgets in that they show expected revenues and costs at a variety of volume levels.</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3</a:t>
            </a:fld>
            <a:endParaRPr lang="en-US" dirty="0">
              <a:solidFill>
                <a:prstClr val="white"/>
              </a:solidFill>
              <a:latin typeface="+mn-lt"/>
            </a:endParaRPr>
          </a:p>
        </p:txBody>
      </p:sp>
    </p:spTree>
    <p:extLst>
      <p:ext uri="{BB962C8B-B14F-4D97-AF65-F5344CB8AC3E}">
        <p14:creationId xmlns:p14="http://schemas.microsoft.com/office/powerpoint/2010/main" val="190997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9949"/>
            <a:ext cx="7886700" cy="995915"/>
          </a:xfrm>
        </p:spPr>
        <p:txBody>
          <a:bodyPr/>
          <a:lstStyle/>
          <a:p>
            <a:r>
              <a:rPr lang="en-US" sz="4400" noProof="0" dirty="0">
                <a:solidFill>
                  <a:srgbClr val="EBFC14"/>
                </a:solidFill>
                <a:effectLst/>
                <a:latin typeface="+mn-lt"/>
              </a:rPr>
              <a:t>Manufacturing Cost Variances </a:t>
            </a:r>
            <a:r>
              <a:rPr lang="en-US" sz="1000" noProof="0" dirty="0">
                <a:solidFill>
                  <a:srgbClr val="EBFC14"/>
                </a:solidFill>
                <a:effectLst/>
                <a:latin typeface="+mn-lt"/>
              </a:rPr>
              <a:t>1</a:t>
            </a:r>
            <a:endParaRPr lang="en-US" sz="1000" noProof="0" dirty="0">
              <a:effectLst/>
              <a:latin typeface="+mn-lt"/>
            </a:endParaRPr>
          </a:p>
        </p:txBody>
      </p:sp>
      <p:sp>
        <p:nvSpPr>
          <p:cNvPr id="3" name="Content Placeholder 2"/>
          <p:cNvSpPr>
            <a:spLocks noGrp="1"/>
          </p:cNvSpPr>
          <p:nvPr>
            <p:ph idx="1"/>
          </p:nvPr>
        </p:nvSpPr>
        <p:spPr>
          <a:xfrm>
            <a:off x="628650" y="1723535"/>
            <a:ext cx="7886700" cy="714865"/>
          </a:xfrm>
        </p:spPr>
        <p:txBody>
          <a:bodyPr>
            <a:noAutofit/>
          </a:bodyPr>
          <a:lstStyle/>
          <a:p>
            <a:pPr marL="0" indent="0">
              <a:buNone/>
            </a:pPr>
            <a:r>
              <a:rPr lang="en-US" sz="2200" b="1" noProof="0" dirty="0">
                <a:latin typeface="+mn-lt"/>
                <a:cs typeface="Tahoma"/>
              </a:rPr>
              <a:t>We will use the following information provided by Melrose Manufacturing to calculate manufacturing variances.</a:t>
            </a:r>
          </a:p>
        </p:txBody>
      </p:sp>
      <p:graphicFrame>
        <p:nvGraphicFramePr>
          <p:cNvPr id="10" name="Content Placeholder 9"/>
          <p:cNvGraphicFramePr>
            <a:graphicFrameLocks noGrp="1"/>
          </p:cNvGraphicFramePr>
          <p:nvPr>
            <p:ph idx="13"/>
            <p:extLst>
              <p:ext uri="{D42A27DB-BD31-4B8C-83A1-F6EECF244321}">
                <p14:modId xmlns:p14="http://schemas.microsoft.com/office/powerpoint/2010/main" val="4279841605"/>
              </p:ext>
            </p:extLst>
          </p:nvPr>
        </p:nvGraphicFramePr>
        <p:xfrm>
          <a:off x="647700" y="2667000"/>
          <a:ext cx="6819900" cy="2743200"/>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228600">
                <a:tc>
                  <a:txBody>
                    <a:bodyPr/>
                    <a:lstStyle/>
                    <a:p>
                      <a:r>
                        <a:rPr lang="en-US" sz="1400" dirty="0">
                          <a:solidFill>
                            <a:srgbClr val="5B7BAA"/>
                          </a:solidFill>
                          <a:latin typeface="+mn-lt"/>
                        </a:rPr>
                        <a:t>Blank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mn-lt"/>
                        </a:rPr>
                        <a:t>Standard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mn-lt"/>
                        </a:rPr>
                        <a:t>Actual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600">
                <a:tc>
                  <a:txBody>
                    <a:bodyPr/>
                    <a:lstStyle/>
                    <a:p>
                      <a:r>
                        <a:rPr lang="en-US" sz="1400" b="0" kern="1200" dirty="0">
                          <a:solidFill>
                            <a:schemeClr val="bg1"/>
                          </a:solidFill>
                          <a:effectLst/>
                          <a:latin typeface="+mn-lt"/>
                          <a:ea typeface="+mn-ea"/>
                          <a:cs typeface="+mn-cs"/>
                        </a:rPr>
                        <a:t>Variable Materials Cost Per Unit of Product</a:t>
                      </a:r>
                      <a:endParaRPr lang="en-US" sz="1400" b="0" dirty="0">
                        <a:solidFill>
                          <a:schemeClr val="bg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R="333375" algn="r">
                        <a:spcAft>
                          <a:spcPts val="0"/>
                        </a:spcAft>
                        <a:tabLst>
                          <a:tab pos="1426845" algn="r"/>
                        </a:tabLst>
                      </a:pPr>
                      <a:r>
                        <a:rPr lang="en-US" sz="1400" b="0" spc="50" dirty="0">
                          <a:solidFill>
                            <a:schemeClr val="bg1"/>
                          </a:solidFill>
                          <a:effectLst/>
                          <a:latin typeface="+mn-lt"/>
                          <a:ea typeface="Calibri" panose="020F0502020204030204" pitchFamily="34" charset="0"/>
                          <a:cs typeface="Times New Roman" panose="02020603050405020304" pitchFamily="18" charset="0"/>
                        </a:rPr>
                        <a:t>$</a:t>
                      </a:r>
                      <a:r>
                        <a:rPr lang="en-US" sz="1400" b="0" spc="50" baseline="0" dirty="0">
                          <a:solidFill>
                            <a:schemeClr val="bg1"/>
                          </a:solidFill>
                          <a:effectLst/>
                          <a:latin typeface="+mn-lt"/>
                          <a:ea typeface="Calibri" panose="020F0502020204030204" pitchFamily="34" charset="0"/>
                          <a:cs typeface="Times New Roman" panose="02020603050405020304" pitchFamily="18" charset="0"/>
                        </a:rPr>
                        <a:t>          </a:t>
                      </a:r>
                      <a:r>
                        <a:rPr lang="en-US" sz="1400" b="0" spc="50" dirty="0">
                          <a:solidFill>
                            <a:schemeClr val="bg1"/>
                          </a:solidFill>
                          <a:effectLst/>
                          <a:latin typeface="+mn-lt"/>
                          <a:ea typeface="Calibri" panose="020F0502020204030204" pitchFamily="34" charset="0"/>
                          <a:cs typeface="Times New Roman" panose="02020603050405020304" pitchFamily="18" charset="0"/>
                        </a:rPr>
                        <a:t>12.00</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R="114300" algn="r">
                        <a:spcAft>
                          <a:spcPts val="0"/>
                        </a:spcAft>
                        <a:tabLst>
                          <a:tab pos="1531620" algn="r"/>
                        </a:tabLst>
                      </a:pPr>
                      <a:r>
                        <a:rPr lang="en-US" sz="1400" b="0" spc="50" dirty="0">
                          <a:solidFill>
                            <a:schemeClr val="bg1"/>
                          </a:solidFill>
                          <a:effectLst/>
                          <a:latin typeface="+mn-lt"/>
                          <a:ea typeface="Calibri" panose="020F0502020204030204" pitchFamily="34" charset="0"/>
                          <a:cs typeface="Times New Roman" panose="02020603050405020304" pitchFamily="18" charset="0"/>
                        </a:rPr>
                        <a:t>$        11.78</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r>
                        <a:rPr lang="en-US" sz="1400" b="0" kern="1200" dirty="0">
                          <a:solidFill>
                            <a:schemeClr val="bg1"/>
                          </a:solidFill>
                          <a:effectLst/>
                          <a:latin typeface="+mn-lt"/>
                          <a:ea typeface="+mn-ea"/>
                          <a:cs typeface="+mn-cs"/>
                        </a:rPr>
                        <a:t>Variable Labor Cost Per Unit of Product</a:t>
                      </a:r>
                      <a:endParaRPr lang="en-US" sz="1400" b="0" dirty="0">
                        <a:solidFill>
                          <a:schemeClr val="bg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R="333375" algn="r">
                        <a:spcAft>
                          <a:spcPts val="0"/>
                        </a:spcAft>
                      </a:pPr>
                      <a:r>
                        <a:rPr lang="en-US" sz="1400" b="0" spc="50" dirty="0">
                          <a:solidFill>
                            <a:schemeClr val="bg1"/>
                          </a:solidFill>
                          <a:effectLst/>
                          <a:latin typeface="+mn-lt"/>
                          <a:ea typeface="Calibri" panose="020F0502020204030204" pitchFamily="34" charset="0"/>
                          <a:cs typeface="Times New Roman" panose="02020603050405020304" pitchFamily="18" charset="0"/>
                        </a:rPr>
                        <a:t>16.80</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R="114300" algn="r">
                        <a:spcAft>
                          <a:spcPts val="0"/>
                        </a:spcAft>
                      </a:pPr>
                      <a:r>
                        <a:rPr lang="en-US" sz="1400" b="0" spc="50" dirty="0">
                          <a:solidFill>
                            <a:schemeClr val="bg1"/>
                          </a:solidFill>
                          <a:effectLst/>
                          <a:latin typeface="+mn-lt"/>
                          <a:ea typeface="Calibri" panose="020F0502020204030204" pitchFamily="34" charset="0"/>
                          <a:cs typeface="Times New Roman" panose="02020603050405020304" pitchFamily="18" charset="0"/>
                        </a:rPr>
                        <a:t>17.25</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2400">
                <a:tc>
                  <a:txBody>
                    <a:bodyPr/>
                    <a:lstStyle/>
                    <a:p>
                      <a:r>
                        <a:rPr lang="en-US" sz="1400" b="0" kern="1200" dirty="0">
                          <a:solidFill>
                            <a:schemeClr val="bg1"/>
                          </a:solidFill>
                          <a:effectLst/>
                          <a:latin typeface="+mn-lt"/>
                          <a:ea typeface="+mn-ea"/>
                          <a:cs typeface="+mn-cs"/>
                        </a:rPr>
                        <a:t>Variable Overhead Cost Per Unit of Product</a:t>
                      </a:r>
                      <a:endParaRPr lang="en-US" sz="1400" b="0" dirty="0">
                        <a:solidFill>
                          <a:schemeClr val="bg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R="333375" algn="r">
                        <a:spcAft>
                          <a:spcPts val="0"/>
                        </a:spcAft>
                      </a:pPr>
                      <a:r>
                        <a:rPr lang="en-US" sz="1400" b="0" u="sng" spc="50" dirty="0">
                          <a:solidFill>
                            <a:schemeClr val="bg1"/>
                          </a:solidFill>
                          <a:effectLst/>
                          <a:latin typeface="+mn-lt"/>
                          <a:ea typeface="Calibri" panose="020F0502020204030204" pitchFamily="34" charset="0"/>
                          <a:cs typeface="Times New Roman" panose="02020603050405020304" pitchFamily="18" charset="0"/>
                        </a:rPr>
                        <a:t>           </a:t>
                      </a:r>
                      <a:r>
                        <a:rPr lang="en-US" sz="1400" b="0" u="sng" spc="50" baseline="0" dirty="0">
                          <a:solidFill>
                            <a:schemeClr val="bg1"/>
                          </a:solidFill>
                          <a:effectLst/>
                          <a:latin typeface="+mn-lt"/>
                          <a:ea typeface="Calibri" panose="020F0502020204030204" pitchFamily="34" charset="0"/>
                          <a:cs typeface="Times New Roman" panose="02020603050405020304" pitchFamily="18" charset="0"/>
                        </a:rPr>
                        <a:t>   </a:t>
                      </a:r>
                      <a:r>
                        <a:rPr lang="en-US" sz="1400" b="0" u="sng" spc="50" dirty="0">
                          <a:solidFill>
                            <a:schemeClr val="bg1"/>
                          </a:solidFill>
                          <a:effectLst/>
                          <a:latin typeface="+mn-lt"/>
                          <a:ea typeface="Calibri" panose="020F0502020204030204" pitchFamily="34" charset="0"/>
                          <a:cs typeface="Times New Roman" panose="02020603050405020304" pitchFamily="18" charset="0"/>
                        </a:rPr>
                        <a:t>5.60</a:t>
                      </a:r>
                      <a:endParaRPr lang="en-US" sz="1400" b="0" u="sng"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14300" algn="r">
                        <a:spcAft>
                          <a:spcPts val="0"/>
                        </a:spcAft>
                      </a:pPr>
                      <a:r>
                        <a:rPr lang="en-US" sz="1400" b="0" u="sng" spc="50" dirty="0">
                          <a:solidFill>
                            <a:schemeClr val="bg1"/>
                          </a:solidFill>
                          <a:effectLst/>
                          <a:latin typeface="+mn-lt"/>
                          <a:ea typeface="Calibri" panose="020F0502020204030204" pitchFamily="34" charset="0"/>
                          <a:cs typeface="Times New Roman" panose="02020603050405020304" pitchFamily="18" charset="0"/>
                        </a:rPr>
                        <a:t>             5.75</a:t>
                      </a:r>
                      <a:endParaRPr lang="en-US" sz="1400" b="0" u="sng"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4800">
                <a:tc>
                  <a:txBody>
                    <a:bodyPr/>
                    <a:lstStyle/>
                    <a:p>
                      <a:r>
                        <a:rPr lang="en-US" sz="1400" b="0" kern="1200" dirty="0">
                          <a:solidFill>
                            <a:schemeClr val="bg1"/>
                          </a:solidFill>
                          <a:effectLst/>
                          <a:latin typeface="+mn-lt"/>
                          <a:ea typeface="+mn-ea"/>
                          <a:cs typeface="+mn-cs"/>
                        </a:rPr>
                        <a:t>Total Per-Unit Variable Manufacturing Cost (a)</a:t>
                      </a:r>
                      <a:endParaRPr lang="en-US" sz="1400" b="0" dirty="0">
                        <a:solidFill>
                          <a:schemeClr val="bg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R="333375" algn="r">
                        <a:spcAft>
                          <a:spcPts val="0"/>
                        </a:spcAft>
                        <a:tabLst>
                          <a:tab pos="1426845" algn="r"/>
                        </a:tabLst>
                      </a:pPr>
                      <a:r>
                        <a:rPr lang="en-US" sz="1400" b="0" spc="50" dirty="0">
                          <a:solidFill>
                            <a:schemeClr val="bg1"/>
                          </a:solidFill>
                          <a:effectLst/>
                          <a:latin typeface="+mn-lt"/>
                          <a:ea typeface="Calibri" panose="020F0502020204030204" pitchFamily="34" charset="0"/>
                          <a:cs typeface="Times New Roman" panose="02020603050405020304" pitchFamily="18" charset="0"/>
                        </a:rPr>
                        <a:t>$         34.40</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R="114300" algn="r">
                        <a:spcAft>
                          <a:spcPts val="0"/>
                        </a:spcAft>
                        <a:tabLst>
                          <a:tab pos="1531620" algn="r"/>
                        </a:tabLst>
                      </a:pPr>
                      <a:r>
                        <a:rPr lang="en-US" sz="1400" b="0" spc="50" dirty="0">
                          <a:solidFill>
                            <a:schemeClr val="bg1"/>
                          </a:solidFill>
                          <a:effectLst/>
                          <a:latin typeface="+mn-lt"/>
                          <a:ea typeface="Calibri" panose="020F0502020204030204" pitchFamily="34" charset="0"/>
                          <a:cs typeface="Times New Roman" panose="02020603050405020304" pitchFamily="18" charset="0"/>
                        </a:rPr>
                        <a:t>$       34.78</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600">
                <a:tc>
                  <a:txBody>
                    <a:bodyPr/>
                    <a:lstStyle/>
                    <a:p>
                      <a:r>
                        <a:rPr lang="en-US" sz="1400" b="0" kern="1200" dirty="0">
                          <a:solidFill>
                            <a:schemeClr val="bg1"/>
                          </a:solidFill>
                          <a:effectLst/>
                          <a:latin typeface="+mn-lt"/>
                          <a:ea typeface="+mn-ea"/>
                          <a:cs typeface="+mn-cs"/>
                        </a:rPr>
                        <a:t>Total Units Produced (c)</a:t>
                      </a:r>
                      <a:endParaRPr lang="en-US" sz="1400" b="0" dirty="0">
                        <a:solidFill>
                          <a:schemeClr val="bg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R="333375" algn="r">
                        <a:spcAft>
                          <a:spcPts val="0"/>
                        </a:spcAft>
                      </a:pPr>
                      <a:r>
                        <a:rPr lang="en-US" sz="1400" b="0" u="sng" spc="50" dirty="0">
                          <a:solidFill>
                            <a:schemeClr val="bg1"/>
                          </a:solidFill>
                          <a:effectLst/>
                          <a:latin typeface="+mn-lt"/>
                          <a:ea typeface="Calibri" panose="020F0502020204030204" pitchFamily="34" charset="0"/>
                          <a:cs typeface="Times New Roman" panose="02020603050405020304" pitchFamily="18" charset="0"/>
                        </a:rPr>
                        <a:t>          19,000</a:t>
                      </a:r>
                      <a:endParaRPr lang="en-US" sz="1400" b="0" u="sng"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14300" algn="r">
                        <a:spcAft>
                          <a:spcPts val="0"/>
                        </a:spcAft>
                      </a:pPr>
                      <a:r>
                        <a:rPr lang="en-US" sz="1400" b="0" u="sng" spc="50" dirty="0">
                          <a:solidFill>
                            <a:schemeClr val="bg1"/>
                          </a:solidFill>
                          <a:effectLst/>
                          <a:latin typeface="+mn-lt"/>
                          <a:ea typeface="Calibri" panose="020F0502020204030204" pitchFamily="34" charset="0"/>
                          <a:cs typeface="Times New Roman" panose="02020603050405020304" pitchFamily="18" charset="0"/>
                        </a:rPr>
                        <a:t>         19,000</a:t>
                      </a:r>
                      <a:endParaRPr lang="en-US" sz="1400" b="0" u="sng"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4800">
                <a:tc>
                  <a:txBody>
                    <a:bodyPr/>
                    <a:lstStyle/>
                    <a:p>
                      <a:r>
                        <a:rPr lang="en-US" sz="1400" b="0" kern="1200" dirty="0">
                          <a:solidFill>
                            <a:schemeClr val="bg1"/>
                          </a:solidFill>
                          <a:effectLst/>
                          <a:latin typeface="+mn-lt"/>
                          <a:ea typeface="+mn-ea"/>
                          <a:cs typeface="+mn-cs"/>
                        </a:rPr>
                        <a:t>Total Variable Manufacturing Cost (a x b)</a:t>
                      </a:r>
                      <a:endParaRPr lang="en-US" sz="1400" b="0" dirty="0">
                        <a:solidFill>
                          <a:schemeClr val="bg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R="333375" algn="r">
                        <a:spcAft>
                          <a:spcPts val="0"/>
                        </a:spcAft>
                      </a:pPr>
                      <a:r>
                        <a:rPr lang="en-US" sz="1400" b="0" spc="50" dirty="0">
                          <a:solidFill>
                            <a:schemeClr val="bg1"/>
                          </a:solidFill>
                          <a:effectLst/>
                          <a:latin typeface="+mn-lt"/>
                          <a:ea typeface="Calibri" panose="020F0502020204030204" pitchFamily="34" charset="0"/>
                          <a:cs typeface="Times New Roman" panose="02020603050405020304" pitchFamily="18" charset="0"/>
                        </a:rPr>
                        <a:t>653,600</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R="114300" algn="r">
                        <a:spcAft>
                          <a:spcPts val="0"/>
                        </a:spcAft>
                      </a:pPr>
                      <a:r>
                        <a:rPr lang="en-US" sz="1400" b="0" spc="50" dirty="0">
                          <a:solidFill>
                            <a:schemeClr val="bg1"/>
                          </a:solidFill>
                          <a:effectLst/>
                          <a:latin typeface="+mn-lt"/>
                          <a:ea typeface="Calibri" panose="020F0502020204030204" pitchFamily="34" charset="0"/>
                          <a:cs typeface="Times New Roman" panose="02020603050405020304" pitchFamily="18" charset="0"/>
                        </a:rPr>
                        <a:t>660,820</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600">
                <a:tc>
                  <a:txBody>
                    <a:bodyPr/>
                    <a:lstStyle/>
                    <a:p>
                      <a:r>
                        <a:rPr lang="en-US" sz="1400" b="0" kern="1200" dirty="0">
                          <a:solidFill>
                            <a:schemeClr val="bg1"/>
                          </a:solidFill>
                          <a:effectLst/>
                          <a:latin typeface="+mn-lt"/>
                          <a:ea typeface="+mn-ea"/>
                          <a:cs typeface="+mn-cs"/>
                        </a:rPr>
                        <a:t>Fixed Manufacturing Cost</a:t>
                      </a:r>
                      <a:endParaRPr lang="en-US" sz="1400" b="0" dirty="0">
                        <a:solidFill>
                          <a:schemeClr val="bg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R="333375" algn="r">
                        <a:spcAft>
                          <a:spcPts val="0"/>
                        </a:spcAft>
                      </a:pPr>
                      <a:r>
                        <a:rPr lang="en-US" sz="1400" b="0" u="sng" spc="50" dirty="0">
                          <a:solidFill>
                            <a:schemeClr val="bg1"/>
                          </a:solidFill>
                          <a:effectLst/>
                          <a:latin typeface="+mn-lt"/>
                          <a:ea typeface="Calibri" panose="020F0502020204030204" pitchFamily="34" charset="0"/>
                          <a:cs typeface="Times New Roman" panose="02020603050405020304" pitchFamily="18" charset="0"/>
                        </a:rPr>
                        <a:t>        201,600</a:t>
                      </a:r>
                      <a:endParaRPr lang="en-US" sz="1400" b="0" u="sng"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14300" algn="r">
                        <a:spcAft>
                          <a:spcPts val="0"/>
                        </a:spcAft>
                      </a:pPr>
                      <a:r>
                        <a:rPr lang="en-US" sz="1400" b="0" u="sng" spc="50" dirty="0">
                          <a:solidFill>
                            <a:schemeClr val="bg1"/>
                          </a:solidFill>
                          <a:effectLst/>
                          <a:latin typeface="+mn-lt"/>
                          <a:ea typeface="Calibri" panose="020F0502020204030204" pitchFamily="34" charset="0"/>
                          <a:cs typeface="Times New Roman" panose="02020603050405020304" pitchFamily="18" charset="0"/>
                        </a:rPr>
                        <a:t>       210,000</a:t>
                      </a:r>
                      <a:endParaRPr lang="en-US" sz="1400" b="0" u="sng"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8600">
                <a:tc>
                  <a:txBody>
                    <a:bodyPr/>
                    <a:lstStyle/>
                    <a:p>
                      <a:r>
                        <a:rPr lang="en-US" sz="1400" b="0" kern="1200" dirty="0">
                          <a:solidFill>
                            <a:schemeClr val="bg1"/>
                          </a:solidFill>
                          <a:effectLst/>
                          <a:latin typeface="+mn-lt"/>
                          <a:ea typeface="+mn-ea"/>
                          <a:cs typeface="+mn-cs"/>
                        </a:rPr>
                        <a:t>Total Manufacturing Cost</a:t>
                      </a:r>
                      <a:endParaRPr lang="en-US" sz="1400" b="0" dirty="0">
                        <a:solidFill>
                          <a:schemeClr val="bg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R="333375" algn="r">
                        <a:spcAft>
                          <a:spcPts val="0"/>
                        </a:spcAft>
                      </a:pPr>
                      <a:r>
                        <a:rPr lang="en-US" sz="1400" b="0" u="dbl" spc="50" baseline="0" dirty="0">
                          <a:solidFill>
                            <a:schemeClr val="bg1"/>
                          </a:solidFill>
                          <a:effectLst/>
                          <a:latin typeface="+mn-lt"/>
                          <a:ea typeface="Calibri" panose="020F0502020204030204" pitchFamily="34" charset="0"/>
                          <a:cs typeface="Times New Roman" panose="02020603050405020304" pitchFamily="18" charset="0"/>
                        </a:rPr>
                        <a:t> $    855,200</a:t>
                      </a:r>
                      <a:endParaRPr lang="en-US" sz="1400" b="0" u="dbl" baseline="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R="114300" algn="r">
                        <a:spcAft>
                          <a:spcPts val="0"/>
                        </a:spcAft>
                      </a:pPr>
                      <a:r>
                        <a:rPr lang="en-US" sz="1400" b="0" u="dbl" spc="50" baseline="0" dirty="0">
                          <a:solidFill>
                            <a:schemeClr val="bg1"/>
                          </a:solidFill>
                          <a:effectLst/>
                          <a:latin typeface="+mn-lt"/>
                          <a:ea typeface="Calibri" panose="020F0502020204030204" pitchFamily="34" charset="0"/>
                          <a:cs typeface="Times New Roman" panose="02020603050405020304" pitchFamily="18" charset="0"/>
                        </a:rPr>
                        <a:t>   $  870,820</a:t>
                      </a:r>
                      <a:endParaRPr lang="en-US" sz="1400" b="0" u="dbl" baseline="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30</a:t>
            </a:fld>
            <a:endParaRPr lang="en-US" dirty="0">
              <a:solidFill>
                <a:prstClr val="white"/>
              </a:solidFill>
              <a:latin typeface="+mn-lt"/>
            </a:endParaRPr>
          </a:p>
        </p:txBody>
      </p:sp>
    </p:spTree>
    <p:extLst>
      <p:ext uri="{BB962C8B-B14F-4D97-AF65-F5344CB8AC3E}">
        <p14:creationId xmlns:p14="http://schemas.microsoft.com/office/powerpoint/2010/main" val="4030387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solidFill>
                  <a:srgbClr val="EBFC14"/>
                </a:solidFill>
                <a:effectLst/>
                <a:latin typeface="+mn-lt"/>
              </a:rPr>
              <a:t>Manufacturing Cost Variances </a:t>
            </a:r>
            <a:r>
              <a:rPr lang="en-US" sz="1000" noProof="0" dirty="0">
                <a:solidFill>
                  <a:srgbClr val="EBFC14"/>
                </a:solidFill>
                <a:effectLst/>
                <a:latin typeface="+mn-lt"/>
              </a:rPr>
              <a:t>2</a:t>
            </a:r>
            <a:endParaRPr lang="en-US" sz="1000" noProof="0" dirty="0">
              <a:effectLst/>
              <a:latin typeface="+mn-lt"/>
            </a:endParaRPr>
          </a:p>
        </p:txBody>
      </p:sp>
      <p:graphicFrame>
        <p:nvGraphicFramePr>
          <p:cNvPr id="11" name="Content Placeholder 10"/>
          <p:cNvGraphicFramePr>
            <a:graphicFrameLocks noGrp="1"/>
          </p:cNvGraphicFramePr>
          <p:nvPr>
            <p:ph idx="14"/>
            <p:extLst>
              <p:ext uri="{D42A27DB-BD31-4B8C-83A1-F6EECF244321}">
                <p14:modId xmlns:p14="http://schemas.microsoft.com/office/powerpoint/2010/main" val="2606621517"/>
              </p:ext>
            </p:extLst>
          </p:nvPr>
        </p:nvGraphicFramePr>
        <p:xfrm>
          <a:off x="533400" y="2133600"/>
          <a:ext cx="6705600" cy="1483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370840">
                <a:tc>
                  <a:txBody>
                    <a:bodyPr/>
                    <a:lstStyle/>
                    <a:p>
                      <a:r>
                        <a:rPr lang="en-US" sz="1600" b="1" dirty="0">
                          <a:solidFill>
                            <a:srgbClr val="5B7BAA"/>
                          </a:solidFill>
                        </a:rPr>
                        <a:t>Blank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bg1"/>
                          </a:solidFill>
                          <a:latin typeface="+mn-lt"/>
                        </a:rPr>
                        <a:t>Standard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bg1"/>
                          </a:solidFill>
                          <a:latin typeface="+mn-lt"/>
                        </a:rPr>
                        <a:t>Actual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600" b="0" dirty="0">
                          <a:solidFill>
                            <a:schemeClr val="bg1"/>
                          </a:solidFill>
                        </a:rPr>
                        <a:t>Actual Production Volume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rPr>
                        <a:t>19,000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bg1"/>
                          </a:solidFill>
                        </a:rPr>
                        <a:t>19,000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600" b="0" dirty="0">
                          <a:solidFill>
                            <a:schemeClr val="bg1"/>
                          </a:solidFill>
                        </a:rPr>
                        <a:t>Pounds of Materials Per Unit of Product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r"/>
                      <a:r>
                        <a:rPr lang="en-US" sz="1600" b="0" u="sng" dirty="0">
                          <a:solidFill>
                            <a:schemeClr val="bg1"/>
                          </a:solidFill>
                        </a:rPr>
                        <a:t>                     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u="sng" dirty="0">
                          <a:solidFill>
                            <a:schemeClr val="bg1"/>
                          </a:solidFill>
                        </a:rPr>
                        <a:t>            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600" b="0" dirty="0">
                          <a:solidFill>
                            <a:schemeClr val="bg1"/>
                          </a:solidFill>
                        </a:rPr>
                        <a:t>Total Quantity of Materials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u="dbl" baseline="0" dirty="0">
                          <a:solidFill>
                            <a:schemeClr val="bg1"/>
                          </a:solidFill>
                        </a:rPr>
                        <a:t>            114,000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0" u="dbl" baseline="0" dirty="0">
                          <a:solidFill>
                            <a:schemeClr val="bg1"/>
                          </a:solidFill>
                        </a:rPr>
                        <a:t>   117,800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31</a:t>
            </a:fld>
            <a:endParaRPr lang="en-US" dirty="0">
              <a:solidFill>
                <a:prstClr val="white"/>
              </a:solidFill>
              <a:latin typeface="+mn-lt"/>
            </a:endParaRPr>
          </a:p>
        </p:txBody>
      </p:sp>
    </p:spTree>
    <p:extLst>
      <p:ext uri="{BB962C8B-B14F-4D97-AF65-F5344CB8AC3E}">
        <p14:creationId xmlns:p14="http://schemas.microsoft.com/office/powerpoint/2010/main" val="13088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solidFill>
                  <a:srgbClr val="EBFC14"/>
                </a:solidFill>
                <a:effectLst/>
                <a:latin typeface="+mn-lt"/>
                <a:cs typeface="MoolBoran" panose="020B0100010101010101" pitchFamily="34" charset="0"/>
              </a:rPr>
              <a:t>Materials Price and Usage Variances Part One</a:t>
            </a:r>
            <a:endParaRPr lang="en-US" sz="4400" noProof="0" dirty="0">
              <a:effectLst/>
              <a:latin typeface="+mn-lt"/>
              <a:cs typeface="MoolBoran" panose="020B0100010101010101" pitchFamily="34" charset="0"/>
            </a:endParaRPr>
          </a:p>
        </p:txBody>
      </p:sp>
      <p:pic>
        <p:nvPicPr>
          <p:cNvPr id="7" name="Picture 6" descr="Diagram of a general model for isolating material price and usage varia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88" y="1882550"/>
            <a:ext cx="8230424" cy="4124244"/>
          </a:xfrm>
          <a:prstGeom prst="rect">
            <a:avLst/>
          </a:prstGeom>
        </p:spPr>
      </p:pic>
      <p:sp>
        <p:nvSpPr>
          <p:cNvPr id="5" name="Content Placeholder 10"/>
          <p:cNvSpPr>
            <a:spLocks noGrp="1"/>
          </p:cNvSpPr>
          <p:nvPr>
            <p:ph idx="1"/>
          </p:nvPr>
        </p:nvSpPr>
        <p:spPr>
          <a:xfrm>
            <a:off x="3426997" y="6297337"/>
            <a:ext cx="2290007" cy="255863"/>
          </a:xfrm>
        </p:spPr>
        <p:txBody>
          <a:bodyPr>
            <a:normAutofit/>
          </a:bodyPr>
          <a:lstStyle/>
          <a:p>
            <a:pPr marL="0" indent="0" algn="ctr">
              <a:buNone/>
            </a:pPr>
            <a:r>
              <a:rPr lang="en-US" sz="900" u="sng" noProof="0" dirty="0">
                <a:latin typeface="+mn-lt"/>
                <a:hlinkClick r:id="rId4" action="ppaction://hlinksldjump"/>
              </a:rPr>
              <a:t>Access the text alternative for slide images.</a:t>
            </a:r>
          </a:p>
        </p:txBody>
      </p:sp>
      <p:sp>
        <p:nvSpPr>
          <p:cNvPr id="4" name="Slide Number Placeholder 3"/>
          <p:cNvSpPr>
            <a:spLocks noGrp="1"/>
          </p:cNvSpPr>
          <p:nvPr>
            <p:ph type="sldNum" sz="quarter" idx="12"/>
          </p:nvPr>
        </p:nvSpPr>
        <p:spPr>
          <a:xfrm>
            <a:off x="7620000" y="6144937"/>
            <a:ext cx="895350" cy="365125"/>
          </a:xfrm>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32</a:t>
            </a:fld>
            <a:endParaRPr lang="en-US" dirty="0">
              <a:solidFill>
                <a:prstClr val="white"/>
              </a:solidFill>
              <a:latin typeface="+mn-lt"/>
            </a:endParaRPr>
          </a:p>
        </p:txBody>
      </p:sp>
    </p:spTree>
    <p:extLst>
      <p:ext uri="{BB962C8B-B14F-4D97-AF65-F5344CB8AC3E}">
        <p14:creationId xmlns:p14="http://schemas.microsoft.com/office/powerpoint/2010/main" val="3940309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solidFill>
                  <a:srgbClr val="EBFC14"/>
                </a:solidFill>
                <a:effectLst/>
                <a:latin typeface="+mn-lt"/>
              </a:rPr>
              <a:t>Materials Price and Usage Variances Part Two</a:t>
            </a:r>
            <a:endParaRPr lang="en-US" sz="4400" noProof="0" dirty="0">
              <a:effectLst/>
              <a:latin typeface="+mn-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04599179"/>
              </p:ext>
            </p:extLst>
          </p:nvPr>
        </p:nvGraphicFramePr>
        <p:xfrm>
          <a:off x="2098675" y="2057400"/>
          <a:ext cx="4945063" cy="1800225"/>
        </p:xfrm>
        <a:graphic>
          <a:graphicData uri="http://schemas.openxmlformats.org/presentationml/2006/ole">
            <mc:AlternateContent xmlns:mc="http://schemas.openxmlformats.org/markup-compatibility/2006">
              <mc:Choice xmlns:v="urn:schemas-microsoft-com:vml" Requires="v">
                <p:oleObj spid="_x0000_s1208" name="Equation" r:id="rId4" imgW="2616120" imgH="952200" progId="Equation.DSMT4">
                  <p:embed/>
                </p:oleObj>
              </mc:Choice>
              <mc:Fallback>
                <p:oleObj name="Equation" r:id="rId4" imgW="2616120" imgH="952200" progId="Equation.DSMT4">
                  <p:embed/>
                  <p:pic>
                    <p:nvPicPr>
                      <p:cNvPr id="0" name=""/>
                      <p:cNvPicPr/>
                      <p:nvPr/>
                    </p:nvPicPr>
                    <p:blipFill>
                      <a:blip r:embed="rId5"/>
                      <a:stretch>
                        <a:fillRect/>
                      </a:stretch>
                    </p:blipFill>
                    <p:spPr>
                      <a:xfrm>
                        <a:off x="2098675" y="2057400"/>
                        <a:ext cx="4945063" cy="18002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65991061"/>
              </p:ext>
            </p:extLst>
          </p:nvPr>
        </p:nvGraphicFramePr>
        <p:xfrm>
          <a:off x="2079625" y="4124325"/>
          <a:ext cx="5311775" cy="1819275"/>
        </p:xfrm>
        <a:graphic>
          <a:graphicData uri="http://schemas.openxmlformats.org/presentationml/2006/ole">
            <mc:AlternateContent xmlns:mc="http://schemas.openxmlformats.org/markup-compatibility/2006">
              <mc:Choice xmlns:v="urn:schemas-microsoft-com:vml" Requires="v">
                <p:oleObj spid="_x0000_s1209" name="Equation" r:id="rId6" imgW="2781000" imgH="952200" progId="Equation.DSMT4">
                  <p:embed/>
                </p:oleObj>
              </mc:Choice>
              <mc:Fallback>
                <p:oleObj name="Equation" r:id="rId6" imgW="2781000" imgH="952200" progId="Equation.DSMT4">
                  <p:embed/>
                  <p:pic>
                    <p:nvPicPr>
                      <p:cNvPr id="0" name=""/>
                      <p:cNvPicPr/>
                      <p:nvPr/>
                    </p:nvPicPr>
                    <p:blipFill>
                      <a:blip r:embed="rId7"/>
                      <a:stretch>
                        <a:fillRect/>
                      </a:stretch>
                    </p:blipFill>
                    <p:spPr>
                      <a:xfrm>
                        <a:off x="2079625" y="4124325"/>
                        <a:ext cx="5311775" cy="1819275"/>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33</a:t>
            </a:fld>
            <a:endParaRPr lang="en-US" dirty="0">
              <a:solidFill>
                <a:prstClr val="white"/>
              </a:solidFill>
              <a:latin typeface="+mn-lt"/>
            </a:endParaRPr>
          </a:p>
        </p:txBody>
      </p:sp>
    </p:spTree>
    <p:extLst>
      <p:ext uri="{BB962C8B-B14F-4D97-AF65-F5344CB8AC3E}">
        <p14:creationId xmlns:p14="http://schemas.microsoft.com/office/powerpoint/2010/main" val="27971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effectLst/>
                <a:latin typeface="+mn-lt"/>
              </a:rPr>
              <a:t>Responsibility for Materials Variances</a:t>
            </a:r>
          </a:p>
        </p:txBody>
      </p:sp>
      <p:sp>
        <p:nvSpPr>
          <p:cNvPr id="3" name="Content Placeholder 2"/>
          <p:cNvSpPr>
            <a:spLocks noGrp="1"/>
          </p:cNvSpPr>
          <p:nvPr>
            <p:ph idx="1"/>
          </p:nvPr>
        </p:nvSpPr>
        <p:spPr>
          <a:xfrm>
            <a:off x="628650" y="1825626"/>
            <a:ext cx="7886700" cy="948352"/>
          </a:xfrm>
        </p:spPr>
        <p:txBody>
          <a:bodyPr>
            <a:noAutofit/>
          </a:bodyPr>
          <a:lstStyle/>
          <a:p>
            <a:pPr marL="0" indent="0">
              <a:buNone/>
            </a:pPr>
            <a:r>
              <a:rPr lang="en-US" sz="3000" noProof="0" dirty="0">
                <a:latin typeface="+mn-lt"/>
                <a:cs typeface="Tahoma"/>
              </a:rPr>
              <a:t>A purchasing agent is normally responsible for the materials price variance.</a:t>
            </a:r>
          </a:p>
        </p:txBody>
      </p:sp>
      <p:sp>
        <p:nvSpPr>
          <p:cNvPr id="5" name="Content Placeholder 4"/>
          <p:cNvSpPr>
            <a:spLocks noGrp="1"/>
          </p:cNvSpPr>
          <p:nvPr>
            <p:ph idx="13"/>
          </p:nvPr>
        </p:nvSpPr>
        <p:spPr>
          <a:xfrm>
            <a:off x="647700" y="2819398"/>
            <a:ext cx="7886700" cy="864405"/>
          </a:xfrm>
        </p:spPr>
        <p:txBody>
          <a:bodyPr>
            <a:normAutofit/>
          </a:bodyPr>
          <a:lstStyle/>
          <a:p>
            <a:pPr marL="291600" lvl="1" indent="-291600">
              <a:spcBef>
                <a:spcPts val="1000"/>
              </a:spcBef>
            </a:pPr>
            <a:r>
              <a:rPr lang="en-US" sz="2800" noProof="0" dirty="0">
                <a:latin typeface="+mn-lt"/>
                <a:cs typeface="Tahoma"/>
              </a:rPr>
              <a:t>Management must be careful to identify the real causes of unfavorable price variances.</a:t>
            </a:r>
          </a:p>
        </p:txBody>
      </p:sp>
      <p:sp>
        <p:nvSpPr>
          <p:cNvPr id="6" name="Content Placeholder 5"/>
          <p:cNvSpPr>
            <a:spLocks noGrp="1"/>
          </p:cNvSpPr>
          <p:nvPr>
            <p:ph idx="14"/>
          </p:nvPr>
        </p:nvSpPr>
        <p:spPr>
          <a:xfrm>
            <a:off x="647700" y="3776265"/>
            <a:ext cx="7886700" cy="912575"/>
          </a:xfrm>
        </p:spPr>
        <p:txBody>
          <a:bodyPr>
            <a:noAutofit/>
          </a:bodyPr>
          <a:lstStyle/>
          <a:p>
            <a:pPr marL="0" indent="0">
              <a:buNone/>
            </a:pPr>
            <a:r>
              <a:rPr lang="en-US" sz="3000" noProof="0" dirty="0">
                <a:latin typeface="+mn-lt"/>
                <a:cs typeface="Tahoma"/>
              </a:rPr>
              <a:t>The nature of the materials usage variance is readily apparent from the quantity data.</a:t>
            </a:r>
          </a:p>
        </p:txBody>
      </p:sp>
      <p:sp>
        <p:nvSpPr>
          <p:cNvPr id="7" name="Content Placeholder 6"/>
          <p:cNvSpPr>
            <a:spLocks noGrp="1"/>
          </p:cNvSpPr>
          <p:nvPr>
            <p:ph idx="15"/>
          </p:nvPr>
        </p:nvSpPr>
        <p:spPr>
          <a:xfrm>
            <a:off x="647700" y="4800600"/>
            <a:ext cx="7886700" cy="831273"/>
          </a:xfrm>
        </p:spPr>
        <p:txBody>
          <a:bodyPr>
            <a:normAutofit lnSpcReduction="10000"/>
          </a:bodyPr>
          <a:lstStyle/>
          <a:p>
            <a:pPr marL="291600" lvl="1" indent="-291600">
              <a:spcBef>
                <a:spcPts val="1000"/>
              </a:spcBef>
            </a:pPr>
            <a:r>
              <a:rPr lang="en-US" sz="2800" noProof="0" dirty="0">
                <a:latin typeface="+mn-lt"/>
                <a:cs typeface="Tahoma"/>
              </a:rPr>
              <a:t>If management seeks to minimize cost, using more materials than expected is unfavorable.</a:t>
            </a:r>
          </a:p>
        </p:txBody>
      </p:sp>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34</a:t>
            </a:fld>
            <a:endParaRPr lang="en-US" dirty="0">
              <a:solidFill>
                <a:prstClr val="white"/>
              </a:solidFill>
              <a:latin typeface="+mn-lt"/>
            </a:endParaRPr>
          </a:p>
        </p:txBody>
      </p:sp>
    </p:spTree>
    <p:extLst>
      <p:ext uri="{BB962C8B-B14F-4D97-AF65-F5344CB8AC3E}">
        <p14:creationId xmlns:p14="http://schemas.microsoft.com/office/powerpoint/2010/main" val="256333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218"/>
            <a:ext cx="7886700" cy="905377"/>
          </a:xfrm>
        </p:spPr>
        <p:txBody>
          <a:bodyPr/>
          <a:lstStyle/>
          <a:p>
            <a:r>
              <a:rPr lang="en-US" sz="4400" noProof="0" dirty="0">
                <a:effectLst/>
                <a:latin typeface="+mn-lt"/>
              </a:rPr>
              <a:t>Labor Variances</a:t>
            </a:r>
          </a:p>
        </p:txBody>
      </p:sp>
      <p:sp>
        <p:nvSpPr>
          <p:cNvPr id="3" name="Content Placeholder 2"/>
          <p:cNvSpPr>
            <a:spLocks noGrp="1"/>
          </p:cNvSpPr>
          <p:nvPr>
            <p:ph idx="1"/>
          </p:nvPr>
        </p:nvSpPr>
        <p:spPr>
          <a:xfrm>
            <a:off x="628650" y="1752600"/>
            <a:ext cx="7886700" cy="533400"/>
          </a:xfrm>
        </p:spPr>
        <p:txBody>
          <a:bodyPr>
            <a:normAutofit/>
          </a:bodyPr>
          <a:lstStyle/>
          <a:p>
            <a:pPr marL="291600" indent="-291600"/>
            <a:r>
              <a:rPr lang="en-US" sz="2800" noProof="0" dirty="0">
                <a:latin typeface="+mn-lt"/>
                <a:cs typeface="Tahoma"/>
              </a:rPr>
              <a:t>Assume the labor cost per unit is as follows</a:t>
            </a:r>
            <a:r>
              <a:rPr lang="en-US" sz="2800" noProof="0" dirty="0">
                <a:latin typeface="+mn-lt"/>
              </a:rPr>
              <a:t>.</a:t>
            </a:r>
            <a:endParaRPr lang="en-US" sz="2800" noProof="0" dirty="0">
              <a:latin typeface="+mn-lt"/>
              <a:cs typeface="Tahoma"/>
            </a:endParaRPr>
          </a:p>
        </p:txBody>
      </p:sp>
      <p:graphicFrame>
        <p:nvGraphicFramePr>
          <p:cNvPr id="10" name="Content Placeholder 9"/>
          <p:cNvGraphicFramePr>
            <a:graphicFrameLocks noGrp="1"/>
          </p:cNvGraphicFramePr>
          <p:nvPr>
            <p:ph idx="13"/>
            <p:extLst>
              <p:ext uri="{D42A27DB-BD31-4B8C-83A1-F6EECF244321}">
                <p14:modId xmlns:p14="http://schemas.microsoft.com/office/powerpoint/2010/main" val="2911773408"/>
              </p:ext>
            </p:extLst>
          </p:nvPr>
        </p:nvGraphicFramePr>
        <p:xfrm>
          <a:off x="914400" y="2382520"/>
          <a:ext cx="7315200" cy="146304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256540">
                <a:tc>
                  <a:txBody>
                    <a:bodyPr/>
                    <a:lstStyle/>
                    <a:p>
                      <a:r>
                        <a:rPr lang="en-US" b="0" dirty="0">
                          <a:solidFill>
                            <a:srgbClr val="5B7BAA"/>
                          </a:solidFill>
                        </a:rPr>
                        <a:t>Blank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b="0" dirty="0">
                          <a:solidFill>
                            <a:schemeClr val="bg1"/>
                          </a:solidFill>
                        </a:rPr>
                        <a:t>Actual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b="0" dirty="0">
                          <a:solidFill>
                            <a:schemeClr val="bg1"/>
                          </a:solidFill>
                        </a:rPr>
                        <a:t>Standard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6540">
                <a:tc>
                  <a:txBody>
                    <a:bodyPr/>
                    <a:lstStyle/>
                    <a:p>
                      <a:r>
                        <a:rPr lang="en-US" b="0" dirty="0">
                          <a:solidFill>
                            <a:schemeClr val="bg1"/>
                          </a:solidFill>
                        </a:rPr>
                        <a:t>Price </a:t>
                      </a:r>
                      <a:r>
                        <a:rPr lang="en-US" b="1" i="1" dirty="0">
                          <a:solidFill>
                            <a:schemeClr val="bg1"/>
                          </a:solidFill>
                        </a:rPr>
                        <a:t>per hour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dirty="0">
                          <a:solidFill>
                            <a:schemeClr val="bg1"/>
                          </a:solidFill>
                        </a:rPr>
                        <a:t>$11.50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dirty="0">
                          <a:solidFill>
                            <a:schemeClr val="bg1"/>
                          </a:solidFill>
                        </a:rPr>
                        <a:t>$12.00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6540">
                <a:tc>
                  <a:txBody>
                    <a:bodyPr/>
                    <a:lstStyle/>
                    <a:p>
                      <a:r>
                        <a:rPr lang="en-US" b="0" dirty="0">
                          <a:solidFill>
                            <a:schemeClr val="bg1"/>
                          </a:solidFill>
                        </a:rPr>
                        <a:t>Quantity of labor per unit of product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u="sng" dirty="0">
                          <a:solidFill>
                            <a:schemeClr val="bg1"/>
                          </a:solidFill>
                        </a:rPr>
                        <a:t>× 1.5 hours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u="sng" dirty="0">
                          <a:solidFill>
                            <a:schemeClr val="bg1"/>
                          </a:solidFill>
                        </a:rPr>
                        <a:t>× 1.4 hours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6540">
                <a:tc>
                  <a:txBody>
                    <a:bodyPr/>
                    <a:lstStyle/>
                    <a:p>
                      <a:r>
                        <a:rPr lang="en-US" b="0" dirty="0">
                          <a:solidFill>
                            <a:schemeClr val="bg1"/>
                          </a:solidFill>
                        </a:rPr>
                        <a:t>Cost </a:t>
                      </a:r>
                      <a:r>
                        <a:rPr lang="en-US" b="0" i="1" dirty="0">
                          <a:solidFill>
                            <a:schemeClr val="bg1"/>
                          </a:solidFill>
                        </a:rPr>
                        <a:t>per unit</a:t>
                      </a:r>
                      <a:r>
                        <a:rPr lang="en-US" b="0" dirty="0">
                          <a:solidFill>
                            <a:schemeClr val="bg1"/>
                          </a:solidFill>
                        </a:rPr>
                        <a:t> of product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u="dbl" baseline="0" dirty="0">
                          <a:solidFill>
                            <a:schemeClr val="bg1"/>
                          </a:solidFill>
                        </a:rPr>
                        <a:t>$        17.25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u="dbl" dirty="0">
                          <a:solidFill>
                            <a:schemeClr val="bg1"/>
                          </a:solidFill>
                        </a:rPr>
                        <a:t>$        </a:t>
                      </a:r>
                      <a:r>
                        <a:rPr lang="en-US" b="0" u="dbl" baseline="0" dirty="0">
                          <a:solidFill>
                            <a:schemeClr val="bg1"/>
                          </a:solidFill>
                        </a:rPr>
                        <a:t>16.80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Content Placeholder 5"/>
          <p:cNvSpPr>
            <a:spLocks noGrp="1"/>
          </p:cNvSpPr>
          <p:nvPr>
            <p:ph idx="14"/>
          </p:nvPr>
        </p:nvSpPr>
        <p:spPr>
          <a:xfrm>
            <a:off x="628650" y="4064000"/>
            <a:ext cx="7905750" cy="438346"/>
          </a:xfrm>
        </p:spPr>
        <p:txBody>
          <a:bodyPr>
            <a:normAutofit fontScale="92500" lnSpcReduction="10000"/>
          </a:bodyPr>
          <a:lstStyle/>
          <a:p>
            <a:pPr marL="291600" indent="-291600"/>
            <a:r>
              <a:rPr lang="en-US" sz="2800" noProof="0" dirty="0">
                <a:latin typeface="+mn-lt"/>
                <a:cs typeface="Tahoma"/>
              </a:rPr>
              <a:t>Based on this, the total quantity of labor is.</a:t>
            </a:r>
          </a:p>
        </p:txBody>
      </p:sp>
      <p:graphicFrame>
        <p:nvGraphicFramePr>
          <p:cNvPr id="12" name="Content Placeholder 11"/>
          <p:cNvGraphicFramePr>
            <a:graphicFrameLocks noGrp="1"/>
          </p:cNvGraphicFramePr>
          <p:nvPr>
            <p:ph idx="15"/>
            <p:extLst>
              <p:ext uri="{D42A27DB-BD31-4B8C-83A1-F6EECF244321}">
                <p14:modId xmlns:p14="http://schemas.microsoft.com/office/powerpoint/2010/main" val="3422015568"/>
              </p:ext>
            </p:extLst>
          </p:nvPr>
        </p:nvGraphicFramePr>
        <p:xfrm>
          <a:off x="914399" y="4597400"/>
          <a:ext cx="7315200" cy="14630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266700">
                <a:tc>
                  <a:txBody>
                    <a:bodyPr/>
                    <a:lstStyle/>
                    <a:p>
                      <a:r>
                        <a:rPr lang="en-US" b="0" dirty="0">
                          <a:solidFill>
                            <a:srgbClr val="5474A5"/>
                          </a:solidFill>
                        </a:rPr>
                        <a:t>Blank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b="0" dirty="0">
                          <a:solidFill>
                            <a:schemeClr val="bg1"/>
                          </a:solidFill>
                        </a:rPr>
                        <a:t>Actual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b="0" dirty="0">
                          <a:solidFill>
                            <a:schemeClr val="bg1"/>
                          </a:solidFill>
                        </a:rPr>
                        <a:t>Standard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6700">
                <a:tc>
                  <a:txBody>
                    <a:bodyPr/>
                    <a:lstStyle/>
                    <a:p>
                      <a:r>
                        <a:rPr lang="en-US" b="0" dirty="0">
                          <a:solidFill>
                            <a:schemeClr val="bg1"/>
                          </a:solidFill>
                        </a:rPr>
                        <a:t>Actual production volume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dirty="0">
                          <a:solidFill>
                            <a:schemeClr val="bg1"/>
                          </a:solidFill>
                        </a:rPr>
                        <a:t>19,000 units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b="0" dirty="0">
                          <a:solidFill>
                            <a:schemeClr val="bg1"/>
                          </a:solidFill>
                        </a:rPr>
                        <a:t>19,000 units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6700">
                <a:tc>
                  <a:txBody>
                    <a:bodyPr/>
                    <a:lstStyle/>
                    <a:p>
                      <a:r>
                        <a:rPr lang="en-US" b="0" dirty="0">
                          <a:solidFill>
                            <a:schemeClr val="bg1"/>
                          </a:solidFill>
                        </a:rPr>
                        <a:t>Quantity of labor per unit of product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u="sng" baseline="0" dirty="0">
                          <a:solidFill>
                            <a:schemeClr val="bg1"/>
                          </a:solidFill>
                        </a:rPr>
                        <a:t>     </a:t>
                      </a:r>
                      <a:r>
                        <a:rPr lang="en-US" b="0" u="sng" dirty="0">
                          <a:solidFill>
                            <a:schemeClr val="bg1"/>
                          </a:solidFill>
                        </a:rPr>
                        <a:t>×</a:t>
                      </a:r>
                      <a:r>
                        <a:rPr lang="en-US" b="0" u="sng" baseline="0" dirty="0">
                          <a:solidFill>
                            <a:schemeClr val="bg1"/>
                          </a:solidFill>
                        </a:rPr>
                        <a:t> 1.5 hours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u="sng" dirty="0">
                          <a:solidFill>
                            <a:schemeClr val="bg1"/>
                          </a:solidFill>
                        </a:rPr>
                        <a:t>     × 1.4 hours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b="0" dirty="0">
                          <a:solidFill>
                            <a:schemeClr val="bg1"/>
                          </a:solidFill>
                        </a:rPr>
                        <a:t>Total quantity of labor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u="dbl" baseline="0" dirty="0">
                          <a:solidFill>
                            <a:schemeClr val="bg1"/>
                          </a:solidFill>
                        </a:rPr>
                        <a:t> 28,500 hours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b="0" u="dbl" baseline="0" dirty="0">
                          <a:solidFill>
                            <a:schemeClr val="bg1"/>
                          </a:solidFill>
                        </a:rPr>
                        <a:t> 26,600 hours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a:xfrm>
            <a:off x="7772400" y="6144937"/>
            <a:ext cx="742950" cy="365125"/>
          </a:xfrm>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35</a:t>
            </a:fld>
            <a:endParaRPr lang="en-US" dirty="0">
              <a:solidFill>
                <a:prstClr val="white"/>
              </a:solidFill>
              <a:latin typeface="+mn-lt"/>
            </a:endParaRPr>
          </a:p>
        </p:txBody>
      </p:sp>
    </p:spTree>
    <p:extLst>
      <p:ext uri="{BB962C8B-B14F-4D97-AF65-F5344CB8AC3E}">
        <p14:creationId xmlns:p14="http://schemas.microsoft.com/office/powerpoint/2010/main" val="164142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effectLst/>
                <a:latin typeface="+mn-lt"/>
              </a:rPr>
              <a:t>Labor Price and Usage Variances Part One</a:t>
            </a:r>
          </a:p>
        </p:txBody>
      </p:sp>
      <p:pic>
        <p:nvPicPr>
          <p:cNvPr id="6" name="Picture 5" descr="Diagram of a general model for isolating labor price and usage varia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69" y="1821895"/>
            <a:ext cx="8230423" cy="4259605"/>
          </a:xfrm>
          <a:prstGeom prst="rect">
            <a:avLst/>
          </a:prstGeom>
        </p:spPr>
      </p:pic>
      <p:sp>
        <p:nvSpPr>
          <p:cNvPr id="5" name="Content Placeholder 10"/>
          <p:cNvSpPr>
            <a:spLocks noGrp="1"/>
          </p:cNvSpPr>
          <p:nvPr>
            <p:ph idx="1"/>
          </p:nvPr>
        </p:nvSpPr>
        <p:spPr>
          <a:xfrm>
            <a:off x="3426997" y="6297337"/>
            <a:ext cx="2290007" cy="255863"/>
          </a:xfrm>
        </p:spPr>
        <p:txBody>
          <a:bodyPr>
            <a:normAutofit/>
          </a:bodyPr>
          <a:lstStyle/>
          <a:p>
            <a:pPr marL="0" indent="0" algn="ctr">
              <a:buNone/>
            </a:pPr>
            <a:r>
              <a:rPr lang="en-US" sz="900" u="sng" noProof="0" dirty="0">
                <a:latin typeface="+mn-lt"/>
                <a:hlinkClick r:id="rId4" action="ppaction://hlinksldjump"/>
              </a:rPr>
              <a:t>Access the text alternative for slide images.</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36</a:t>
            </a:fld>
            <a:endParaRPr lang="en-US" dirty="0">
              <a:solidFill>
                <a:prstClr val="white"/>
              </a:solidFill>
              <a:latin typeface="+mn-lt"/>
            </a:endParaRPr>
          </a:p>
        </p:txBody>
      </p:sp>
    </p:spTree>
    <p:extLst>
      <p:ext uri="{BB962C8B-B14F-4D97-AF65-F5344CB8AC3E}">
        <p14:creationId xmlns:p14="http://schemas.microsoft.com/office/powerpoint/2010/main" val="3416152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effectLst/>
                <a:latin typeface="+mn-lt"/>
              </a:rPr>
              <a:t>Labor Price and Usage Variances Part Two</a:t>
            </a:r>
          </a:p>
        </p:txBody>
      </p:sp>
      <p:graphicFrame>
        <p:nvGraphicFramePr>
          <p:cNvPr id="5" name="Object 4"/>
          <p:cNvGraphicFramePr>
            <a:graphicFrameLocks noChangeAspect="1"/>
          </p:cNvGraphicFramePr>
          <p:nvPr>
            <p:extLst>
              <p:ext uri="{D42A27DB-BD31-4B8C-83A1-F6EECF244321}">
                <p14:modId xmlns:p14="http://schemas.microsoft.com/office/powerpoint/2010/main" val="3133768704"/>
              </p:ext>
            </p:extLst>
          </p:nvPr>
        </p:nvGraphicFramePr>
        <p:xfrm>
          <a:off x="1801813" y="1889125"/>
          <a:ext cx="5199062" cy="2020888"/>
        </p:xfrm>
        <a:graphic>
          <a:graphicData uri="http://schemas.openxmlformats.org/presentationml/2006/ole">
            <mc:AlternateContent xmlns:mc="http://schemas.openxmlformats.org/markup-compatibility/2006">
              <mc:Choice xmlns:v="urn:schemas-microsoft-com:vml" Requires="v">
                <p:oleObj spid="_x0000_s2212" name="Equation" r:id="rId4" imgW="2450880" imgH="952200" progId="Equation.DSMT4">
                  <p:embed/>
                </p:oleObj>
              </mc:Choice>
              <mc:Fallback>
                <p:oleObj name="Equation" r:id="rId4" imgW="2450880" imgH="952200" progId="Equation.DSMT4">
                  <p:embed/>
                  <p:pic>
                    <p:nvPicPr>
                      <p:cNvPr id="0" name=""/>
                      <p:cNvPicPr/>
                      <p:nvPr/>
                    </p:nvPicPr>
                    <p:blipFill>
                      <a:blip r:embed="rId5"/>
                      <a:stretch>
                        <a:fillRect/>
                      </a:stretch>
                    </p:blipFill>
                    <p:spPr>
                      <a:xfrm>
                        <a:off x="1801813" y="1889125"/>
                        <a:ext cx="5199062" cy="202088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51575123"/>
              </p:ext>
            </p:extLst>
          </p:nvPr>
        </p:nvGraphicFramePr>
        <p:xfrm>
          <a:off x="1825937" y="4115752"/>
          <a:ext cx="5439568" cy="1980248"/>
        </p:xfrm>
        <a:graphic>
          <a:graphicData uri="http://schemas.openxmlformats.org/presentationml/2006/ole">
            <mc:AlternateContent xmlns:mc="http://schemas.openxmlformats.org/markup-compatibility/2006">
              <mc:Choice xmlns:v="urn:schemas-microsoft-com:vml" Requires="v">
                <p:oleObj spid="_x0000_s2213" name="Equation" r:id="rId6" imgW="2616120" imgH="952200" progId="Equation.DSMT4">
                  <p:embed/>
                </p:oleObj>
              </mc:Choice>
              <mc:Fallback>
                <p:oleObj name="Equation" r:id="rId6" imgW="2616120" imgH="952200" progId="Equation.DSMT4">
                  <p:embed/>
                  <p:pic>
                    <p:nvPicPr>
                      <p:cNvPr id="0" name=""/>
                      <p:cNvPicPr/>
                      <p:nvPr/>
                    </p:nvPicPr>
                    <p:blipFill>
                      <a:blip r:embed="rId7"/>
                      <a:stretch>
                        <a:fillRect/>
                      </a:stretch>
                    </p:blipFill>
                    <p:spPr>
                      <a:xfrm>
                        <a:off x="1825937" y="4115752"/>
                        <a:ext cx="5439568" cy="1980248"/>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37</a:t>
            </a:fld>
            <a:endParaRPr lang="en-US" dirty="0">
              <a:solidFill>
                <a:prstClr val="white"/>
              </a:solidFill>
              <a:latin typeface="+mn-lt"/>
            </a:endParaRPr>
          </a:p>
        </p:txBody>
      </p:sp>
    </p:spTree>
    <p:extLst>
      <p:ext uri="{BB962C8B-B14F-4D97-AF65-F5344CB8AC3E}">
        <p14:creationId xmlns:p14="http://schemas.microsoft.com/office/powerpoint/2010/main" val="402062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effectLst/>
                <a:latin typeface="+mn-lt"/>
              </a:rPr>
              <a:t>Responsibility for Labor Price Variances</a:t>
            </a:r>
          </a:p>
        </p:txBody>
      </p:sp>
      <p:sp>
        <p:nvSpPr>
          <p:cNvPr id="10" name="Content Placeholder 9"/>
          <p:cNvSpPr>
            <a:spLocks noGrp="1"/>
          </p:cNvSpPr>
          <p:nvPr>
            <p:ph idx="1"/>
          </p:nvPr>
        </p:nvSpPr>
        <p:spPr>
          <a:xfrm>
            <a:off x="628650" y="1825626"/>
            <a:ext cx="8362950" cy="1069974"/>
          </a:xfrm>
        </p:spPr>
        <p:txBody>
          <a:bodyPr>
            <a:noAutofit/>
          </a:bodyPr>
          <a:lstStyle/>
          <a:p>
            <a:pPr marL="0" indent="0">
              <a:lnSpc>
                <a:spcPct val="110000"/>
              </a:lnSpc>
              <a:buNone/>
            </a:pPr>
            <a:r>
              <a:rPr lang="en-US" sz="3000" noProof="0" dirty="0">
                <a:latin typeface="+mn-lt"/>
                <a:cs typeface="Tahoma"/>
              </a:rPr>
              <a:t>The labor price variance is favorable when the actual rate paid for labor is less than the standard rate.</a:t>
            </a:r>
          </a:p>
        </p:txBody>
      </p:sp>
      <p:sp>
        <p:nvSpPr>
          <p:cNvPr id="11" name="Content Placeholder 10"/>
          <p:cNvSpPr>
            <a:spLocks noGrp="1"/>
          </p:cNvSpPr>
          <p:nvPr>
            <p:ph idx="13"/>
          </p:nvPr>
        </p:nvSpPr>
        <p:spPr>
          <a:xfrm>
            <a:off x="647700" y="3103136"/>
            <a:ext cx="7886700" cy="867338"/>
          </a:xfrm>
        </p:spPr>
        <p:txBody>
          <a:bodyPr>
            <a:normAutofit/>
          </a:bodyPr>
          <a:lstStyle/>
          <a:p>
            <a:pPr marL="291600" lvl="1" indent="-291600"/>
            <a:r>
              <a:rPr lang="en-US" sz="2800" noProof="0" dirty="0">
                <a:latin typeface="+mn-lt"/>
                <a:cs typeface="Tahoma"/>
              </a:rPr>
              <a:t>The production supervisor is usually responsible for the labor price variance.</a:t>
            </a:r>
          </a:p>
        </p:txBody>
      </p:sp>
      <p:sp>
        <p:nvSpPr>
          <p:cNvPr id="12" name="Content Placeholder 11"/>
          <p:cNvSpPr>
            <a:spLocks noGrp="1"/>
          </p:cNvSpPr>
          <p:nvPr>
            <p:ph idx="14"/>
          </p:nvPr>
        </p:nvSpPr>
        <p:spPr>
          <a:xfrm>
            <a:off x="647700" y="4040190"/>
            <a:ext cx="7886700" cy="1598610"/>
          </a:xfrm>
        </p:spPr>
        <p:txBody>
          <a:bodyPr>
            <a:noAutofit/>
          </a:bodyPr>
          <a:lstStyle/>
          <a:p>
            <a:pPr marL="291600" lvl="1" indent="-291600">
              <a:spcBef>
                <a:spcPts val="1000"/>
              </a:spcBef>
            </a:pPr>
            <a:r>
              <a:rPr lang="en-US" sz="2800" noProof="0" dirty="0">
                <a:latin typeface="+mn-lt"/>
                <a:cs typeface="Tahoma"/>
              </a:rPr>
              <a:t>Production department supervisors control which workers are assigned to which tasks and are therefore accountable for the resulting labor price variances</a:t>
            </a:r>
            <a:r>
              <a:rPr lang="en-US" sz="2800" noProof="0" dirty="0">
                <a:latin typeface="+mn-lt"/>
              </a:rPr>
              <a:t>.</a:t>
            </a:r>
            <a:endParaRPr lang="en-US" sz="2800" noProof="0"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38</a:t>
            </a:fld>
            <a:endParaRPr lang="en-US" dirty="0">
              <a:solidFill>
                <a:prstClr val="white"/>
              </a:solidFill>
              <a:latin typeface="+mn-lt"/>
            </a:endParaRPr>
          </a:p>
        </p:txBody>
      </p:sp>
    </p:spTree>
    <p:extLst>
      <p:ext uri="{BB962C8B-B14F-4D97-AF65-F5344CB8AC3E}">
        <p14:creationId xmlns:p14="http://schemas.microsoft.com/office/powerpoint/2010/main" val="369782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effectLst/>
                <a:latin typeface="+mn-lt"/>
              </a:rPr>
              <a:t>Responsibility for Labor Usage Variances</a:t>
            </a:r>
          </a:p>
        </p:txBody>
      </p:sp>
      <p:sp>
        <p:nvSpPr>
          <p:cNvPr id="3" name="Content Placeholder 2"/>
          <p:cNvSpPr>
            <a:spLocks noGrp="1"/>
          </p:cNvSpPr>
          <p:nvPr>
            <p:ph idx="1"/>
          </p:nvPr>
        </p:nvSpPr>
        <p:spPr>
          <a:xfrm>
            <a:off x="628650" y="1825626"/>
            <a:ext cx="7886700" cy="841374"/>
          </a:xfrm>
        </p:spPr>
        <p:txBody>
          <a:bodyPr>
            <a:noAutofit/>
          </a:bodyPr>
          <a:lstStyle/>
          <a:p>
            <a:pPr marL="0" indent="0">
              <a:buNone/>
            </a:pPr>
            <a:r>
              <a:rPr lang="en-US" sz="3000" noProof="0" dirty="0">
                <a:latin typeface="+mn-lt"/>
                <a:cs typeface="Tahoma"/>
              </a:rPr>
              <a:t>Labor usage variances measure the productivity of the labor force</a:t>
            </a:r>
            <a:r>
              <a:rPr lang="en-US" sz="3000" noProof="0" dirty="0">
                <a:latin typeface="+mn-lt"/>
              </a:rPr>
              <a:t>.</a:t>
            </a:r>
            <a:endParaRPr lang="en-US" sz="3000" noProof="0" dirty="0">
              <a:latin typeface="+mn-lt"/>
              <a:cs typeface="Tahoma"/>
            </a:endParaRPr>
          </a:p>
        </p:txBody>
      </p:sp>
      <p:sp>
        <p:nvSpPr>
          <p:cNvPr id="5" name="Content Placeholder 4"/>
          <p:cNvSpPr>
            <a:spLocks noGrp="1"/>
          </p:cNvSpPr>
          <p:nvPr>
            <p:ph idx="13"/>
          </p:nvPr>
        </p:nvSpPr>
        <p:spPr>
          <a:xfrm>
            <a:off x="647700" y="2819398"/>
            <a:ext cx="7886700" cy="864405"/>
          </a:xfrm>
        </p:spPr>
        <p:txBody>
          <a:bodyPr>
            <a:normAutofit/>
          </a:bodyPr>
          <a:lstStyle/>
          <a:p>
            <a:pPr marL="291600" lvl="1" indent="-291600">
              <a:spcBef>
                <a:spcPts val="1000"/>
              </a:spcBef>
            </a:pPr>
            <a:r>
              <a:rPr lang="en-US" sz="2800" noProof="0" dirty="0">
                <a:latin typeface="+mn-lt"/>
                <a:cs typeface="Tahoma"/>
              </a:rPr>
              <a:t>When more labor is used than expected, the labor usage variance is unfavorable</a:t>
            </a:r>
            <a:r>
              <a:rPr lang="en-US" sz="2800" noProof="0" dirty="0">
                <a:latin typeface="+mn-lt"/>
              </a:rPr>
              <a:t>.</a:t>
            </a:r>
            <a:endParaRPr lang="en-US" sz="2800" noProof="0" dirty="0">
              <a:latin typeface="+mn-lt"/>
              <a:cs typeface="Tahoma"/>
            </a:endParaRPr>
          </a:p>
        </p:txBody>
      </p:sp>
      <p:sp>
        <p:nvSpPr>
          <p:cNvPr id="6" name="Content Placeholder 5"/>
          <p:cNvSpPr>
            <a:spLocks noGrp="1"/>
          </p:cNvSpPr>
          <p:nvPr>
            <p:ph idx="14"/>
          </p:nvPr>
        </p:nvSpPr>
        <p:spPr>
          <a:xfrm>
            <a:off x="647700" y="3729223"/>
            <a:ext cx="7886700" cy="1185285"/>
          </a:xfrm>
        </p:spPr>
        <p:txBody>
          <a:bodyPr>
            <a:noAutofit/>
          </a:bodyPr>
          <a:lstStyle/>
          <a:p>
            <a:pPr marL="291600" lvl="1" indent="-291600">
              <a:spcBef>
                <a:spcPts val="1000"/>
              </a:spcBef>
            </a:pPr>
            <a:r>
              <a:rPr lang="en-US" sz="2800" noProof="0" dirty="0">
                <a:latin typeface="+mn-lt"/>
                <a:cs typeface="Tahoma"/>
              </a:rPr>
              <a:t>Possible causes are low morale, poor supervision, machine breakdowns, inferior materials, and poor planning</a:t>
            </a:r>
            <a:r>
              <a:rPr lang="en-US" sz="2800" noProof="0" dirty="0">
                <a:latin typeface="+mn-lt"/>
              </a:rPr>
              <a:t>.</a:t>
            </a:r>
            <a:endParaRPr lang="en-US" sz="2800" noProof="0" dirty="0">
              <a:latin typeface="+mn-lt"/>
              <a:cs typeface="Tahoma"/>
            </a:endParaRPr>
          </a:p>
        </p:txBody>
      </p:sp>
      <p:sp>
        <p:nvSpPr>
          <p:cNvPr id="7" name="Content Placeholder 6"/>
          <p:cNvSpPr>
            <a:spLocks noGrp="1"/>
          </p:cNvSpPr>
          <p:nvPr>
            <p:ph idx="15"/>
          </p:nvPr>
        </p:nvSpPr>
        <p:spPr>
          <a:xfrm>
            <a:off x="647700" y="5009622"/>
            <a:ext cx="7886700" cy="831273"/>
          </a:xfrm>
        </p:spPr>
        <p:txBody>
          <a:bodyPr>
            <a:normAutofit lnSpcReduction="10000"/>
          </a:bodyPr>
          <a:lstStyle/>
          <a:p>
            <a:pPr marL="291600" lvl="1" indent="-291600">
              <a:spcBef>
                <a:spcPts val="1000"/>
              </a:spcBef>
            </a:pPr>
            <a:r>
              <a:rPr lang="en-US" sz="2800" noProof="0" dirty="0">
                <a:latin typeface="+mn-lt"/>
                <a:cs typeface="Tahoma"/>
              </a:rPr>
              <a:t>Production department supervisors generally are responsible for labor usage variances</a:t>
            </a:r>
            <a:r>
              <a:rPr lang="en-US" sz="2800" noProof="0" dirty="0">
                <a:latin typeface="+mn-lt"/>
              </a:rPr>
              <a:t>.</a:t>
            </a:r>
            <a:endParaRPr lang="en-US" sz="2800" noProof="0"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39</a:t>
            </a:fld>
            <a:endParaRPr lang="en-US" dirty="0">
              <a:solidFill>
                <a:prstClr val="white"/>
              </a:solidFill>
              <a:latin typeface="+mn-lt"/>
            </a:endParaRPr>
          </a:p>
        </p:txBody>
      </p:sp>
    </p:spTree>
    <p:extLst>
      <p:ext uri="{BB962C8B-B14F-4D97-AF65-F5344CB8AC3E}">
        <p14:creationId xmlns:p14="http://schemas.microsoft.com/office/powerpoint/2010/main" val="7338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5378"/>
            <a:ext cx="7886700" cy="1205057"/>
          </a:xfrm>
        </p:spPr>
        <p:txBody>
          <a:bodyPr/>
          <a:lstStyle/>
          <a:p>
            <a:r>
              <a:rPr lang="en-US" sz="4400" noProof="0" dirty="0">
                <a:solidFill>
                  <a:srgbClr val="EBFC14"/>
                </a:solidFill>
                <a:effectLst/>
                <a:latin typeface="+mn-lt"/>
              </a:rPr>
              <a:t>Preparing a Flexible Budget for Melrose Manufacturing</a:t>
            </a:r>
            <a:endParaRPr lang="en-US" sz="4400" noProof="0" dirty="0">
              <a:effectLst/>
              <a:latin typeface="+mn-lt"/>
            </a:endParaRPr>
          </a:p>
        </p:txBody>
      </p:sp>
      <p:sp>
        <p:nvSpPr>
          <p:cNvPr id="3" name="Content Placeholder 2"/>
          <p:cNvSpPr>
            <a:spLocks noGrp="1"/>
          </p:cNvSpPr>
          <p:nvPr>
            <p:ph idx="1"/>
          </p:nvPr>
        </p:nvSpPr>
        <p:spPr>
          <a:xfrm>
            <a:off x="628650" y="1825626"/>
            <a:ext cx="8286750" cy="777874"/>
          </a:xfrm>
        </p:spPr>
        <p:txBody>
          <a:bodyPr>
            <a:normAutofit/>
          </a:bodyPr>
          <a:lstStyle/>
          <a:p>
            <a:r>
              <a:rPr lang="en-US" altLang="en-US" sz="2400" noProof="0" dirty="0">
                <a:latin typeface="+mn-lt"/>
                <a:cs typeface="Tahoma"/>
              </a:rPr>
              <a:t>Melrose Manufacturing, a producer of small high-quality trophies, plans to make and sell 18,000 trophies during Year 1</a:t>
            </a:r>
            <a:r>
              <a:rPr lang="en-US" altLang="en-US" sz="2400" noProof="0" dirty="0">
                <a:latin typeface="+mn-lt"/>
              </a:rPr>
              <a:t>.</a:t>
            </a:r>
            <a:endParaRPr lang="en-US" altLang="en-US" sz="2400" noProof="0" dirty="0">
              <a:latin typeface="+mn-lt"/>
              <a:cs typeface="Tahoma"/>
            </a:endParaRPr>
          </a:p>
        </p:txBody>
      </p:sp>
      <p:sp>
        <p:nvSpPr>
          <p:cNvPr id="5" name="Content Placeholder 4"/>
          <p:cNvSpPr>
            <a:spLocks noGrp="1"/>
          </p:cNvSpPr>
          <p:nvPr>
            <p:ph idx="13"/>
          </p:nvPr>
        </p:nvSpPr>
        <p:spPr>
          <a:xfrm>
            <a:off x="628650" y="2590800"/>
            <a:ext cx="7905750" cy="444501"/>
          </a:xfrm>
        </p:spPr>
        <p:txBody>
          <a:bodyPr>
            <a:normAutofit/>
          </a:bodyPr>
          <a:lstStyle/>
          <a:p>
            <a:r>
              <a:rPr lang="en-US" altLang="en-US" sz="2400" noProof="0" dirty="0">
                <a:latin typeface="+mn-lt"/>
                <a:cs typeface="Tahoma"/>
              </a:rPr>
              <a:t>Melrose uses a standard cost system as outlined below:</a:t>
            </a:r>
          </a:p>
        </p:txBody>
      </p:sp>
      <p:graphicFrame>
        <p:nvGraphicFramePr>
          <p:cNvPr id="10" name="Content Placeholder 9"/>
          <p:cNvGraphicFramePr>
            <a:graphicFrameLocks noGrp="1"/>
          </p:cNvGraphicFramePr>
          <p:nvPr>
            <p:ph idx="14"/>
            <p:extLst>
              <p:ext uri="{D42A27DB-BD31-4B8C-83A1-F6EECF244321}">
                <p14:modId xmlns:p14="http://schemas.microsoft.com/office/powerpoint/2010/main" val="3673277601"/>
              </p:ext>
            </p:extLst>
          </p:nvPr>
        </p:nvGraphicFramePr>
        <p:xfrm>
          <a:off x="952500" y="3200400"/>
          <a:ext cx="6210300" cy="2595880"/>
        </p:xfrm>
        <a:graphic>
          <a:graphicData uri="http://schemas.openxmlformats.org/drawingml/2006/table">
            <a:tbl>
              <a:tblPr firstRow="1" bandRow="1">
                <a:tableStyleId>{5C22544A-7EE6-4342-B048-85BDC9FD1C3A}</a:tableStyleId>
              </a:tblPr>
              <a:tblGrid>
                <a:gridCol w="49911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370840">
                <a:tc>
                  <a:txBody>
                    <a:bodyPr/>
                    <a:lstStyle/>
                    <a:p>
                      <a:r>
                        <a:rPr lang="en-US" b="0" dirty="0">
                          <a:solidFill>
                            <a:schemeClr val="bg1"/>
                          </a:solidFill>
                        </a:rPr>
                        <a:t>Per-unit sales price and variable costs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b="0" dirty="0">
                          <a:solidFill>
                            <a:srgbClr val="48699E"/>
                          </a:solidFill>
                        </a:rPr>
                        <a:t>Blank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indent="182563"/>
                      <a:r>
                        <a:rPr lang="en-US" dirty="0">
                          <a:solidFill>
                            <a:schemeClr val="bg1"/>
                          </a:solidFill>
                        </a:rPr>
                        <a:t>Expected sales price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    80.00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indent="182563"/>
                      <a:r>
                        <a:rPr lang="en-US" dirty="0">
                          <a:solidFill>
                            <a:schemeClr val="bg1"/>
                          </a:solidFill>
                        </a:rPr>
                        <a:t>Standard materials 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12.00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indent="182563"/>
                      <a:r>
                        <a:rPr lang="en-US" dirty="0">
                          <a:solidFill>
                            <a:schemeClr val="bg1"/>
                          </a:solidFill>
                        </a:rPr>
                        <a:t>Standard labor 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16.80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indent="182563"/>
                      <a:r>
                        <a:rPr lang="en-US" dirty="0">
                          <a:solidFill>
                            <a:schemeClr val="bg1"/>
                          </a:solidFill>
                        </a:rPr>
                        <a:t>Standard overhead 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5.60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marL="0" indent="182563"/>
                      <a:r>
                        <a:rPr lang="en-US" dirty="0">
                          <a:solidFill>
                            <a:schemeClr val="bg1"/>
                          </a:solidFill>
                        </a:rPr>
                        <a:t>Standard general, selling, and administrative 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15.00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dirty="0">
                          <a:solidFill>
                            <a:schemeClr val="bg1"/>
                          </a:solidFill>
                        </a:rPr>
                        <a:t>Total fixed costs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$291,600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a:xfrm>
            <a:off x="7772400" y="6144937"/>
            <a:ext cx="742950" cy="365125"/>
          </a:xfrm>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4</a:t>
            </a:fld>
            <a:endParaRPr lang="en-US" dirty="0">
              <a:solidFill>
                <a:prstClr val="white"/>
              </a:solidFill>
              <a:latin typeface="+mn-lt"/>
            </a:endParaRPr>
          </a:p>
        </p:txBody>
      </p:sp>
    </p:spTree>
    <p:extLst>
      <p:ext uri="{BB962C8B-B14F-4D97-AF65-F5344CB8AC3E}">
        <p14:creationId xmlns:p14="http://schemas.microsoft.com/office/powerpoint/2010/main" val="218129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solidFill>
                  <a:srgbClr val="EBFC14"/>
                </a:solidFill>
                <a:effectLst/>
                <a:latin typeface="+mn-lt"/>
              </a:rPr>
              <a:t>Variable Overhead Variances Part One</a:t>
            </a:r>
            <a:endParaRPr lang="en-US" sz="4400" noProof="0" dirty="0">
              <a:effectLst/>
              <a:latin typeface="+mn-lt"/>
            </a:endParaRPr>
          </a:p>
        </p:txBody>
      </p:sp>
      <p:sp>
        <p:nvSpPr>
          <p:cNvPr id="3" name="Content Placeholder 2"/>
          <p:cNvSpPr>
            <a:spLocks noGrp="1"/>
          </p:cNvSpPr>
          <p:nvPr>
            <p:ph idx="1"/>
          </p:nvPr>
        </p:nvSpPr>
        <p:spPr>
          <a:xfrm>
            <a:off x="628650" y="1825626"/>
            <a:ext cx="7886700" cy="1298574"/>
          </a:xfrm>
        </p:spPr>
        <p:txBody>
          <a:bodyPr>
            <a:noAutofit/>
          </a:bodyPr>
          <a:lstStyle/>
          <a:p>
            <a:pPr marL="0" indent="0">
              <a:buNone/>
            </a:pPr>
            <a:r>
              <a:rPr lang="en-US" sz="3000" noProof="0" dirty="0">
                <a:latin typeface="+mn-lt"/>
                <a:cs typeface="Tahoma"/>
              </a:rPr>
              <a:t>Variable overhead variances are based on the same general formulas used to compute the materials and labor price and usage variances</a:t>
            </a:r>
            <a:r>
              <a:rPr lang="en-US" sz="3000" noProof="0" dirty="0">
                <a:latin typeface="+mn-lt"/>
              </a:rPr>
              <a:t>.</a:t>
            </a:r>
            <a:endParaRPr lang="en-US" sz="3000" noProof="0" dirty="0">
              <a:latin typeface="+mn-lt"/>
              <a:cs typeface="Tahoma"/>
            </a:endParaRPr>
          </a:p>
        </p:txBody>
      </p:sp>
      <p:sp>
        <p:nvSpPr>
          <p:cNvPr id="5" name="Content Placeholder 4"/>
          <p:cNvSpPr>
            <a:spLocks noGrp="1"/>
          </p:cNvSpPr>
          <p:nvPr>
            <p:ph idx="13"/>
          </p:nvPr>
        </p:nvSpPr>
        <p:spPr>
          <a:xfrm>
            <a:off x="647700" y="3213099"/>
            <a:ext cx="7886700" cy="444501"/>
          </a:xfrm>
        </p:spPr>
        <p:txBody>
          <a:bodyPr>
            <a:noAutofit/>
          </a:bodyPr>
          <a:lstStyle/>
          <a:p>
            <a:pPr marL="291600" lvl="1" indent="-291600">
              <a:spcBef>
                <a:spcPts val="1000"/>
              </a:spcBef>
            </a:pPr>
            <a:r>
              <a:rPr lang="en-US" sz="2800" noProof="0" dirty="0">
                <a:latin typeface="+mn-lt"/>
                <a:cs typeface="Tahoma"/>
              </a:rPr>
              <a:t>Unique characteristics require special attention</a:t>
            </a:r>
            <a:r>
              <a:rPr lang="en-US" sz="2800" noProof="0" dirty="0">
                <a:latin typeface="+mn-lt"/>
              </a:rPr>
              <a:t>.</a:t>
            </a:r>
            <a:endParaRPr lang="en-US" sz="2800" noProof="0" dirty="0">
              <a:latin typeface="+mn-lt"/>
              <a:cs typeface="Tahoma"/>
            </a:endParaRPr>
          </a:p>
        </p:txBody>
      </p:sp>
      <p:sp>
        <p:nvSpPr>
          <p:cNvPr id="6" name="Content Placeholder 5"/>
          <p:cNvSpPr>
            <a:spLocks noGrp="1"/>
          </p:cNvSpPr>
          <p:nvPr>
            <p:ph idx="14"/>
          </p:nvPr>
        </p:nvSpPr>
        <p:spPr>
          <a:xfrm>
            <a:off x="647700" y="3733800"/>
            <a:ext cx="7886700" cy="457200"/>
          </a:xfrm>
        </p:spPr>
        <p:txBody>
          <a:bodyPr>
            <a:normAutofit/>
          </a:bodyPr>
          <a:lstStyle/>
          <a:p>
            <a:pPr marL="622800" lvl="2" indent="-320400">
              <a:spcBef>
                <a:spcPts val="1000"/>
              </a:spcBef>
            </a:pPr>
            <a:r>
              <a:rPr lang="en-US" sz="2600" noProof="0" dirty="0">
                <a:latin typeface="+mn-lt"/>
                <a:cs typeface="Tahoma"/>
              </a:rPr>
              <a:t>Variable overhead represents many inputs</a:t>
            </a:r>
            <a:r>
              <a:rPr lang="en-US" sz="2600" noProof="0" dirty="0">
                <a:latin typeface="+mn-lt"/>
              </a:rPr>
              <a:t>.</a:t>
            </a:r>
            <a:endParaRPr lang="en-US" sz="2600" noProof="0" dirty="0">
              <a:latin typeface="+mn-lt"/>
              <a:cs typeface="Tahoma"/>
            </a:endParaRPr>
          </a:p>
        </p:txBody>
      </p:sp>
      <p:sp>
        <p:nvSpPr>
          <p:cNvPr id="7" name="Content Placeholder 6"/>
          <p:cNvSpPr>
            <a:spLocks noGrp="1"/>
          </p:cNvSpPr>
          <p:nvPr>
            <p:ph idx="15"/>
          </p:nvPr>
        </p:nvSpPr>
        <p:spPr>
          <a:xfrm>
            <a:off x="647700" y="4267200"/>
            <a:ext cx="7886700" cy="798236"/>
          </a:xfrm>
        </p:spPr>
        <p:txBody>
          <a:bodyPr>
            <a:normAutofit lnSpcReduction="10000"/>
          </a:bodyPr>
          <a:lstStyle/>
          <a:p>
            <a:pPr marL="622800" lvl="2" indent="-320400">
              <a:spcBef>
                <a:spcPts val="1000"/>
              </a:spcBef>
            </a:pPr>
            <a:r>
              <a:rPr lang="en-US" sz="2600" noProof="0" dirty="0">
                <a:latin typeface="+mn-lt"/>
                <a:cs typeface="Tahoma"/>
              </a:rPr>
              <a:t>Variable overhead cost pool assigned to products based on predetermined rate</a:t>
            </a:r>
            <a:r>
              <a:rPr lang="en-US" sz="2600" noProof="0" dirty="0">
                <a:latin typeface="+mn-lt"/>
              </a:rPr>
              <a:t>.</a:t>
            </a:r>
            <a:endParaRPr lang="en-US" sz="2600" noProof="0"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40</a:t>
            </a:fld>
            <a:endParaRPr lang="en-US" dirty="0">
              <a:solidFill>
                <a:prstClr val="white"/>
              </a:solidFill>
              <a:latin typeface="+mn-lt"/>
            </a:endParaRPr>
          </a:p>
        </p:txBody>
      </p:sp>
    </p:spTree>
    <p:extLst>
      <p:ext uri="{BB962C8B-B14F-4D97-AF65-F5344CB8AC3E}">
        <p14:creationId xmlns:p14="http://schemas.microsoft.com/office/powerpoint/2010/main" val="10219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solidFill>
                  <a:srgbClr val="EBFC14"/>
                </a:solidFill>
                <a:effectLst/>
                <a:latin typeface="+mn-lt"/>
              </a:rPr>
              <a:t>Variable Overhead Variances Part Two</a:t>
            </a:r>
            <a:endParaRPr lang="en-US" sz="4400" noProof="0" dirty="0">
              <a:effectLst/>
              <a:latin typeface="+mn-lt"/>
            </a:endParaRPr>
          </a:p>
        </p:txBody>
      </p:sp>
      <p:sp>
        <p:nvSpPr>
          <p:cNvPr id="3" name="Content Placeholder 2"/>
          <p:cNvSpPr>
            <a:spLocks noGrp="1"/>
          </p:cNvSpPr>
          <p:nvPr>
            <p:ph idx="1"/>
          </p:nvPr>
        </p:nvSpPr>
        <p:spPr>
          <a:xfrm>
            <a:off x="628650" y="1825625"/>
            <a:ext cx="7886700" cy="536575"/>
          </a:xfrm>
        </p:spPr>
        <p:txBody>
          <a:bodyPr>
            <a:normAutofit/>
          </a:bodyPr>
          <a:lstStyle/>
          <a:p>
            <a:pPr marL="0" indent="0">
              <a:buNone/>
            </a:pPr>
            <a:r>
              <a:rPr lang="en-US" sz="3000" noProof="0" dirty="0">
                <a:latin typeface="+mn-lt"/>
                <a:cs typeface="Tahoma"/>
              </a:rPr>
              <a:t>For Melrose’s Flexible Budget</a:t>
            </a:r>
          </a:p>
        </p:txBody>
      </p:sp>
      <p:graphicFrame>
        <p:nvGraphicFramePr>
          <p:cNvPr id="5" name="Object 4"/>
          <p:cNvGraphicFramePr>
            <a:graphicFrameLocks noChangeAspect="1"/>
          </p:cNvGraphicFramePr>
          <p:nvPr>
            <p:extLst>
              <p:ext uri="{D42A27DB-BD31-4B8C-83A1-F6EECF244321}">
                <p14:modId xmlns:p14="http://schemas.microsoft.com/office/powerpoint/2010/main" val="3677861915"/>
              </p:ext>
            </p:extLst>
          </p:nvPr>
        </p:nvGraphicFramePr>
        <p:xfrm>
          <a:off x="1912938" y="2667000"/>
          <a:ext cx="5332412" cy="2463800"/>
        </p:xfrm>
        <a:graphic>
          <a:graphicData uri="http://schemas.openxmlformats.org/presentationml/2006/ole">
            <mc:AlternateContent xmlns:mc="http://schemas.openxmlformats.org/markup-compatibility/2006">
              <mc:Choice xmlns:v="urn:schemas-microsoft-com:vml" Requires="v">
                <p:oleObj spid="_x0000_s3144" name="Equation" r:id="rId4" imgW="2527200" imgH="1168200" progId="Equation.DSMT4">
                  <p:embed/>
                </p:oleObj>
              </mc:Choice>
              <mc:Fallback>
                <p:oleObj name="Equation" r:id="rId4" imgW="2527200" imgH="1168200" progId="Equation.DSMT4">
                  <p:embed/>
                  <p:pic>
                    <p:nvPicPr>
                      <p:cNvPr id="0" name=""/>
                      <p:cNvPicPr/>
                      <p:nvPr/>
                    </p:nvPicPr>
                    <p:blipFill>
                      <a:blip r:embed="rId5"/>
                      <a:stretch>
                        <a:fillRect/>
                      </a:stretch>
                    </p:blipFill>
                    <p:spPr>
                      <a:xfrm>
                        <a:off x="1912938" y="2667000"/>
                        <a:ext cx="5332412" cy="2463800"/>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41</a:t>
            </a:fld>
            <a:endParaRPr lang="en-US" dirty="0">
              <a:solidFill>
                <a:prstClr val="white"/>
              </a:solidFill>
              <a:latin typeface="+mn-lt"/>
            </a:endParaRPr>
          </a:p>
        </p:txBody>
      </p:sp>
    </p:spTree>
    <p:extLst>
      <p:ext uri="{BB962C8B-B14F-4D97-AF65-F5344CB8AC3E}">
        <p14:creationId xmlns:p14="http://schemas.microsoft.com/office/powerpoint/2010/main" val="358782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effectLst/>
                <a:latin typeface="+mn-lt"/>
              </a:rPr>
              <a:t>Selling, General, and Administrative Cost Variances</a:t>
            </a:r>
          </a:p>
        </p:txBody>
      </p:sp>
      <p:sp>
        <p:nvSpPr>
          <p:cNvPr id="3" name="Content Placeholder 2"/>
          <p:cNvSpPr>
            <a:spLocks noGrp="1"/>
          </p:cNvSpPr>
          <p:nvPr>
            <p:ph idx="1"/>
          </p:nvPr>
        </p:nvSpPr>
        <p:spPr>
          <a:xfrm>
            <a:off x="628650" y="1825626"/>
            <a:ext cx="7886700" cy="841374"/>
          </a:xfrm>
        </p:spPr>
        <p:txBody>
          <a:bodyPr>
            <a:noAutofit/>
          </a:bodyPr>
          <a:lstStyle/>
          <a:p>
            <a:pPr marL="0" indent="0">
              <a:buNone/>
            </a:pPr>
            <a:r>
              <a:rPr lang="en-US" sz="3000" noProof="0" dirty="0">
                <a:latin typeface="+mn-lt"/>
                <a:cs typeface="Tahoma"/>
              </a:rPr>
              <a:t>Variable SG&amp;A costs can have price and usage variances</a:t>
            </a:r>
            <a:r>
              <a:rPr lang="en-US" sz="3000" noProof="0" dirty="0">
                <a:latin typeface="+mn-lt"/>
              </a:rPr>
              <a:t>.</a:t>
            </a:r>
            <a:endParaRPr lang="en-US" sz="3000" noProof="0" dirty="0">
              <a:latin typeface="+mn-lt"/>
              <a:cs typeface="Tahoma"/>
            </a:endParaRPr>
          </a:p>
        </p:txBody>
      </p:sp>
      <p:sp>
        <p:nvSpPr>
          <p:cNvPr id="5" name="Content Placeholder 4"/>
          <p:cNvSpPr>
            <a:spLocks noGrp="1"/>
          </p:cNvSpPr>
          <p:nvPr>
            <p:ph idx="13"/>
          </p:nvPr>
        </p:nvSpPr>
        <p:spPr>
          <a:xfrm>
            <a:off x="647700" y="2801938"/>
            <a:ext cx="7886700" cy="1236661"/>
          </a:xfrm>
        </p:spPr>
        <p:txBody>
          <a:bodyPr>
            <a:noAutofit/>
          </a:bodyPr>
          <a:lstStyle/>
          <a:p>
            <a:pPr marL="291600" lvl="1" indent="-291600">
              <a:spcBef>
                <a:spcPts val="1000"/>
              </a:spcBef>
            </a:pPr>
            <a:r>
              <a:rPr lang="en-US" sz="2800" noProof="0" dirty="0">
                <a:latin typeface="+mn-lt"/>
                <a:cs typeface="Tahoma"/>
              </a:rPr>
              <a:t>Businesses frequently compute variances for SG&amp;A costs such as sales commissions, food and entertainment, postage, and supplies</a:t>
            </a:r>
            <a:r>
              <a:rPr lang="en-US" sz="2800" noProof="0" dirty="0">
                <a:latin typeface="+mn-lt"/>
              </a:rPr>
              <a:t>.</a:t>
            </a:r>
            <a:endParaRPr lang="en-US" sz="2800" noProof="0" dirty="0">
              <a:latin typeface="+mn-lt"/>
              <a:cs typeface="Tahoma"/>
            </a:endParaRPr>
          </a:p>
        </p:txBody>
      </p:sp>
      <p:sp>
        <p:nvSpPr>
          <p:cNvPr id="6" name="Content Placeholder 5"/>
          <p:cNvSpPr>
            <a:spLocks noGrp="1"/>
          </p:cNvSpPr>
          <p:nvPr>
            <p:ph idx="14"/>
          </p:nvPr>
        </p:nvSpPr>
        <p:spPr>
          <a:xfrm>
            <a:off x="647700" y="4173537"/>
            <a:ext cx="7886700" cy="1236663"/>
          </a:xfrm>
        </p:spPr>
        <p:txBody>
          <a:bodyPr>
            <a:noAutofit/>
          </a:bodyPr>
          <a:lstStyle/>
          <a:p>
            <a:pPr marL="291600" lvl="1" indent="-291600">
              <a:spcBef>
                <a:spcPts val="1000"/>
              </a:spcBef>
            </a:pPr>
            <a:r>
              <a:rPr lang="en-US" sz="2800" noProof="0" dirty="0">
                <a:latin typeface="+mn-lt"/>
                <a:cs typeface="Tahoma"/>
              </a:rPr>
              <a:t>The same algebraic formulas used to compute variances for variable manufacturing costs apply to computing variable SG&amp;A costs</a:t>
            </a:r>
            <a:r>
              <a:rPr lang="en-US" sz="2800" noProof="0" dirty="0">
                <a:latin typeface="+mn-lt"/>
              </a:rPr>
              <a:t>.</a:t>
            </a:r>
            <a:endParaRPr lang="en-US" sz="2800" noProof="0"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42</a:t>
            </a:fld>
            <a:endParaRPr lang="en-US" dirty="0">
              <a:solidFill>
                <a:prstClr val="white"/>
              </a:solidFill>
              <a:latin typeface="+mn-lt"/>
            </a:endParaRPr>
          </a:p>
        </p:txBody>
      </p:sp>
    </p:spTree>
    <p:extLst>
      <p:ext uri="{BB962C8B-B14F-4D97-AF65-F5344CB8AC3E}">
        <p14:creationId xmlns:p14="http://schemas.microsoft.com/office/powerpoint/2010/main" val="31350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9949"/>
            <a:ext cx="7886700" cy="995915"/>
          </a:xfrm>
        </p:spPr>
        <p:txBody>
          <a:bodyPr/>
          <a:lstStyle/>
          <a:p>
            <a:r>
              <a:rPr lang="en-US" sz="4400" noProof="0" dirty="0">
                <a:effectLst/>
                <a:latin typeface="+mn-lt"/>
              </a:rPr>
              <a:t>Algebraic Formulas for Variances</a:t>
            </a:r>
          </a:p>
        </p:txBody>
      </p:sp>
      <p:sp>
        <p:nvSpPr>
          <p:cNvPr id="3" name="Content Placeholder 2"/>
          <p:cNvSpPr>
            <a:spLocks noGrp="1"/>
          </p:cNvSpPr>
          <p:nvPr>
            <p:ph idx="1"/>
          </p:nvPr>
        </p:nvSpPr>
        <p:spPr>
          <a:xfrm>
            <a:off x="628650" y="1825626"/>
            <a:ext cx="7886700" cy="841374"/>
          </a:xfrm>
        </p:spPr>
        <p:txBody>
          <a:bodyPr>
            <a:noAutofit/>
          </a:bodyPr>
          <a:lstStyle/>
          <a:p>
            <a:pPr marL="291600" indent="-291600"/>
            <a:r>
              <a:rPr lang="en-US" sz="2800" noProof="0" dirty="0">
                <a:latin typeface="+mn-lt"/>
                <a:cs typeface="Tahoma"/>
              </a:rPr>
              <a:t>The general formulas for determining price and usage variances are shown below.</a:t>
            </a:r>
          </a:p>
        </p:txBody>
      </p:sp>
      <p:sp>
        <p:nvSpPr>
          <p:cNvPr id="5" name="Content Placeholder 4"/>
          <p:cNvSpPr>
            <a:spLocks noGrp="1"/>
          </p:cNvSpPr>
          <p:nvPr>
            <p:ph idx="13"/>
          </p:nvPr>
        </p:nvSpPr>
        <p:spPr>
          <a:xfrm>
            <a:off x="647700" y="2896619"/>
            <a:ext cx="7886700" cy="381000"/>
          </a:xfrm>
        </p:spPr>
        <p:txBody>
          <a:bodyPr>
            <a:noAutofit/>
          </a:bodyPr>
          <a:lstStyle/>
          <a:p>
            <a:pPr marL="0" indent="0">
              <a:buNone/>
            </a:pPr>
            <a:r>
              <a:rPr lang="en-US" sz="2400" b="1" noProof="0" dirty="0">
                <a:latin typeface="+mn-lt"/>
              </a:rPr>
              <a:t>EXHIBIT 8.7</a:t>
            </a:r>
          </a:p>
        </p:txBody>
      </p:sp>
      <p:sp>
        <p:nvSpPr>
          <p:cNvPr id="6" name="Content Placeholder 5"/>
          <p:cNvSpPr>
            <a:spLocks noGrp="1"/>
          </p:cNvSpPr>
          <p:nvPr>
            <p:ph idx="14"/>
          </p:nvPr>
        </p:nvSpPr>
        <p:spPr>
          <a:xfrm>
            <a:off x="647700" y="3325537"/>
            <a:ext cx="7886700" cy="408263"/>
          </a:xfrm>
        </p:spPr>
        <p:txBody>
          <a:bodyPr>
            <a:normAutofit lnSpcReduction="10000"/>
          </a:bodyPr>
          <a:lstStyle/>
          <a:p>
            <a:pPr marL="0" indent="0">
              <a:buNone/>
            </a:pPr>
            <a:r>
              <a:rPr lang="en-US" sz="2400" b="1" noProof="0" dirty="0">
                <a:latin typeface="+mn-lt"/>
              </a:rPr>
              <a:t>Algebraic Formulas for Variances</a:t>
            </a:r>
          </a:p>
        </p:txBody>
      </p:sp>
      <p:sp>
        <p:nvSpPr>
          <p:cNvPr id="7" name="Content Placeholder 6"/>
          <p:cNvSpPr>
            <a:spLocks noGrp="1"/>
          </p:cNvSpPr>
          <p:nvPr>
            <p:ph idx="15"/>
          </p:nvPr>
        </p:nvSpPr>
        <p:spPr>
          <a:xfrm>
            <a:off x="647700" y="3793462"/>
            <a:ext cx="7886700" cy="397538"/>
          </a:xfrm>
        </p:spPr>
        <p:txBody>
          <a:bodyPr>
            <a:normAutofit lnSpcReduction="10000"/>
          </a:bodyPr>
          <a:lstStyle/>
          <a:p>
            <a:pPr marL="0" indent="0">
              <a:buNone/>
            </a:pPr>
            <a:r>
              <a:rPr lang="en-US" sz="2400" noProof="0" dirty="0">
                <a:latin typeface="+mn-lt"/>
              </a:rPr>
              <a:t>Variable cost variances (materials, labor, and overhead)</a:t>
            </a:r>
          </a:p>
        </p:txBody>
      </p:sp>
      <p:sp>
        <p:nvSpPr>
          <p:cNvPr id="8" name="Content Placeholder 7"/>
          <p:cNvSpPr>
            <a:spLocks noGrp="1"/>
          </p:cNvSpPr>
          <p:nvPr>
            <p:ph idx="16"/>
          </p:nvPr>
        </p:nvSpPr>
        <p:spPr>
          <a:xfrm>
            <a:off x="647699" y="4305452"/>
            <a:ext cx="2400301" cy="392482"/>
          </a:xfrm>
        </p:spPr>
        <p:txBody>
          <a:bodyPr>
            <a:noAutofit/>
          </a:bodyPr>
          <a:lstStyle/>
          <a:p>
            <a:pPr marL="0" indent="0">
              <a:buNone/>
            </a:pPr>
            <a:r>
              <a:rPr lang="en-US" sz="2400" noProof="0" dirty="0">
                <a:latin typeface="+mn-lt"/>
              </a:rPr>
              <a:t>a. Price variance</a:t>
            </a:r>
          </a:p>
        </p:txBody>
      </p:sp>
      <p:graphicFrame>
        <p:nvGraphicFramePr>
          <p:cNvPr id="10" name="Object 9"/>
          <p:cNvGraphicFramePr>
            <a:graphicFrameLocks noChangeAspect="1"/>
          </p:cNvGraphicFramePr>
          <p:nvPr>
            <p:extLst>
              <p:ext uri="{D42A27DB-BD31-4B8C-83A1-F6EECF244321}">
                <p14:modId xmlns:p14="http://schemas.microsoft.com/office/powerpoint/2010/main" val="2384666896"/>
              </p:ext>
            </p:extLst>
          </p:nvPr>
        </p:nvGraphicFramePr>
        <p:xfrm>
          <a:off x="1219200" y="4823339"/>
          <a:ext cx="5746796" cy="476912"/>
        </p:xfrm>
        <a:graphic>
          <a:graphicData uri="http://schemas.openxmlformats.org/presentationml/2006/ole">
            <mc:AlternateContent xmlns:mc="http://schemas.openxmlformats.org/markup-compatibility/2006">
              <mc:Choice xmlns:v="urn:schemas-microsoft-com:vml" Requires="v">
                <p:oleObj spid="_x0000_s4230" name="Equation" r:id="rId3" imgW="3060360" imgH="253800" progId="Equation.DSMT4">
                  <p:embed/>
                </p:oleObj>
              </mc:Choice>
              <mc:Fallback>
                <p:oleObj name="Equation" r:id="rId3" imgW="3060360" imgH="253800" progId="Equation.DSMT4">
                  <p:embed/>
                  <p:pic>
                    <p:nvPicPr>
                      <p:cNvPr id="0" name=""/>
                      <p:cNvPicPr/>
                      <p:nvPr/>
                    </p:nvPicPr>
                    <p:blipFill>
                      <a:blip r:embed="rId4"/>
                      <a:stretch>
                        <a:fillRect/>
                      </a:stretch>
                    </p:blipFill>
                    <p:spPr>
                      <a:xfrm>
                        <a:off x="1219200" y="4823339"/>
                        <a:ext cx="5746796" cy="476912"/>
                      </a:xfrm>
                      <a:prstGeom prst="rect">
                        <a:avLst/>
                      </a:prstGeom>
                    </p:spPr>
                  </p:pic>
                </p:oleObj>
              </mc:Fallback>
            </mc:AlternateContent>
          </a:graphicData>
        </a:graphic>
      </p:graphicFrame>
      <p:sp>
        <p:nvSpPr>
          <p:cNvPr id="9" name="Content Placeholder 8"/>
          <p:cNvSpPr>
            <a:spLocks noGrp="1"/>
          </p:cNvSpPr>
          <p:nvPr>
            <p:ph idx="17"/>
          </p:nvPr>
        </p:nvSpPr>
        <p:spPr>
          <a:xfrm>
            <a:off x="647699" y="5405779"/>
            <a:ext cx="2494429" cy="375482"/>
          </a:xfrm>
        </p:spPr>
        <p:txBody>
          <a:bodyPr>
            <a:noAutofit/>
          </a:bodyPr>
          <a:lstStyle/>
          <a:p>
            <a:pPr marL="0" indent="0">
              <a:buNone/>
            </a:pPr>
            <a:r>
              <a:rPr lang="en-US" sz="2400" noProof="0" dirty="0">
                <a:latin typeface="+mn-lt"/>
              </a:rPr>
              <a:t>b. Usage variance</a:t>
            </a:r>
          </a:p>
        </p:txBody>
      </p:sp>
      <p:graphicFrame>
        <p:nvGraphicFramePr>
          <p:cNvPr id="11" name="Object 10"/>
          <p:cNvGraphicFramePr>
            <a:graphicFrameLocks noChangeAspect="1"/>
          </p:cNvGraphicFramePr>
          <p:nvPr>
            <p:extLst>
              <p:ext uri="{D42A27DB-BD31-4B8C-83A1-F6EECF244321}">
                <p14:modId xmlns:p14="http://schemas.microsoft.com/office/powerpoint/2010/main" val="433171806"/>
              </p:ext>
            </p:extLst>
          </p:nvPr>
        </p:nvGraphicFramePr>
        <p:xfrm>
          <a:off x="1219200" y="5866297"/>
          <a:ext cx="6072527" cy="458303"/>
        </p:xfrm>
        <a:graphic>
          <a:graphicData uri="http://schemas.openxmlformats.org/presentationml/2006/ole">
            <mc:AlternateContent xmlns:mc="http://schemas.openxmlformats.org/markup-compatibility/2006">
              <mc:Choice xmlns:v="urn:schemas-microsoft-com:vml" Requires="v">
                <p:oleObj spid="_x0000_s4231" name="Equation" r:id="rId5" imgW="3365280" imgH="253800" progId="Equation.DSMT4">
                  <p:embed/>
                </p:oleObj>
              </mc:Choice>
              <mc:Fallback>
                <p:oleObj name="Equation" r:id="rId5" imgW="3365280" imgH="253800" progId="Equation.DSMT4">
                  <p:embed/>
                  <p:pic>
                    <p:nvPicPr>
                      <p:cNvPr id="0" name=""/>
                      <p:cNvPicPr/>
                      <p:nvPr/>
                    </p:nvPicPr>
                    <p:blipFill>
                      <a:blip r:embed="rId6"/>
                      <a:stretch>
                        <a:fillRect/>
                      </a:stretch>
                    </p:blipFill>
                    <p:spPr>
                      <a:xfrm>
                        <a:off x="1219200" y="5866297"/>
                        <a:ext cx="6072527" cy="458303"/>
                      </a:xfrm>
                      <a:prstGeom prst="rect">
                        <a:avLst/>
                      </a:prstGeom>
                    </p:spPr>
                  </p:pic>
                </p:oleObj>
              </mc:Fallback>
            </mc:AlternateContent>
          </a:graphicData>
        </a:graphic>
      </p:graphicFrame>
      <p:sp>
        <p:nvSpPr>
          <p:cNvPr id="4" name="Slide Number Placeholder 3"/>
          <p:cNvSpPr>
            <a:spLocks noGrp="1"/>
          </p:cNvSpPr>
          <p:nvPr>
            <p:ph type="sldNum" sz="quarter" idx="12"/>
          </p:nvPr>
        </p:nvSpPr>
        <p:spPr>
          <a:xfrm>
            <a:off x="7924800" y="6144937"/>
            <a:ext cx="590550" cy="365125"/>
          </a:xfrm>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43</a:t>
            </a:fld>
            <a:endParaRPr lang="en-US" dirty="0">
              <a:solidFill>
                <a:prstClr val="white"/>
              </a:solidFill>
              <a:latin typeface="+mn-lt"/>
            </a:endParaRPr>
          </a:p>
        </p:txBody>
      </p:sp>
    </p:spTree>
    <p:extLst>
      <p:ext uri="{BB962C8B-B14F-4D97-AF65-F5344CB8AC3E}">
        <p14:creationId xmlns:p14="http://schemas.microsoft.com/office/powerpoint/2010/main" val="365571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P spid="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13037"/>
            <a:ext cx="7886700" cy="1325563"/>
          </a:xfrm>
        </p:spPr>
        <p:txBody>
          <a:bodyPr/>
          <a:lstStyle/>
          <a:p>
            <a:pPr algn="ctr"/>
            <a:r>
              <a:rPr lang="en-US" noProof="0" dirty="0" smtClean="0">
                <a:effectLst/>
                <a:latin typeface="+mn-lt"/>
              </a:rPr>
              <a:t>End of Chapter 8</a:t>
            </a:r>
            <a:endParaRPr lang="en-US" noProof="0" dirty="0">
              <a:effectLst/>
              <a:latin typeface="+mn-lt"/>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8-</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2339138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13037"/>
            <a:ext cx="7886700" cy="1325563"/>
          </a:xfrm>
        </p:spPr>
        <p:txBody>
          <a:bodyPr/>
          <a:lstStyle/>
          <a:p>
            <a:pPr algn="ctr"/>
            <a:r>
              <a:rPr lang="en-US" sz="3200" b="1" noProof="0" dirty="0" smtClean="0">
                <a:effectLst/>
                <a:latin typeface="+mn-lt"/>
              </a:rPr>
              <a:t>Accessibility Content: Text Alternatives for Images</a:t>
            </a:r>
            <a:endParaRPr lang="en-US" sz="3200" noProof="0" dirty="0">
              <a:effectLst/>
              <a:latin typeface="+mn-lt"/>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1-</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1539567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5378"/>
            <a:ext cx="7886700" cy="1205057"/>
          </a:xfrm>
        </p:spPr>
        <p:txBody>
          <a:bodyPr/>
          <a:lstStyle/>
          <a:p>
            <a:r>
              <a:rPr lang="en-US" sz="4000" noProof="0" dirty="0" smtClean="0">
                <a:effectLst/>
                <a:latin typeface="+mn-lt"/>
                <a:cs typeface="MoolBoran" panose="020B0100010101010101" pitchFamily="34" charset="0"/>
              </a:rPr>
              <a:t>Materials Price and Usage Variances Part One </a:t>
            </a:r>
            <a:r>
              <a:rPr lang="en-US" sz="4000" noProof="0" dirty="0" smtClean="0">
                <a:effectLst/>
                <a:latin typeface="+mn-lt"/>
              </a:rPr>
              <a:t>- Text Alternative</a:t>
            </a:r>
            <a:endParaRPr lang="en-US" sz="4000" noProof="0" dirty="0">
              <a:effectLst/>
              <a:latin typeface="+mn-lt"/>
            </a:endParaRPr>
          </a:p>
        </p:txBody>
      </p:sp>
      <p:sp>
        <p:nvSpPr>
          <p:cNvPr id="3" name="Content Placeholder 2"/>
          <p:cNvSpPr>
            <a:spLocks noGrp="1"/>
          </p:cNvSpPr>
          <p:nvPr>
            <p:ph idx="1"/>
          </p:nvPr>
        </p:nvSpPr>
        <p:spPr>
          <a:xfrm>
            <a:off x="628650" y="1825626"/>
            <a:ext cx="8210550" cy="4117974"/>
          </a:xfrm>
        </p:spPr>
        <p:txBody>
          <a:bodyPr>
            <a:noAutofit/>
          </a:bodyPr>
          <a:lstStyle/>
          <a:p>
            <a:pPr marL="0" indent="0">
              <a:lnSpc>
                <a:spcPct val="110000"/>
              </a:lnSpc>
              <a:buNone/>
            </a:pPr>
            <a:r>
              <a:rPr lang="en-US" sz="1800" noProof="0" dirty="0" smtClean="0">
                <a:latin typeface="+mn-lt"/>
              </a:rPr>
              <a:t>Overall model is laid out in three sections across. First section is titled Actual Cost Column. Under this head are Actual Quantity Used of 117,800 times Actual Price Per Pound of $1.90 for a total of $223,820. </a:t>
            </a:r>
          </a:p>
          <a:p>
            <a:pPr marL="0" indent="0">
              <a:lnSpc>
                <a:spcPct val="110000"/>
              </a:lnSpc>
              <a:buNone/>
            </a:pPr>
            <a:r>
              <a:rPr lang="en-US" sz="1800" noProof="0" dirty="0" smtClean="0">
                <a:latin typeface="+mn-lt"/>
              </a:rPr>
              <a:t>Second section is titled Variance Dividing Column. Under this head are Actual Quantity Used of 117,800 times Standard Price Per Pound of $2.00 for a total of $235,600.</a:t>
            </a:r>
          </a:p>
          <a:p>
            <a:pPr marL="0" indent="0">
              <a:lnSpc>
                <a:spcPct val="110000"/>
              </a:lnSpc>
              <a:buNone/>
            </a:pPr>
            <a:r>
              <a:rPr lang="en-US" sz="1800" noProof="0" dirty="0" smtClean="0">
                <a:latin typeface="+mn-lt"/>
              </a:rPr>
              <a:t>Third section is titled Standard Cost Column. Under this head are Standard Quantity of 114,000 times Standard Price Per Pound of $2.00 for a total of $228,000.</a:t>
            </a:r>
          </a:p>
          <a:p>
            <a:pPr marL="0" indent="0">
              <a:lnSpc>
                <a:spcPct val="110000"/>
              </a:lnSpc>
              <a:buNone/>
            </a:pPr>
            <a:r>
              <a:rPr lang="en-US" sz="1800" noProof="0" dirty="0" smtClean="0">
                <a:latin typeface="+mn-lt"/>
              </a:rPr>
              <a:t>A bracket appears below the totals in sections 1 and 2 and is labeled: Materials Price Variance, $11,780 Favorable. Another brace appears below the total figures in sections 2 and 3 that is labeled: Materials Usage Variance, $7,600 Unfavorable. A third bracket appears below these two bracketed labels and it reads Total Variance, $4,180 Favorable.</a:t>
            </a:r>
            <a:endParaRPr lang="en-US" sz="1800" noProof="0" dirty="0">
              <a:latin typeface="+mn-lt"/>
            </a:endParaRPr>
          </a:p>
        </p:txBody>
      </p:sp>
      <p:sp>
        <p:nvSpPr>
          <p:cNvPr id="9" name="Content Placeholder 8"/>
          <p:cNvSpPr>
            <a:spLocks noGrp="1"/>
          </p:cNvSpPr>
          <p:nvPr>
            <p:ph idx="17"/>
          </p:nvPr>
        </p:nvSpPr>
        <p:spPr>
          <a:xfrm>
            <a:off x="2961468" y="6144937"/>
            <a:ext cx="2497164" cy="255863"/>
          </a:xfrm>
        </p:spPr>
        <p:txBody>
          <a:bodyPr>
            <a:normAutofit/>
          </a:bodyPr>
          <a:lstStyle/>
          <a:p>
            <a:pPr marL="0" indent="0" algn="ctr">
              <a:buNone/>
            </a:pPr>
            <a:r>
              <a:rPr lang="en-US" sz="900" noProof="0" dirty="0" smtClean="0">
                <a:latin typeface="+mn-lt"/>
                <a:hlinkClick r:id="rId3" action="ppaction://hlinksldjump"/>
              </a:rPr>
              <a:t>Return to parent-slide containing images.</a:t>
            </a:r>
            <a:endParaRPr lang="en-US" sz="900" noProof="0" dirty="0">
              <a:latin typeface="+mn-lt"/>
              <a:hlinkClick r:id="rId3" action="ppaction://hlinksldjump"/>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1-</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351143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5378"/>
            <a:ext cx="7886700" cy="1205057"/>
          </a:xfrm>
        </p:spPr>
        <p:txBody>
          <a:bodyPr/>
          <a:lstStyle/>
          <a:p>
            <a:r>
              <a:rPr lang="en-US" sz="4000" noProof="0" dirty="0" smtClean="0">
                <a:effectLst/>
                <a:latin typeface="+mn-lt"/>
              </a:rPr>
              <a:t>Labor Price and Usage Variances Part One - Text Alternative</a:t>
            </a:r>
            <a:endParaRPr lang="en-US" sz="4000" noProof="0" dirty="0">
              <a:effectLst/>
              <a:latin typeface="+mn-lt"/>
            </a:endParaRPr>
          </a:p>
        </p:txBody>
      </p:sp>
      <p:sp>
        <p:nvSpPr>
          <p:cNvPr id="3" name="Content Placeholder 2"/>
          <p:cNvSpPr>
            <a:spLocks noGrp="1"/>
          </p:cNvSpPr>
          <p:nvPr>
            <p:ph idx="1"/>
          </p:nvPr>
        </p:nvSpPr>
        <p:spPr>
          <a:xfrm>
            <a:off x="628650" y="1825626"/>
            <a:ext cx="8210550" cy="4117974"/>
          </a:xfrm>
        </p:spPr>
        <p:txBody>
          <a:bodyPr>
            <a:noAutofit/>
          </a:bodyPr>
          <a:lstStyle/>
          <a:p>
            <a:pPr marL="0" indent="0">
              <a:lnSpc>
                <a:spcPct val="110000"/>
              </a:lnSpc>
              <a:buNone/>
            </a:pPr>
            <a:r>
              <a:rPr lang="en-US" sz="1800" noProof="0" dirty="0" smtClean="0">
                <a:latin typeface="+mn-lt"/>
              </a:rPr>
              <a:t>Overall model is laid out in three sections across. First section is titled Actual Cost Column. Under this head are Actual Hours Used of 28,500 times Actual Price Per Hour of $11.50 for a total of $327,750. </a:t>
            </a:r>
          </a:p>
          <a:p>
            <a:pPr marL="0" indent="0">
              <a:lnSpc>
                <a:spcPct val="110000"/>
              </a:lnSpc>
              <a:buNone/>
            </a:pPr>
            <a:r>
              <a:rPr lang="en-US" sz="1800" noProof="0" dirty="0" smtClean="0">
                <a:latin typeface="+mn-lt"/>
              </a:rPr>
              <a:t>Second section is titled Variance Dividing Column. Under this head are Actual Hours Used of 28,500 times Standard Price Per Hour of $12.00 for a total of $342,000.</a:t>
            </a:r>
          </a:p>
          <a:p>
            <a:pPr marL="0" indent="0">
              <a:lnSpc>
                <a:spcPct val="110000"/>
              </a:lnSpc>
              <a:buNone/>
            </a:pPr>
            <a:r>
              <a:rPr lang="en-US" sz="1800" noProof="0" dirty="0" smtClean="0">
                <a:latin typeface="+mn-lt"/>
              </a:rPr>
              <a:t>Third section is titled Standard Cost Column. Under this head are Standard Hours of 26,600 times Standard Price Per Hour of $12.00 for a total of $319,200.</a:t>
            </a:r>
          </a:p>
          <a:p>
            <a:pPr marL="0" indent="0">
              <a:lnSpc>
                <a:spcPct val="110000"/>
              </a:lnSpc>
              <a:buNone/>
            </a:pPr>
            <a:r>
              <a:rPr lang="en-US" sz="1800" noProof="0" dirty="0" smtClean="0">
                <a:latin typeface="+mn-lt"/>
              </a:rPr>
              <a:t>A bracket appears below the totals in sections 1 and 2 and is labeled: Labor Price Variance, $14,250 Favorable. Another brace appears below the total figures in sections 2 and 3 that is labeled: Labor Usage Variance, $22,800 Unfavorable. A third bracket appears below these two bracketed labels and it reads Total Variance, $8,550 Unfavorable.</a:t>
            </a:r>
            <a:endParaRPr lang="en-US" sz="1800" noProof="0" dirty="0">
              <a:latin typeface="+mn-lt"/>
            </a:endParaRPr>
          </a:p>
        </p:txBody>
      </p:sp>
      <p:sp>
        <p:nvSpPr>
          <p:cNvPr id="9" name="Content Placeholder 8"/>
          <p:cNvSpPr>
            <a:spLocks noGrp="1"/>
          </p:cNvSpPr>
          <p:nvPr>
            <p:ph idx="17"/>
          </p:nvPr>
        </p:nvSpPr>
        <p:spPr>
          <a:xfrm>
            <a:off x="2961468" y="6144937"/>
            <a:ext cx="2497164" cy="255863"/>
          </a:xfrm>
        </p:spPr>
        <p:txBody>
          <a:bodyPr>
            <a:normAutofit/>
          </a:bodyPr>
          <a:lstStyle/>
          <a:p>
            <a:pPr marL="0" indent="0" algn="ctr">
              <a:buNone/>
            </a:pPr>
            <a:r>
              <a:rPr lang="en-US" sz="900" noProof="0" dirty="0" smtClean="0">
                <a:latin typeface="+mn-lt"/>
                <a:hlinkClick r:id="rId3" action="ppaction://hlinksldjump"/>
              </a:rPr>
              <a:t>Return to parent-slide containing images.</a:t>
            </a:r>
            <a:endParaRPr lang="en-US" sz="900" noProof="0" dirty="0">
              <a:latin typeface="+mn-lt"/>
              <a:hlinkClick r:id="rId3" action="ppaction://hlinksldjump"/>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1-</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183999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218"/>
            <a:ext cx="7886700" cy="905377"/>
          </a:xfrm>
        </p:spPr>
        <p:txBody>
          <a:bodyPr/>
          <a:lstStyle/>
          <a:p>
            <a:r>
              <a:rPr lang="en-US" sz="4400" noProof="0" dirty="0">
                <a:solidFill>
                  <a:srgbClr val="EBFC14"/>
                </a:solidFill>
                <a:effectLst/>
                <a:latin typeface="+mn-lt"/>
              </a:rPr>
              <a:t>Preparing Flexible Budgets</a:t>
            </a:r>
            <a:endParaRPr lang="en-US" sz="4400" noProof="0" dirty="0">
              <a:effectLst/>
              <a:latin typeface="+mn-lt"/>
            </a:endParaRPr>
          </a:p>
        </p:txBody>
      </p:sp>
      <p:sp>
        <p:nvSpPr>
          <p:cNvPr id="3" name="Content Placeholder 2"/>
          <p:cNvSpPr>
            <a:spLocks noGrp="1"/>
          </p:cNvSpPr>
          <p:nvPr>
            <p:ph idx="1"/>
          </p:nvPr>
        </p:nvSpPr>
        <p:spPr>
          <a:xfrm>
            <a:off x="628650" y="1825626"/>
            <a:ext cx="7886700" cy="1298574"/>
          </a:xfrm>
        </p:spPr>
        <p:txBody>
          <a:bodyPr>
            <a:noAutofit/>
          </a:bodyPr>
          <a:lstStyle/>
          <a:p>
            <a:pPr marL="291600" indent="-291600"/>
            <a:r>
              <a:rPr lang="en-US" sz="3000" noProof="0" dirty="0">
                <a:latin typeface="+mn-lt"/>
                <a:cs typeface="Tahoma"/>
              </a:rPr>
              <a:t>With very little effort, the accountant can provide management with a flexible budget for both budgeted and actual levels of activity</a:t>
            </a:r>
            <a:r>
              <a:rPr lang="en-US" sz="3000" noProof="0" dirty="0">
                <a:latin typeface="+mn-lt"/>
              </a:rPr>
              <a:t>.</a:t>
            </a:r>
            <a:endParaRPr lang="en-US" sz="3000" noProof="0" dirty="0">
              <a:latin typeface="+mn-lt"/>
              <a:cs typeface="Tahoma"/>
            </a:endParaRPr>
          </a:p>
        </p:txBody>
      </p:sp>
      <p:sp>
        <p:nvSpPr>
          <p:cNvPr id="5" name="Content Placeholder 4"/>
          <p:cNvSpPr>
            <a:spLocks noGrp="1"/>
          </p:cNvSpPr>
          <p:nvPr>
            <p:ph idx="13"/>
          </p:nvPr>
        </p:nvSpPr>
        <p:spPr>
          <a:xfrm>
            <a:off x="647700" y="3289299"/>
            <a:ext cx="7886700" cy="977901"/>
          </a:xfrm>
        </p:spPr>
        <p:txBody>
          <a:bodyPr>
            <a:normAutofit/>
          </a:bodyPr>
          <a:lstStyle/>
          <a:p>
            <a:pPr marL="291600" indent="-291600"/>
            <a:r>
              <a:rPr lang="en-US" sz="3000" noProof="0" dirty="0">
                <a:latin typeface="+mn-lt"/>
                <a:cs typeface="Tahoma"/>
              </a:rPr>
              <a:t>The flexible budget is a critical tool in effective performance evaluation</a:t>
            </a:r>
            <a:r>
              <a:rPr lang="en-US" sz="3000" noProof="0" dirty="0">
                <a:latin typeface="+mn-lt"/>
              </a:rPr>
              <a:t>.</a:t>
            </a:r>
            <a:endParaRPr lang="en-US" sz="3000" noProof="0"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5</a:t>
            </a:fld>
            <a:endParaRPr lang="en-US" dirty="0">
              <a:solidFill>
                <a:prstClr val="white"/>
              </a:solidFill>
              <a:latin typeface="+mn-lt"/>
            </a:endParaRPr>
          </a:p>
        </p:txBody>
      </p:sp>
    </p:spTree>
    <p:extLst>
      <p:ext uri="{BB962C8B-B14F-4D97-AF65-F5344CB8AC3E}">
        <p14:creationId xmlns:p14="http://schemas.microsoft.com/office/powerpoint/2010/main" val="7220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solidFill>
                  <a:srgbClr val="EBFC14"/>
                </a:solidFill>
                <a:effectLst/>
                <a:latin typeface="+mn-lt"/>
              </a:rPr>
              <a:t>Exhibit 8.1: Static and Flexible Budgets in Excel Spreadsheet</a:t>
            </a:r>
            <a:endParaRPr lang="en-US" sz="4400" noProof="0" dirty="0">
              <a:effectLst/>
              <a:latin typeface="+mn-lt"/>
            </a:endParaRPr>
          </a:p>
        </p:txBody>
      </p:sp>
      <p:sp>
        <p:nvSpPr>
          <p:cNvPr id="3" name="Content Placeholder 2"/>
          <p:cNvSpPr>
            <a:spLocks noGrp="1"/>
          </p:cNvSpPr>
          <p:nvPr>
            <p:ph idx="1"/>
          </p:nvPr>
        </p:nvSpPr>
        <p:spPr>
          <a:xfrm>
            <a:off x="628650" y="1825626"/>
            <a:ext cx="7886700" cy="765174"/>
          </a:xfrm>
        </p:spPr>
        <p:txBody>
          <a:bodyPr>
            <a:noAutofit/>
          </a:bodyPr>
          <a:lstStyle/>
          <a:p>
            <a:pPr marL="291600" indent="-291600"/>
            <a:r>
              <a:rPr lang="en-US" altLang="en-US" sz="2400" noProof="0" dirty="0">
                <a:latin typeface="+mn-lt"/>
                <a:cs typeface="Tahoma"/>
              </a:rPr>
              <a:t>From the standard cost information, Melrose prepares the following static and flexible budgets.</a:t>
            </a:r>
          </a:p>
        </p:txBody>
      </p:sp>
      <p:pic>
        <p:nvPicPr>
          <p:cNvPr id="10" name="Picture 9" descr="Exhibit 8.1 is reproduced from the textbook and includes a callout. Pointing to the $1,440,000 in the Static Budget column, the callout reads: 18,000 times $80 = $1,440,0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20" y="2827336"/>
            <a:ext cx="7876180" cy="3138963"/>
          </a:xfrm>
          <a:prstGeom prst="rect">
            <a:avLst/>
          </a:prstGeom>
        </p:spPr>
      </p:pic>
      <p:sp>
        <p:nvSpPr>
          <p:cNvPr id="4" name="Slide Number Placeholder 3"/>
          <p:cNvSpPr>
            <a:spLocks noGrp="1"/>
          </p:cNvSpPr>
          <p:nvPr>
            <p:ph type="sldNum" sz="quarter" idx="12"/>
          </p:nvPr>
        </p:nvSpPr>
        <p:spPr>
          <a:xfrm>
            <a:off x="7696200" y="6144937"/>
            <a:ext cx="819150" cy="365125"/>
          </a:xfrm>
        </p:spPr>
        <p:txBody>
          <a:bodyPr/>
          <a:lstStyle/>
          <a:p>
            <a:pPr>
              <a:defRPr/>
            </a:pPr>
            <a:r>
              <a:rPr lang="en-US" dirty="0">
                <a:solidFill>
                  <a:prstClr val="white"/>
                </a:solidFill>
                <a:latin typeface="+mn-lt"/>
              </a:rPr>
              <a:t> 8-</a:t>
            </a:r>
            <a:fld id="{E0D6093D-2DC9-4C4D-A751-43B3A8D0A4FD}" type="slidenum">
              <a:rPr lang="en-US" smtClean="0">
                <a:solidFill>
                  <a:prstClr val="white"/>
                </a:solidFill>
                <a:latin typeface="+mn-lt"/>
              </a:rPr>
              <a:pPr>
                <a:defRPr/>
              </a:pPr>
              <a:t>6</a:t>
            </a:fld>
            <a:endParaRPr lang="en-US" dirty="0">
              <a:solidFill>
                <a:prstClr val="white"/>
              </a:solidFill>
              <a:latin typeface="+mn-lt"/>
            </a:endParaRPr>
          </a:p>
        </p:txBody>
      </p:sp>
    </p:spTree>
    <p:extLst>
      <p:ext uri="{BB962C8B-B14F-4D97-AF65-F5344CB8AC3E}">
        <p14:creationId xmlns:p14="http://schemas.microsoft.com/office/powerpoint/2010/main" val="386767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7A6632-3B0B-473D-B87F-57429CF6EDCE}"/>
              </a:ext>
            </a:extLst>
          </p:cNvPr>
          <p:cNvSpPr>
            <a:spLocks noGrp="1" noChangeArrowheads="1"/>
          </p:cNvSpPr>
          <p:nvPr>
            <p:ph type="title"/>
          </p:nvPr>
        </p:nvSpPr>
        <p:spPr>
          <a:xfrm>
            <a:off x="628650" y="575218"/>
            <a:ext cx="7886700" cy="905377"/>
          </a:xfrm>
        </p:spPr>
        <p:txBody>
          <a:bodyPr/>
          <a:lstStyle/>
          <a:p>
            <a:pPr eaLnBrk="1" fontAlgn="auto" hangingPunct="1">
              <a:spcAft>
                <a:spcPts val="0"/>
              </a:spcAft>
              <a:defRPr/>
            </a:pPr>
            <a:r>
              <a:rPr lang="en-US" sz="4400" noProof="0" dirty="0">
                <a:solidFill>
                  <a:srgbClr val="EBFC14"/>
                </a:solidFill>
                <a:effectLst/>
                <a:latin typeface="+mn-lt"/>
              </a:rPr>
              <a:t>Learning Objective 8-2</a:t>
            </a:r>
          </a:p>
        </p:txBody>
      </p:sp>
      <p:sp>
        <p:nvSpPr>
          <p:cNvPr id="2" name="Content Placeholder 1">
            <a:extLst>
              <a:ext uri="{FF2B5EF4-FFF2-40B4-BE49-F238E27FC236}">
                <a16:creationId xmlns:a16="http://schemas.microsoft.com/office/drawing/2014/main" id="{049D0A2B-3369-4787-A4A9-AD31A132C685}"/>
              </a:ext>
            </a:extLst>
          </p:cNvPr>
          <p:cNvSpPr>
            <a:spLocks noGrp="1"/>
          </p:cNvSpPr>
          <p:nvPr>
            <p:ph idx="1"/>
          </p:nvPr>
        </p:nvSpPr>
        <p:spPr>
          <a:xfrm>
            <a:off x="628650" y="1825625"/>
            <a:ext cx="7886700" cy="1146175"/>
          </a:xfrm>
        </p:spPr>
        <p:txBody>
          <a:bodyPr/>
          <a:lstStyle/>
          <a:p>
            <a:pPr marL="0" indent="0">
              <a:buNone/>
            </a:pPr>
            <a:r>
              <a:rPr lang="en-US" noProof="0" dirty="0">
                <a:latin typeface="+mn-lt"/>
              </a:rPr>
              <a:t>Classify variances as being favorable or unfavorable.</a:t>
            </a:r>
          </a:p>
        </p:txBody>
      </p:sp>
      <p:pic>
        <p:nvPicPr>
          <p:cNvPr id="4" name="Picture 3">
            <a:extLst>
              <a:ext uri="{FF2B5EF4-FFF2-40B4-BE49-F238E27FC236}">
                <a16:creationId xmlns:a16="http://schemas.microsoft.com/office/drawing/2014/main" id="{76C3CCE5-9FEA-4507-B5A3-92706520E9D6}"/>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429000"/>
            <a:ext cx="2470203" cy="2332117"/>
          </a:xfrm>
          <a:prstGeom prst="rect">
            <a:avLst/>
          </a:prstGeom>
        </p:spPr>
      </p:pic>
      <p:sp>
        <p:nvSpPr>
          <p:cNvPr id="6" name="Slide Number Placeholder 5">
            <a:extLst>
              <a:ext uri="{FF2B5EF4-FFF2-40B4-BE49-F238E27FC236}">
                <a16:creationId xmlns:a16="http://schemas.microsoft.com/office/drawing/2014/main" id="{801AE8F0-ABE6-42BE-AEAD-55B80D0922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8-</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418714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5378"/>
            <a:ext cx="7886700" cy="1205057"/>
          </a:xfrm>
        </p:spPr>
        <p:txBody>
          <a:bodyPr/>
          <a:lstStyle/>
          <a:p>
            <a:r>
              <a:rPr lang="en-US" sz="4400" noProof="0" dirty="0">
                <a:solidFill>
                  <a:srgbClr val="EBFC14"/>
                </a:solidFill>
                <a:effectLst/>
                <a:latin typeface="+mn-lt"/>
              </a:rPr>
              <a:t>Favorable and Unfavorable Variances</a:t>
            </a:r>
            <a:endParaRPr lang="en-US" sz="4400" noProof="0" dirty="0">
              <a:effectLst/>
              <a:latin typeface="+mn-lt"/>
            </a:endParaRPr>
          </a:p>
        </p:txBody>
      </p:sp>
      <p:sp>
        <p:nvSpPr>
          <p:cNvPr id="3" name="Content Placeholder 2"/>
          <p:cNvSpPr>
            <a:spLocks noGrp="1"/>
          </p:cNvSpPr>
          <p:nvPr>
            <p:ph idx="1"/>
          </p:nvPr>
        </p:nvSpPr>
        <p:spPr>
          <a:xfrm>
            <a:off x="628650" y="1825625"/>
            <a:ext cx="7886700" cy="792437"/>
          </a:xfrm>
        </p:spPr>
        <p:txBody>
          <a:bodyPr>
            <a:noAutofit/>
          </a:bodyPr>
          <a:lstStyle/>
          <a:p>
            <a:pPr marL="291600" indent="-291600"/>
            <a:r>
              <a:rPr lang="en-US" sz="2600" b="1" noProof="0" dirty="0">
                <a:latin typeface="+mn-lt"/>
                <a:cs typeface="Tahoma"/>
              </a:rPr>
              <a:t>The differences between standard and actual amounts are called variances</a:t>
            </a:r>
            <a:r>
              <a:rPr lang="en-US" sz="2600" noProof="0" dirty="0">
                <a:latin typeface="+mn-lt"/>
              </a:rPr>
              <a:t>.</a:t>
            </a:r>
            <a:endParaRPr lang="en-US" sz="2600" b="1" noProof="0" dirty="0">
              <a:latin typeface="+mn-lt"/>
              <a:cs typeface="Tahoma"/>
            </a:endParaRPr>
          </a:p>
        </p:txBody>
      </p:sp>
      <p:sp>
        <p:nvSpPr>
          <p:cNvPr id="5" name="Content Placeholder 4"/>
          <p:cNvSpPr>
            <a:spLocks noGrp="1"/>
          </p:cNvSpPr>
          <p:nvPr>
            <p:ph idx="13"/>
          </p:nvPr>
        </p:nvSpPr>
        <p:spPr>
          <a:xfrm>
            <a:off x="628650" y="2687320"/>
            <a:ext cx="7905750" cy="444501"/>
          </a:xfrm>
        </p:spPr>
        <p:txBody>
          <a:bodyPr>
            <a:noAutofit/>
          </a:bodyPr>
          <a:lstStyle/>
          <a:p>
            <a:pPr marL="291600" indent="-291600"/>
            <a:r>
              <a:rPr lang="en-US" sz="2600" b="1" noProof="0" dirty="0">
                <a:latin typeface="+mn-lt"/>
                <a:cs typeface="Tahoma"/>
              </a:rPr>
              <a:t>A variance may be</a:t>
            </a:r>
            <a:r>
              <a:rPr lang="en-US" sz="2600" b="1" i="1" noProof="0" dirty="0">
                <a:latin typeface="+mn-lt"/>
                <a:cs typeface="Tahoma"/>
              </a:rPr>
              <a:t> favorable</a:t>
            </a:r>
            <a:r>
              <a:rPr lang="en-US" sz="2600" b="1" noProof="0" dirty="0">
                <a:latin typeface="+mn-lt"/>
                <a:cs typeface="Tahoma"/>
              </a:rPr>
              <a:t> or </a:t>
            </a:r>
            <a:r>
              <a:rPr lang="en-US" sz="2600" b="1" i="1" noProof="0" dirty="0">
                <a:latin typeface="+mn-lt"/>
                <a:cs typeface="Tahoma"/>
              </a:rPr>
              <a:t>unfavorable</a:t>
            </a:r>
            <a:r>
              <a:rPr lang="en-US" sz="2600" noProof="0" dirty="0">
                <a:latin typeface="+mn-lt"/>
              </a:rPr>
              <a:t>.</a:t>
            </a:r>
            <a:endParaRPr lang="en-US" sz="2600" b="1" i="1" noProof="0" dirty="0">
              <a:latin typeface="+mn-lt"/>
              <a:cs typeface="Tahoma"/>
            </a:endParaRPr>
          </a:p>
        </p:txBody>
      </p:sp>
      <p:sp>
        <p:nvSpPr>
          <p:cNvPr id="6" name="Content Placeholder 5"/>
          <p:cNvSpPr>
            <a:spLocks noGrp="1"/>
          </p:cNvSpPr>
          <p:nvPr>
            <p:ph idx="14"/>
          </p:nvPr>
        </p:nvSpPr>
        <p:spPr>
          <a:xfrm>
            <a:off x="628650" y="3222186"/>
            <a:ext cx="7905750" cy="762000"/>
          </a:xfrm>
        </p:spPr>
        <p:txBody>
          <a:bodyPr>
            <a:noAutofit/>
          </a:bodyPr>
          <a:lstStyle/>
          <a:p>
            <a:pPr marL="291600" indent="-291600"/>
            <a:r>
              <a:rPr lang="en-US" sz="2600" b="1" noProof="0" dirty="0">
                <a:latin typeface="+mn-lt"/>
                <a:cs typeface="Tahoma"/>
              </a:rPr>
              <a:t>When actual sales </a:t>
            </a:r>
            <a:r>
              <a:rPr lang="en-US" sz="2600" b="1" i="1" noProof="0" dirty="0">
                <a:latin typeface="+mn-lt"/>
                <a:cs typeface="Tahoma"/>
              </a:rPr>
              <a:t>are less than</a:t>
            </a:r>
            <a:r>
              <a:rPr lang="en-US" sz="2600" b="1" noProof="0" dirty="0">
                <a:latin typeface="+mn-lt"/>
                <a:cs typeface="Tahoma"/>
              </a:rPr>
              <a:t> expected, an </a:t>
            </a:r>
            <a:r>
              <a:rPr lang="en-US" sz="2600" b="1" i="1" noProof="0" dirty="0">
                <a:latin typeface="+mn-lt"/>
                <a:cs typeface="Tahoma"/>
              </a:rPr>
              <a:t>unfavorable sales variance</a:t>
            </a:r>
            <a:r>
              <a:rPr lang="en-US" sz="2600" b="1" noProof="0" dirty="0">
                <a:latin typeface="+mn-lt"/>
                <a:cs typeface="Tahoma"/>
              </a:rPr>
              <a:t> exists</a:t>
            </a:r>
            <a:r>
              <a:rPr lang="en-US" sz="2600" noProof="0" dirty="0">
                <a:latin typeface="+mn-lt"/>
              </a:rPr>
              <a:t>.</a:t>
            </a:r>
            <a:endParaRPr lang="en-US" sz="2600" b="1" noProof="0" dirty="0">
              <a:latin typeface="+mn-lt"/>
              <a:cs typeface="Tahoma"/>
            </a:endParaRPr>
          </a:p>
        </p:txBody>
      </p:sp>
      <p:sp>
        <p:nvSpPr>
          <p:cNvPr id="7" name="Content Placeholder 6"/>
          <p:cNvSpPr>
            <a:spLocks noGrp="1"/>
          </p:cNvSpPr>
          <p:nvPr>
            <p:ph idx="15"/>
          </p:nvPr>
        </p:nvSpPr>
        <p:spPr>
          <a:xfrm>
            <a:off x="628650" y="4079240"/>
            <a:ext cx="7905750" cy="831273"/>
          </a:xfrm>
        </p:spPr>
        <p:txBody>
          <a:bodyPr>
            <a:normAutofit/>
          </a:bodyPr>
          <a:lstStyle/>
          <a:p>
            <a:pPr marL="291600" indent="-291600"/>
            <a:r>
              <a:rPr lang="en-US" sz="2600" b="1" noProof="0" dirty="0">
                <a:latin typeface="+mn-lt"/>
                <a:cs typeface="Tahoma"/>
              </a:rPr>
              <a:t>When actual sales revenue is </a:t>
            </a:r>
            <a:r>
              <a:rPr lang="en-US" sz="2600" b="1" i="1" noProof="0" dirty="0">
                <a:latin typeface="+mn-lt"/>
                <a:cs typeface="Tahoma"/>
              </a:rPr>
              <a:t>greater than </a:t>
            </a:r>
            <a:r>
              <a:rPr lang="en-US" sz="2600" b="1" noProof="0" dirty="0">
                <a:latin typeface="+mn-lt"/>
                <a:cs typeface="Tahoma"/>
              </a:rPr>
              <a:t>expected revenue, a company has a </a:t>
            </a:r>
            <a:r>
              <a:rPr lang="en-US" sz="2600" b="1" i="1" noProof="0" dirty="0">
                <a:latin typeface="+mn-lt"/>
                <a:cs typeface="Tahoma"/>
              </a:rPr>
              <a:t>favorable</a:t>
            </a:r>
            <a:r>
              <a:rPr lang="en-US" sz="2600" b="1" noProof="0" dirty="0">
                <a:latin typeface="+mn-lt"/>
                <a:cs typeface="Tahoma"/>
              </a:rPr>
              <a:t> sales variance.</a:t>
            </a:r>
          </a:p>
        </p:txBody>
      </p:sp>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8</a:t>
            </a:fld>
            <a:endParaRPr lang="en-US" dirty="0">
              <a:solidFill>
                <a:prstClr val="white"/>
              </a:solidFill>
              <a:latin typeface="+mn-lt"/>
            </a:endParaRPr>
          </a:p>
        </p:txBody>
      </p:sp>
    </p:spTree>
    <p:extLst>
      <p:ext uri="{BB962C8B-B14F-4D97-AF65-F5344CB8AC3E}">
        <p14:creationId xmlns:p14="http://schemas.microsoft.com/office/powerpoint/2010/main" val="335074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noProof="0" dirty="0">
                <a:solidFill>
                  <a:srgbClr val="EBFC14"/>
                </a:solidFill>
                <a:effectLst/>
                <a:latin typeface="+mn-lt"/>
              </a:rPr>
              <a:t>Favorable and Unfavorable Variances for Costs</a:t>
            </a:r>
            <a:endParaRPr lang="en-US" sz="4400" noProof="0" dirty="0">
              <a:effectLst/>
              <a:latin typeface="+mn-lt"/>
            </a:endParaRPr>
          </a:p>
        </p:txBody>
      </p:sp>
      <p:sp>
        <p:nvSpPr>
          <p:cNvPr id="3" name="Content Placeholder 2"/>
          <p:cNvSpPr>
            <a:spLocks noGrp="1"/>
          </p:cNvSpPr>
          <p:nvPr>
            <p:ph idx="1"/>
          </p:nvPr>
        </p:nvSpPr>
        <p:spPr>
          <a:xfrm>
            <a:off x="647700" y="1825625"/>
            <a:ext cx="7867650" cy="444819"/>
          </a:xfrm>
        </p:spPr>
        <p:txBody>
          <a:bodyPr>
            <a:noAutofit/>
          </a:bodyPr>
          <a:lstStyle/>
          <a:p>
            <a:pPr marL="291600" indent="-291600">
              <a:defRPr/>
            </a:pPr>
            <a:r>
              <a:rPr lang="en-US" sz="2400" b="1" noProof="0" dirty="0">
                <a:latin typeface="+mn-lt"/>
                <a:cs typeface="Tahoma"/>
              </a:rPr>
              <a:t>Variances are not limited to the evaluation of revenues.</a:t>
            </a:r>
          </a:p>
        </p:txBody>
      </p:sp>
      <p:sp>
        <p:nvSpPr>
          <p:cNvPr id="5" name="Content Placeholder 4"/>
          <p:cNvSpPr>
            <a:spLocks noGrp="1"/>
          </p:cNvSpPr>
          <p:nvPr>
            <p:ph idx="13"/>
          </p:nvPr>
        </p:nvSpPr>
        <p:spPr>
          <a:xfrm>
            <a:off x="647700" y="2342493"/>
            <a:ext cx="7886700" cy="729979"/>
          </a:xfrm>
        </p:spPr>
        <p:txBody>
          <a:bodyPr>
            <a:noAutofit/>
          </a:bodyPr>
          <a:lstStyle/>
          <a:p>
            <a:pPr marL="291600" indent="-291600">
              <a:defRPr/>
            </a:pPr>
            <a:r>
              <a:rPr lang="en-US" sz="2400" b="1" noProof="0" dirty="0">
                <a:latin typeface="+mn-lt"/>
                <a:cs typeface="Tahoma"/>
              </a:rPr>
              <a:t>They can also be used to understand the differences between standard and actual amounts of costs.</a:t>
            </a:r>
          </a:p>
        </p:txBody>
      </p:sp>
      <p:sp>
        <p:nvSpPr>
          <p:cNvPr id="6" name="Content Placeholder 5"/>
          <p:cNvSpPr>
            <a:spLocks noGrp="1"/>
          </p:cNvSpPr>
          <p:nvPr>
            <p:ph idx="14"/>
          </p:nvPr>
        </p:nvSpPr>
        <p:spPr>
          <a:xfrm>
            <a:off x="647700" y="3144520"/>
            <a:ext cx="7886700" cy="1085654"/>
          </a:xfrm>
        </p:spPr>
        <p:txBody>
          <a:bodyPr>
            <a:noAutofit/>
          </a:bodyPr>
          <a:lstStyle/>
          <a:p>
            <a:pPr marL="291600" indent="-291600">
              <a:defRPr/>
            </a:pPr>
            <a:r>
              <a:rPr lang="en-US" sz="2400" b="1" noProof="0" dirty="0">
                <a:latin typeface="+mn-lt"/>
                <a:cs typeface="Tahoma"/>
              </a:rPr>
              <a:t>When actual costs are </a:t>
            </a:r>
            <a:r>
              <a:rPr lang="en-US" sz="2400" b="1" i="1" noProof="0" dirty="0">
                <a:latin typeface="+mn-lt"/>
                <a:cs typeface="Tahoma"/>
              </a:rPr>
              <a:t>less </a:t>
            </a:r>
            <a:r>
              <a:rPr lang="en-US" sz="2400" b="1" noProof="0" dirty="0">
                <a:latin typeface="+mn-lt"/>
                <a:cs typeface="Tahoma"/>
              </a:rPr>
              <a:t>than standard costs, cost variances are </a:t>
            </a:r>
            <a:r>
              <a:rPr lang="en-US" sz="2400" b="1" i="1" noProof="0" dirty="0">
                <a:latin typeface="+mn-lt"/>
                <a:cs typeface="Tahoma"/>
              </a:rPr>
              <a:t>favorable</a:t>
            </a:r>
            <a:r>
              <a:rPr lang="en-US" sz="2400" b="1" noProof="0" dirty="0">
                <a:latin typeface="+mn-lt"/>
                <a:cs typeface="Tahoma"/>
              </a:rPr>
              <a:t> because lower costs increase net income.</a:t>
            </a:r>
          </a:p>
        </p:txBody>
      </p:sp>
      <p:sp>
        <p:nvSpPr>
          <p:cNvPr id="7" name="Content Placeholder 6"/>
          <p:cNvSpPr>
            <a:spLocks noGrp="1"/>
          </p:cNvSpPr>
          <p:nvPr>
            <p:ph idx="15"/>
          </p:nvPr>
        </p:nvSpPr>
        <p:spPr>
          <a:xfrm>
            <a:off x="647700" y="4294447"/>
            <a:ext cx="7886700" cy="810953"/>
          </a:xfrm>
        </p:spPr>
        <p:txBody>
          <a:bodyPr>
            <a:noAutofit/>
          </a:bodyPr>
          <a:lstStyle/>
          <a:p>
            <a:pPr marL="291600" indent="-291600">
              <a:defRPr/>
            </a:pPr>
            <a:r>
              <a:rPr lang="en-US" sz="2400" b="1" i="1" noProof="0" dirty="0">
                <a:latin typeface="+mn-lt"/>
                <a:cs typeface="Tahoma"/>
              </a:rPr>
              <a:t>Unfavorable</a:t>
            </a:r>
            <a:r>
              <a:rPr lang="en-US" sz="2400" b="1" noProof="0" dirty="0">
                <a:latin typeface="+mn-lt"/>
                <a:cs typeface="Tahoma"/>
              </a:rPr>
              <a:t> cost variances exist when actual costs are </a:t>
            </a:r>
            <a:r>
              <a:rPr lang="en-US" sz="2400" b="1" i="1" noProof="0" dirty="0">
                <a:latin typeface="+mn-lt"/>
                <a:cs typeface="Tahoma"/>
              </a:rPr>
              <a:t>more </a:t>
            </a:r>
            <a:r>
              <a:rPr lang="en-US" sz="2400" b="1" noProof="0" dirty="0">
                <a:latin typeface="+mn-lt"/>
                <a:cs typeface="Tahoma"/>
              </a:rPr>
              <a:t>than standard costs.</a:t>
            </a:r>
          </a:p>
        </p:txBody>
      </p:sp>
      <p:sp>
        <p:nvSpPr>
          <p:cNvPr id="4" name="Slide Number Placeholder 3"/>
          <p:cNvSpPr>
            <a:spLocks noGrp="1"/>
          </p:cNvSpPr>
          <p:nvPr>
            <p:ph type="sldNum" sz="quarter" idx="12"/>
          </p:nvPr>
        </p:nvSpPr>
        <p:spPr/>
        <p:txBody>
          <a:bodyPr/>
          <a:lstStyle/>
          <a:p>
            <a:pPr>
              <a:defRPr/>
            </a:pPr>
            <a:r>
              <a:rPr lang="en-US">
                <a:solidFill>
                  <a:prstClr val="white"/>
                </a:solidFill>
                <a:latin typeface="+mn-lt"/>
              </a:rPr>
              <a:t> 8-</a:t>
            </a:r>
            <a:fld id="{E0D6093D-2DC9-4C4D-A751-43B3A8D0A4FD}" type="slidenum">
              <a:rPr lang="en-US" smtClean="0">
                <a:solidFill>
                  <a:prstClr val="white"/>
                </a:solidFill>
                <a:latin typeface="+mn-lt"/>
              </a:rPr>
              <a:pPr>
                <a:defRPr/>
              </a:pPr>
              <a:t>9</a:t>
            </a:fld>
            <a:endParaRPr lang="en-US" dirty="0">
              <a:solidFill>
                <a:prstClr val="white"/>
              </a:solidFill>
              <a:latin typeface="+mn-lt"/>
            </a:endParaRPr>
          </a:p>
        </p:txBody>
      </p:sp>
    </p:spTree>
    <p:extLst>
      <p:ext uri="{BB962C8B-B14F-4D97-AF65-F5344CB8AC3E}">
        <p14:creationId xmlns:p14="http://schemas.microsoft.com/office/powerpoint/2010/main" val="151557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stom Design">
  <a:themeElements>
    <a:clrScheme name="Custom 1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9553</TotalTime>
  <Words>3970</Words>
  <Application>Microsoft Office PowerPoint</Application>
  <PresentationFormat>On-screen Show (4:3)</PresentationFormat>
  <Paragraphs>487</Paragraphs>
  <Slides>47</Slides>
  <Notes>43</Notes>
  <HiddenSlides>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7" baseType="lpstr">
      <vt:lpstr>Arial</vt:lpstr>
      <vt:lpstr>Calibri</vt:lpstr>
      <vt:lpstr>Helvetica</vt:lpstr>
      <vt:lpstr>Hypatia Sans Pro</vt:lpstr>
      <vt:lpstr>MoolBoran</vt:lpstr>
      <vt:lpstr>Palatino Linotype</vt:lpstr>
      <vt:lpstr>Tahoma</vt:lpstr>
      <vt:lpstr>Times New Roman</vt:lpstr>
      <vt:lpstr>Custom Design</vt:lpstr>
      <vt:lpstr>Equation</vt:lpstr>
      <vt:lpstr>CHAPTER 8</vt:lpstr>
      <vt:lpstr>Learning Objective 8-1</vt:lpstr>
      <vt:lpstr>Flexible Budgets Defined</vt:lpstr>
      <vt:lpstr>Preparing a Flexible Budget for Melrose Manufacturing</vt:lpstr>
      <vt:lpstr>Preparing Flexible Budgets</vt:lpstr>
      <vt:lpstr>Exhibit 8.1: Static and Flexible Budgets in Excel Spreadsheet</vt:lpstr>
      <vt:lpstr>Learning Objective 8-2</vt:lpstr>
      <vt:lpstr>Favorable and Unfavorable Variances</vt:lpstr>
      <vt:lpstr>Favorable and Unfavorable Variances for Costs</vt:lpstr>
      <vt:lpstr>Learning Objective 8-3</vt:lpstr>
      <vt:lpstr>Sales Volume Variances</vt:lpstr>
      <vt:lpstr>Interpreting the Volume Variances</vt:lpstr>
      <vt:lpstr>Learning Objective 8-4</vt:lpstr>
      <vt:lpstr>Flexible Budget Variances</vt:lpstr>
      <vt:lpstr>Comparing Flexible Budget to Actual Results</vt:lpstr>
      <vt:lpstr>Calculating Sales Price Variance</vt:lpstr>
      <vt:lpstr>The Human Element Associated with Flexible Budget Variances</vt:lpstr>
      <vt:lpstr>Learning Objective 8-5</vt:lpstr>
      <vt:lpstr>Fixed Cost Spending Variance</vt:lpstr>
      <vt:lpstr>Accountability for Fixed Cost Spending Variances</vt:lpstr>
      <vt:lpstr>Fixed Cost Volume Variances Part One</vt:lpstr>
      <vt:lpstr>Fixed Cost Volume Variances Part Two</vt:lpstr>
      <vt:lpstr>Summary of Two Fixed Cost Overhead Variances</vt:lpstr>
      <vt:lpstr>Responsibility for the Fixed Cost Volume Variance</vt:lpstr>
      <vt:lpstr>Learning Objective 8-6</vt:lpstr>
      <vt:lpstr>Standard Cost Systems</vt:lpstr>
      <vt:lpstr>Establishing Standards</vt:lpstr>
      <vt:lpstr>Need for Standard Costs</vt:lpstr>
      <vt:lpstr>Selecting Variances to Investigate</vt:lpstr>
      <vt:lpstr>Manufacturing Cost Variances 1</vt:lpstr>
      <vt:lpstr>Manufacturing Cost Variances 2</vt:lpstr>
      <vt:lpstr>Materials Price and Usage Variances Part One</vt:lpstr>
      <vt:lpstr>Materials Price and Usage Variances Part Two</vt:lpstr>
      <vt:lpstr>Responsibility for Materials Variances</vt:lpstr>
      <vt:lpstr>Labor Variances</vt:lpstr>
      <vt:lpstr>Labor Price and Usage Variances Part One</vt:lpstr>
      <vt:lpstr>Labor Price and Usage Variances Part Two</vt:lpstr>
      <vt:lpstr>Responsibility for Labor Price Variances</vt:lpstr>
      <vt:lpstr>Responsibility for Labor Usage Variances</vt:lpstr>
      <vt:lpstr>Variable Overhead Variances Part One</vt:lpstr>
      <vt:lpstr>Variable Overhead Variances Part Two</vt:lpstr>
      <vt:lpstr>Selling, General, and Administrative Cost Variances</vt:lpstr>
      <vt:lpstr>Algebraic Formulas for Variances</vt:lpstr>
      <vt:lpstr>End of Chapter 8</vt:lpstr>
      <vt:lpstr>Accessibility Content: Text Alternatives for Images</vt:lpstr>
      <vt:lpstr>Materials Price and Usage Variances Part One - Text Alternative</vt:lpstr>
      <vt:lpstr>Labor Price and Usage Variances Part One - Text Alternative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luann</dc:creator>
  <cp:lastModifiedBy>R2, Sathish</cp:lastModifiedBy>
  <cp:revision>798</cp:revision>
  <cp:lastPrinted>2018-10-09T22:43:46Z</cp:lastPrinted>
  <dcterms:created xsi:type="dcterms:W3CDTF">2010-04-20T15:19:38Z</dcterms:created>
  <dcterms:modified xsi:type="dcterms:W3CDTF">2019-03-06T10:11:32Z</dcterms:modified>
</cp:coreProperties>
</file>