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40"/>
  </p:notesMasterIdLst>
  <p:sldIdLst>
    <p:sldId id="390" r:id="rId2"/>
    <p:sldId id="277"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389" r:id="rId35"/>
    <p:sldId id="391" r:id="rId36"/>
    <p:sldId id="392" r:id="rId37"/>
    <p:sldId id="485" r:id="rId38"/>
    <p:sldId id="486" r:id="rId39"/>
  </p:sldIdLst>
  <p:sldSz cx="9144000" cy="6858000" type="screen4x3"/>
  <p:notesSz cx="7077075" cy="9363075"/>
  <p:custDataLst>
    <p:tags r:id="rId41"/>
  </p:custDataLst>
  <p:defaultTextStyle>
    <a:defPPr>
      <a:defRPr lang="en-US"/>
    </a:defPPr>
    <a:lvl1pPr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Main Content" id="{280719D0-B025-4F8D-81C1-31007212ED1D}">
          <p14:sldIdLst>
            <p14:sldId id="390"/>
            <p14:sldId id="277"/>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389"/>
          </p14:sldIdLst>
        </p14:section>
        <p14:section name="Appendix: Image Descriptions for Unsighted Students" id="{444BEC1D-77F9-4712-94A7-BEE046F2697A}">
          <p14:sldIdLst>
            <p14:sldId id="391"/>
            <p14:sldId id="392"/>
            <p14:sldId id="485"/>
            <p14:sldId id="4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23" clrIdx="0">
    <p:extLst/>
  </p:cmAuthor>
  <p:cmAuthor id="2" name="Helena Hunt" initials="" lastIdx="7" clrIdx="1"/>
  <p:cmAuthor id="3" name="Debby Bloom" initials="DB" lastIdx="2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DA1"/>
    <a:srgbClr val="4D6F9F"/>
    <a:srgbClr val="48699D"/>
    <a:srgbClr val="5777A8"/>
    <a:srgbClr val="46689E"/>
    <a:srgbClr val="48699C"/>
    <a:srgbClr val="496A9F"/>
    <a:srgbClr val="496AA0"/>
    <a:srgbClr val="46679B"/>
    <a:srgbClr val="496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0" autoAdjust="0"/>
    <p:restoredTop sz="88181" autoAdjust="0"/>
  </p:normalViewPr>
  <p:slideViewPr>
    <p:cSldViewPr>
      <p:cViewPr varScale="1">
        <p:scale>
          <a:sx n="98" d="100"/>
          <a:sy n="98" d="100"/>
        </p:scale>
        <p:origin x="1410" y="90"/>
      </p:cViewPr>
      <p:guideLst>
        <p:guide orient="horz" pos="2160"/>
        <p:guide pos="2880"/>
      </p:guideLst>
    </p:cSldViewPr>
  </p:slideViewPr>
  <p:outlineViewPr>
    <p:cViewPr>
      <p:scale>
        <a:sx n="50" d="100"/>
        <a:sy n="50" d="100"/>
      </p:scale>
      <p:origin x="0" y="-98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15" y="-6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7DE3A7B-2B8C-487C-AC1D-F622B834109D}"/>
              </a:ext>
            </a:extLst>
          </p:cNvPr>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4099" name="Rectangle 3">
            <a:extLst>
              <a:ext uri="{FF2B5EF4-FFF2-40B4-BE49-F238E27FC236}">
                <a16:creationId xmlns:a16="http://schemas.microsoft.com/office/drawing/2014/main" id="{EEEAD6D7-96F6-437F-A004-E269DAFD01D7}"/>
              </a:ext>
            </a:extLst>
          </p:cNvPr>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dirty="0"/>
          </a:p>
        </p:txBody>
      </p:sp>
      <p:sp>
        <p:nvSpPr>
          <p:cNvPr id="46084" name="Rectangle 4">
            <a:extLst>
              <a:ext uri="{FF2B5EF4-FFF2-40B4-BE49-F238E27FC236}">
                <a16:creationId xmlns:a16="http://schemas.microsoft.com/office/drawing/2014/main" id="{9281B800-597D-41C8-AB71-B61CFDDA3EC9}"/>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a:extLst>
              <a:ext uri="{FF2B5EF4-FFF2-40B4-BE49-F238E27FC236}">
                <a16:creationId xmlns:a16="http://schemas.microsoft.com/office/drawing/2014/main" id="{971677E5-19F8-44BC-A56B-2DE1CD6F2BF7}"/>
              </a:ext>
            </a:extLst>
          </p:cNvPr>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771FC28-87A8-4036-AD03-6D741D6773C4}"/>
              </a:ext>
            </a:extLst>
          </p:cNvPr>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4103" name="Rectangle 7">
            <a:extLst>
              <a:ext uri="{FF2B5EF4-FFF2-40B4-BE49-F238E27FC236}">
                <a16:creationId xmlns:a16="http://schemas.microsoft.com/office/drawing/2014/main" id="{D3B5E68E-8CD8-40CC-9DD1-7B8ACD5E96EF}"/>
              </a:ext>
            </a:extLst>
          </p:cNvPr>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188F6A1D-F1E4-43E2-B0DF-4025E1A33704}" type="slidenum">
              <a:rPr lang="en-US" altLang="en-US"/>
              <a:pPr/>
              <a:t>‹#›</a:t>
            </a:fld>
            <a:endParaRPr lang="en-US" altLang="en-US" dirty="0"/>
          </a:p>
        </p:txBody>
      </p:sp>
    </p:spTree>
    <p:extLst>
      <p:ext uri="{BB962C8B-B14F-4D97-AF65-F5344CB8AC3E}">
        <p14:creationId xmlns:p14="http://schemas.microsoft.com/office/powerpoint/2010/main" val="954924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Chapter 7: Planning for Profit and Cost Control</a:t>
            </a:r>
          </a:p>
          <a:p>
            <a:pPr eaLnBrk="1" hangingPunct="1"/>
            <a:endParaRPr lang="en-US" altLang="en-US" dirty="0">
              <a:latin typeface="+mn-lt"/>
            </a:endParaRPr>
          </a:p>
          <a:p>
            <a:pPr eaLnBrk="1" hangingPunct="1"/>
            <a:r>
              <a:rPr lang="en-US" altLang="en-US" dirty="0">
                <a:latin typeface="+mn-lt"/>
              </a:rPr>
              <a:t>In Chapter 7, we will spend much of our time developing a master budget. Budgeting is an important process of planning for profits and controlling costs. It’s important that everyone in the organization understand the goals and objectives of the budgeting process. Using Microsoft Excel makes the budgeting process much easier than it used to be.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a:t>
            </a:fld>
            <a:endParaRPr lang="en-US" altLang="en-US" dirty="0"/>
          </a:p>
        </p:txBody>
      </p:sp>
    </p:spTree>
    <p:extLst>
      <p:ext uri="{BB962C8B-B14F-4D97-AF65-F5344CB8AC3E}">
        <p14:creationId xmlns:p14="http://schemas.microsoft.com/office/powerpoint/2010/main" val="176879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j-lt"/>
              </a:rPr>
              <a:t>Part I</a:t>
            </a:r>
            <a:br>
              <a:rPr lang="en-US" altLang="en-US" dirty="0">
                <a:latin typeface="+mj-lt"/>
              </a:rPr>
            </a:br>
            <a:r>
              <a:rPr lang="en-US" altLang="en-US" dirty="0">
                <a:latin typeface="+mj-lt"/>
              </a:rPr>
              <a:t>We are using Microsoft Excel to prepare all of our budgets for Hampton Hams. We will begin with the sales budget and enter the given information for October. The sales budget has two sections—Projected Sales (shown here) and Schedule of Cash Receipts (shown on slide 12).</a:t>
            </a:r>
          </a:p>
          <a:p>
            <a:pPr eaLnBrk="1" hangingPunct="1"/>
            <a:endParaRPr lang="en-US" altLang="en-US" dirty="0">
              <a:latin typeface="+mj-lt"/>
            </a:endParaRPr>
          </a:p>
          <a:p>
            <a:pPr eaLnBrk="1" hangingPunct="1"/>
            <a:r>
              <a:rPr lang="en-US" altLang="en-US" dirty="0">
                <a:latin typeface="+mj-lt"/>
              </a:rPr>
              <a:t>Part II</a:t>
            </a:r>
            <a:br>
              <a:rPr lang="en-US" altLang="en-US" dirty="0">
                <a:latin typeface="+mj-lt"/>
              </a:rPr>
            </a:br>
            <a:r>
              <a:rPr lang="en-US" altLang="en-US" dirty="0">
                <a:latin typeface="+mj-lt"/>
              </a:rPr>
              <a:t>Cash sales are expected to increase by 20</a:t>
            </a:r>
            <a:r>
              <a:rPr lang="en-US" altLang="en-US" baseline="0" dirty="0">
                <a:latin typeface="+mj-lt"/>
              </a:rPr>
              <a:t> percent</a:t>
            </a:r>
            <a:r>
              <a:rPr lang="en-US" altLang="en-US" dirty="0">
                <a:latin typeface="+mj-lt"/>
              </a:rPr>
              <a:t> in November and December, so you can see that the $48,000 cash sales is equal to the October sales of $40,000 times 120</a:t>
            </a:r>
            <a:r>
              <a:rPr lang="en-US" altLang="en-US" baseline="0" dirty="0">
                <a:latin typeface="+mj-lt"/>
              </a:rPr>
              <a:t> percent</a:t>
            </a:r>
            <a:r>
              <a:rPr lang="en-US" altLang="en-US" dirty="0">
                <a:latin typeface="+mj-lt"/>
              </a:rPr>
              <a:t>. We may also compute the amount by adding 20</a:t>
            </a:r>
            <a:r>
              <a:rPr lang="en-US" altLang="en-US" baseline="0" dirty="0">
                <a:latin typeface="+mj-lt"/>
              </a:rPr>
              <a:t> percent</a:t>
            </a:r>
            <a:r>
              <a:rPr lang="en-US" altLang="en-US" dirty="0">
                <a:latin typeface="+mj-lt"/>
              </a:rPr>
              <a:t> of $40,000 to the original amount of $40,000, to get the same $48,000.</a:t>
            </a:r>
          </a:p>
          <a:p>
            <a:pPr eaLnBrk="1" hangingPunct="1"/>
            <a:endParaRPr lang="en-US" altLang="en-US" dirty="0">
              <a:latin typeface="+mj-lt"/>
            </a:endParaRPr>
          </a:p>
          <a:p>
            <a:pPr eaLnBrk="1" hangingPunct="1"/>
            <a:r>
              <a:rPr lang="en-US" altLang="en-US" dirty="0">
                <a:latin typeface="+mj-lt"/>
              </a:rPr>
              <a:t>Part III</a:t>
            </a:r>
            <a:br>
              <a:rPr lang="en-US" altLang="en-US" dirty="0">
                <a:latin typeface="+mj-lt"/>
              </a:rPr>
            </a:br>
            <a:r>
              <a:rPr lang="en-US" altLang="en-US" dirty="0">
                <a:latin typeface="+mj-lt"/>
              </a:rPr>
              <a:t>We prepared the same type of computation for sales on account.</a:t>
            </a:r>
          </a:p>
          <a:p>
            <a:pPr eaLnBrk="1" hangingPunct="1"/>
            <a:endParaRPr lang="en-US" altLang="en-US" dirty="0">
              <a:latin typeface="+mj-lt"/>
            </a:endParaRPr>
          </a:p>
          <a:p>
            <a:pPr eaLnBrk="1" hangingPunct="1"/>
            <a:r>
              <a:rPr lang="en-US" altLang="en-US" dirty="0">
                <a:latin typeface="+mj-lt"/>
              </a:rPr>
              <a:t>Part IV</a:t>
            </a:r>
          </a:p>
          <a:p>
            <a:pPr eaLnBrk="1" hangingPunct="1"/>
            <a:r>
              <a:rPr lang="en-US" altLang="en-US" dirty="0">
                <a:latin typeface="+mj-lt"/>
              </a:rPr>
              <a:t>Accounts receivable at December 31 are equal to $172,800, the uncollected sales on account.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10</a:t>
            </a:fld>
            <a:endParaRPr lang="en-US" altLang="en-US" dirty="0"/>
          </a:p>
        </p:txBody>
      </p:sp>
    </p:spTree>
    <p:extLst>
      <p:ext uri="{BB962C8B-B14F-4D97-AF65-F5344CB8AC3E}">
        <p14:creationId xmlns:p14="http://schemas.microsoft.com/office/powerpoint/2010/main" val="19758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The company will collect cash sales in the month of sale. Based on past experience, the company knows it will collect cash from its credit sales in the month following the month of sale. That is, it will collect October credit sales in November. Knowing this information, let’s prepare the cash receipts budget.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11</a:t>
            </a:fld>
            <a:endParaRPr lang="en-US" altLang="en-US" dirty="0"/>
          </a:p>
        </p:txBody>
      </p:sp>
    </p:spTree>
    <p:extLst>
      <p:ext uri="{BB962C8B-B14F-4D97-AF65-F5344CB8AC3E}">
        <p14:creationId xmlns:p14="http://schemas.microsoft.com/office/powerpoint/2010/main" val="4047782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Part I</a:t>
            </a:r>
          </a:p>
          <a:p>
            <a:pPr eaLnBrk="1" hangingPunct="1"/>
            <a:r>
              <a:rPr lang="en-US" altLang="en-US" dirty="0">
                <a:latin typeface="+mn-lt"/>
              </a:rPr>
              <a:t>The only cash collected in October is from the cash sales.</a:t>
            </a:r>
          </a:p>
          <a:p>
            <a:pPr eaLnBrk="1" hangingPunct="1"/>
            <a:endParaRPr lang="en-US" altLang="en-US" dirty="0">
              <a:latin typeface="+mn-lt"/>
            </a:endParaRPr>
          </a:p>
          <a:p>
            <a:pPr eaLnBrk="1" hangingPunct="1"/>
            <a:r>
              <a:rPr lang="en-US" altLang="en-US" dirty="0">
                <a:latin typeface="+mn-lt"/>
              </a:rPr>
              <a:t>Part II</a:t>
            </a:r>
            <a:br>
              <a:rPr lang="en-US" altLang="en-US" dirty="0">
                <a:latin typeface="+mn-lt"/>
              </a:rPr>
            </a:br>
            <a:r>
              <a:rPr lang="en-US" altLang="en-US" dirty="0">
                <a:latin typeface="+mn-lt"/>
              </a:rPr>
              <a:t>The October sales on account will be collected in November, and the November sales on account will be collected in December.</a:t>
            </a:r>
          </a:p>
          <a:p>
            <a:pPr eaLnBrk="1" hangingPunct="1"/>
            <a:endParaRPr lang="en-US" altLang="en-US" dirty="0">
              <a:latin typeface="+mn-lt"/>
            </a:endParaRPr>
          </a:p>
          <a:p>
            <a:pPr eaLnBrk="1" hangingPunct="1"/>
            <a:r>
              <a:rPr lang="en-US" altLang="en-US" dirty="0">
                <a:latin typeface="+mn-lt"/>
              </a:rPr>
              <a:t>Part III</a:t>
            </a:r>
            <a:br>
              <a:rPr lang="en-US" altLang="en-US" dirty="0">
                <a:latin typeface="+mn-lt"/>
              </a:rPr>
            </a:br>
            <a:r>
              <a:rPr lang="en-US" altLang="en-US" dirty="0">
                <a:latin typeface="+mn-lt"/>
              </a:rPr>
              <a:t>The sales revenue on the pro forma income statement will be $582,400, the sum of the budgeted sales. Total cash collections for the quarter will be $409,600.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12</a:t>
            </a:fld>
            <a:endParaRPr lang="en-US" altLang="en-US" dirty="0"/>
          </a:p>
        </p:txBody>
      </p:sp>
    </p:spTree>
    <p:extLst>
      <p:ext uri="{BB962C8B-B14F-4D97-AF65-F5344CB8AC3E}">
        <p14:creationId xmlns:p14="http://schemas.microsoft.com/office/powerpoint/2010/main" val="278186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US" dirty="0">
                <a:latin typeface="+mn-lt"/>
              </a:rPr>
              <a:t>The Pro Forma Data column in the sales budget displays two figures HH will report on the quarter-end (December 31) budgeted financial statements. </a:t>
            </a:r>
          </a:p>
          <a:p>
            <a:pPr marL="176131" indent="-176131">
              <a:buFont typeface="Arial" pitchFamily="34" charset="0"/>
              <a:buChar char="•"/>
              <a:defRPr/>
            </a:pPr>
            <a:r>
              <a:rPr lang="en-US" dirty="0">
                <a:latin typeface="+mn-lt"/>
              </a:rPr>
              <a:t>Since HH expects to collect December credit sales in January, the </a:t>
            </a:r>
            <a:r>
              <a:rPr lang="en-US" i="1" dirty="0">
                <a:latin typeface="+mn-lt"/>
              </a:rPr>
              <a:t>accounts receivable balance </a:t>
            </a:r>
            <a:r>
              <a:rPr lang="en-US" dirty="0">
                <a:latin typeface="+mn-lt"/>
              </a:rPr>
              <a:t>will be $172,800 on the December 31 pro forma balance sheet (shown later in Exhibit 7.7).</a:t>
            </a:r>
          </a:p>
          <a:p>
            <a:pPr marL="176131" indent="-176131">
              <a:buFont typeface="Arial" pitchFamily="34" charset="0"/>
              <a:buChar char="•"/>
              <a:defRPr/>
            </a:pPr>
            <a:r>
              <a:rPr lang="en-US" dirty="0">
                <a:latin typeface="+mn-lt"/>
              </a:rPr>
              <a:t>The $582,400 of </a:t>
            </a:r>
            <a:r>
              <a:rPr lang="en-US" i="1" dirty="0">
                <a:latin typeface="+mn-lt"/>
              </a:rPr>
              <a:t>sales revenue </a:t>
            </a:r>
            <a:r>
              <a:rPr lang="en-US" dirty="0">
                <a:latin typeface="+mn-lt"/>
              </a:rPr>
              <a:t>in the Pro Forma Data column will be reported on the budgeted income statement for the quarter (shown later in Exhibit 7.6). The sales revenue represents the sum of October, November, and December sales ($160,000 + $192,000 + $230,400 = $582,400).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13</a:t>
            </a:fld>
            <a:endParaRPr lang="en-US" altLang="en-US" dirty="0"/>
          </a:p>
        </p:txBody>
      </p:sp>
    </p:spTree>
    <p:extLst>
      <p:ext uri="{BB962C8B-B14F-4D97-AF65-F5344CB8AC3E}">
        <p14:creationId xmlns:p14="http://schemas.microsoft.com/office/powerpoint/2010/main" val="24302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14</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39363">
              <a:defRPr/>
            </a:pPr>
            <a:r>
              <a:rPr lang="en-US" altLang="en-US" dirty="0">
                <a:latin typeface="+mn-lt"/>
                <a:cs typeface="Arial" panose="020B0604020202020204" pitchFamily="34" charset="0"/>
              </a:rPr>
              <a:t>Learning objective 7-3 is to </a:t>
            </a:r>
            <a:r>
              <a:rPr lang="en-US" altLang="en-US" dirty="0">
                <a:latin typeface="+mn-lt"/>
              </a:rPr>
              <a:t>prepare an inventory purchases budget and related schedule of cash payments.</a:t>
            </a:r>
          </a:p>
        </p:txBody>
      </p:sp>
    </p:spTree>
    <p:extLst>
      <p:ext uri="{BB962C8B-B14F-4D97-AF65-F5344CB8AC3E}">
        <p14:creationId xmlns:p14="http://schemas.microsoft.com/office/powerpoint/2010/main" val="242342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Now we can move on to the inventory purchases budget. The general format used to determine the amount of the purchases is to take the cost of budgeted sales, plus the desired ending inventory, minus the beginning inventory. This computation gives us the amount we need to purchase.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15</a:t>
            </a:fld>
            <a:endParaRPr lang="en-US" altLang="en-US" dirty="0"/>
          </a:p>
        </p:txBody>
      </p:sp>
    </p:spTree>
    <p:extLst>
      <p:ext uri="{BB962C8B-B14F-4D97-AF65-F5344CB8AC3E}">
        <p14:creationId xmlns:p14="http://schemas.microsoft.com/office/powerpoint/2010/main" val="295191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To prevent a stock-out of inventory, management has decided that ending inventory should always be equal to 25 percent of next month’s projected cost of goods sold. Cost of goods sold normally equals 70 percent of sales.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Based on past experience, management knows that suppliers require that 60 percent of the inventory purchases be paid for in the month of purchase and 40 percent be paid for in the month following the month of purchase.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Given this additional information, let’s prepare two budgets. The first will be the inventory purchase budget and the second will be the cash payments schedule for inventory purchases. January’s cost of goods sold is budgeted at $140,000.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16</a:t>
            </a:fld>
            <a:endParaRPr lang="en-US" altLang="en-US" dirty="0"/>
          </a:p>
        </p:txBody>
      </p:sp>
    </p:spTree>
    <p:extLst>
      <p:ext uri="{BB962C8B-B14F-4D97-AF65-F5344CB8AC3E}">
        <p14:creationId xmlns:p14="http://schemas.microsoft.com/office/powerpoint/2010/main" val="2278503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mn-lt"/>
              </a:rPr>
              <a:t>Part I</a:t>
            </a:r>
          </a:p>
          <a:p>
            <a:r>
              <a:rPr lang="en-US" altLang="en-US" dirty="0">
                <a:latin typeface="+mn-lt"/>
              </a:rPr>
              <a:t>The inventory purchases budget has two sections: (1) projected purchases, showing required purchases needed for each month (shown here) and (2) the schedule of cash payments for inventory purchases (shown on the next slide).</a:t>
            </a:r>
          </a:p>
          <a:p>
            <a:pPr eaLnBrk="1" hangingPunct="1">
              <a:lnSpc>
                <a:spcPct val="90000"/>
              </a:lnSpc>
            </a:pPr>
            <a:endParaRPr lang="en-US" altLang="en-US" dirty="0">
              <a:latin typeface="+mn-lt"/>
            </a:endParaRPr>
          </a:p>
          <a:p>
            <a:pPr eaLnBrk="1" hangingPunct="1">
              <a:lnSpc>
                <a:spcPct val="90000"/>
              </a:lnSpc>
            </a:pPr>
            <a:r>
              <a:rPr lang="en-US" altLang="en-US" dirty="0">
                <a:latin typeface="+mn-lt"/>
              </a:rPr>
              <a:t>This slide shows the budget of purchases on account for the quarter. Notice that there is no beginning inventory in October. The budgeted cost of goods sold for October is equal to 70 percent of the sales for October of $160,000.</a:t>
            </a:r>
          </a:p>
          <a:p>
            <a:pPr eaLnBrk="1" hangingPunct="1">
              <a:lnSpc>
                <a:spcPct val="90000"/>
              </a:lnSpc>
            </a:pPr>
            <a:endParaRPr lang="en-US" altLang="en-US" dirty="0">
              <a:latin typeface="+mn-lt"/>
            </a:endParaRPr>
          </a:p>
          <a:p>
            <a:pPr eaLnBrk="1" hangingPunct="1">
              <a:lnSpc>
                <a:spcPct val="90000"/>
              </a:lnSpc>
            </a:pPr>
            <a:r>
              <a:rPr lang="en-US" altLang="en-US" dirty="0">
                <a:latin typeface="+mn-lt"/>
              </a:rPr>
              <a:t>Part II</a:t>
            </a:r>
            <a:br>
              <a:rPr lang="en-US" altLang="en-US" dirty="0">
                <a:latin typeface="+mn-lt"/>
              </a:rPr>
            </a:br>
            <a:r>
              <a:rPr lang="en-US" altLang="en-US" dirty="0">
                <a:latin typeface="+mn-lt"/>
              </a:rPr>
              <a:t>The desired ending inventory for October is $33,600. We determine this amount by taking the budgeted cost of goods sold for November of $134,400 times 25 percent. Once again, the budgeted cost of goods sold for November is equal to 70 percent of November’s budgeted sales of $192,000.</a:t>
            </a:r>
          </a:p>
          <a:p>
            <a:pPr eaLnBrk="1" hangingPunct="1">
              <a:lnSpc>
                <a:spcPct val="90000"/>
              </a:lnSpc>
            </a:pPr>
            <a:endParaRPr lang="en-US" altLang="en-US" dirty="0">
              <a:latin typeface="+mn-lt"/>
            </a:endParaRPr>
          </a:p>
          <a:p>
            <a:pPr eaLnBrk="1" hangingPunct="1">
              <a:lnSpc>
                <a:spcPct val="90000"/>
              </a:lnSpc>
            </a:pPr>
            <a:r>
              <a:rPr lang="en-US" altLang="en-US" dirty="0">
                <a:latin typeface="+mn-lt"/>
              </a:rPr>
              <a:t>Part III</a:t>
            </a:r>
            <a:br>
              <a:rPr lang="en-US" altLang="en-US" dirty="0">
                <a:latin typeface="+mn-lt"/>
              </a:rPr>
            </a:br>
            <a:r>
              <a:rPr lang="en-US" altLang="en-US" dirty="0">
                <a:latin typeface="+mn-lt"/>
              </a:rPr>
              <a:t>The ending inventory in October becomes the beginning inventory in November, and the November ending inventory is equal to the December beginning inventory. Budgeted cost of goods sold for January amounts to $140,000.</a:t>
            </a:r>
          </a:p>
          <a:p>
            <a:pPr eaLnBrk="1" hangingPunct="1">
              <a:lnSpc>
                <a:spcPct val="90000"/>
              </a:lnSpc>
            </a:pPr>
            <a:endParaRPr lang="en-US" altLang="en-US" dirty="0">
              <a:latin typeface="+mn-lt"/>
            </a:endParaRPr>
          </a:p>
          <a:p>
            <a:pPr eaLnBrk="1" hangingPunct="1">
              <a:lnSpc>
                <a:spcPct val="90000"/>
              </a:lnSpc>
            </a:pPr>
            <a:r>
              <a:rPr lang="en-US" altLang="en-US" dirty="0">
                <a:latin typeface="+mn-lt"/>
              </a:rPr>
              <a:t>Part IV</a:t>
            </a:r>
          </a:p>
          <a:p>
            <a:pPr eaLnBrk="1" hangingPunct="1">
              <a:lnSpc>
                <a:spcPct val="90000"/>
              </a:lnSpc>
            </a:pPr>
            <a:r>
              <a:rPr lang="en-US" altLang="en-US" dirty="0">
                <a:latin typeface="+mn-lt"/>
              </a:rPr>
              <a:t>Accounts payable at December 31 will be $62,384. This amount represents 40 percent of the unpaid December purchases on account.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17</a:t>
            </a:fld>
            <a:endParaRPr lang="en-US" altLang="en-US" dirty="0"/>
          </a:p>
        </p:txBody>
      </p:sp>
    </p:spTree>
    <p:extLst>
      <p:ext uri="{BB962C8B-B14F-4D97-AF65-F5344CB8AC3E}">
        <p14:creationId xmlns:p14="http://schemas.microsoft.com/office/powerpoint/2010/main" val="229823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Part I</a:t>
            </a:r>
          </a:p>
          <a:p>
            <a:pPr eaLnBrk="1" hangingPunct="1"/>
            <a:r>
              <a:rPr lang="en-US" altLang="en-US" dirty="0">
                <a:latin typeface="+mn-lt"/>
              </a:rPr>
              <a:t>Here is the schedule of cash payments for inventory purchases for the quarter. Budgeted collections for October are equal to the October required purchases on account of $145,600 times 60 percent, the amount that we must pay that month.</a:t>
            </a:r>
          </a:p>
          <a:p>
            <a:pPr eaLnBrk="1" hangingPunct="1"/>
            <a:endParaRPr lang="en-US" altLang="en-US" dirty="0">
              <a:latin typeface="+mn-lt"/>
            </a:endParaRPr>
          </a:p>
          <a:p>
            <a:pPr eaLnBrk="1" hangingPunct="1"/>
            <a:r>
              <a:rPr lang="en-US" altLang="en-US" dirty="0">
                <a:latin typeface="+mn-lt"/>
              </a:rPr>
              <a:t>Part II</a:t>
            </a:r>
            <a:br>
              <a:rPr lang="en-US" altLang="en-US" dirty="0">
                <a:latin typeface="+mn-lt"/>
              </a:rPr>
            </a:br>
            <a:r>
              <a:rPr lang="en-US" altLang="en-US" dirty="0">
                <a:latin typeface="+mn-lt"/>
              </a:rPr>
              <a:t>In November, we will pay the remaining 40</a:t>
            </a:r>
            <a:r>
              <a:rPr lang="en-US" altLang="en-US" baseline="0" dirty="0">
                <a:latin typeface="+mn-lt"/>
              </a:rPr>
              <a:t> percent</a:t>
            </a:r>
            <a:r>
              <a:rPr lang="en-US" altLang="en-US" dirty="0">
                <a:latin typeface="+mn-lt"/>
              </a:rPr>
              <a:t> of the $145,600. Note that the desired ending inventory for the quarter in total is the desired ending inventory for December, the last month of the quarter. The beginning inventory for the quarter is the beginning inventory for October, the first month of the quarter.</a:t>
            </a:r>
          </a:p>
          <a:p>
            <a:pPr eaLnBrk="1" hangingPunct="1"/>
            <a:endParaRPr lang="en-US" altLang="en-US" dirty="0">
              <a:latin typeface="+mn-lt"/>
            </a:endParaRPr>
          </a:p>
          <a:p>
            <a:pPr eaLnBrk="1" hangingPunct="1"/>
            <a:r>
              <a:rPr lang="en-US" altLang="en-US" dirty="0">
                <a:latin typeface="+mn-lt"/>
              </a:rPr>
              <a:t>Part III</a:t>
            </a:r>
          </a:p>
          <a:p>
            <a:pPr eaLnBrk="1" hangingPunct="1"/>
            <a:r>
              <a:rPr lang="en-US" altLang="en-US" dirty="0">
                <a:latin typeface="+mn-lt"/>
              </a:rPr>
              <a:t>The Pro Forma Data column in the inventory purchases budget displays three figures HH will report on the quarter-end budgeted financial statements: (1) the $407,680 </a:t>
            </a:r>
            <a:r>
              <a:rPr lang="en-US" altLang="en-US" i="1" dirty="0">
                <a:latin typeface="+mn-lt"/>
              </a:rPr>
              <a:t>cost of goods sold </a:t>
            </a:r>
            <a:r>
              <a:rPr lang="en-US" altLang="en-US" dirty="0">
                <a:latin typeface="+mn-lt"/>
              </a:rPr>
              <a:t>reported on the pro forma income statement (Exhibit 7.6) is the sum of the monthly cost of goods sold amounts ($112,000 + $134,400 + $161,280 = $407,680); (2) the $35,000 </a:t>
            </a:r>
            <a:r>
              <a:rPr lang="en-US" altLang="en-US" i="1" dirty="0">
                <a:latin typeface="+mn-lt"/>
              </a:rPr>
              <a:t>ending inventory </a:t>
            </a:r>
            <a:r>
              <a:rPr lang="en-US" altLang="en-US" dirty="0">
                <a:latin typeface="+mn-lt"/>
              </a:rPr>
              <a:t>as of December 31 is reported on the pro forma balance sheet (Exhibit 7.7). December 31 is the last day of both the month of December and the three-month quarter represented by October, November, and December; and (3) the $62,384 of </a:t>
            </a:r>
            <a:r>
              <a:rPr lang="en-US" altLang="en-US" i="1" dirty="0">
                <a:latin typeface="+mn-lt"/>
              </a:rPr>
              <a:t>accounts payable </a:t>
            </a:r>
            <a:r>
              <a:rPr lang="en-US" altLang="en-US" dirty="0">
                <a:latin typeface="+mn-lt"/>
              </a:rPr>
              <a:t>reported on the pro forma balance sheet (Exhibit 7.7) represents the 40 percent of December inventory purchases HH will pay for in January ($155,960 × 0.40).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18</a:t>
            </a:fld>
            <a:endParaRPr lang="en-US" altLang="en-US" dirty="0"/>
          </a:p>
        </p:txBody>
      </p:sp>
    </p:spTree>
    <p:extLst>
      <p:ext uri="{BB962C8B-B14F-4D97-AF65-F5344CB8AC3E}">
        <p14:creationId xmlns:p14="http://schemas.microsoft.com/office/powerpoint/2010/main" val="47756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19</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mn-lt"/>
              </a:rPr>
              <a:t>Learning objective 7-4 is to prepare a selling and administrative expense budget and related schedule of cash payments.</a:t>
            </a:r>
          </a:p>
        </p:txBody>
      </p:sp>
    </p:spTree>
    <p:extLst>
      <p:ext uri="{BB962C8B-B14F-4D97-AF65-F5344CB8AC3E}">
        <p14:creationId xmlns:p14="http://schemas.microsoft.com/office/powerpoint/2010/main" val="217068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2</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mn-lt"/>
              </a:rPr>
              <a:t>Learning objective 7-1 is to describe the budgeting process and the benefits it provides.</a:t>
            </a:r>
          </a:p>
        </p:txBody>
      </p:sp>
    </p:spTree>
    <p:extLst>
      <p:ext uri="{BB962C8B-B14F-4D97-AF65-F5344CB8AC3E}">
        <p14:creationId xmlns:p14="http://schemas.microsoft.com/office/powerpoint/2010/main" val="173953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The selling and administrative budgets are shown on the next two screens. The most important thing to note is that the sales commission, based upon 2 percent of sales, is paid in the month following the sale, while the supplies expense, based on 1 percent of sales, is paid in the month of sale. The utility expense is paid in the month following the usage of the electricity, gas, and water.</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20</a:t>
            </a:fld>
            <a:endParaRPr lang="en-US" altLang="en-US" dirty="0"/>
          </a:p>
        </p:txBody>
      </p:sp>
    </p:spTree>
    <p:extLst>
      <p:ext uri="{BB962C8B-B14F-4D97-AF65-F5344CB8AC3E}">
        <p14:creationId xmlns:p14="http://schemas.microsoft.com/office/powerpoint/2010/main" val="139363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Here are the projected selling and administrative expenses for the quarter, as well as cash payments for these expenses.</a:t>
            </a:r>
          </a:p>
          <a:p>
            <a:pPr eaLnBrk="1" hangingPunct="1"/>
            <a:endParaRPr lang="en-US" altLang="en-US" dirty="0">
              <a:latin typeface="+mn-lt"/>
            </a:endParaRPr>
          </a:p>
          <a:p>
            <a:pPr eaLnBrk="1" hangingPunct="1"/>
            <a:r>
              <a:rPr lang="en-US" altLang="en-US" dirty="0">
                <a:latin typeface="+mn-lt"/>
              </a:rPr>
              <a:t>The key to understanding the cash payments is to look at the month of October. The sales commissions and utilities are paid in the month following the incurrence of these expenses. We will need to return to the sales budget to calculate our sales commission and supplies expense. Depreciation expense does not require a payment of cash. Notice that overall, the cash paid for these expenses is less than the total amount of expenses recorded.</a:t>
            </a:r>
          </a:p>
          <a:p>
            <a:pPr eaLnBrk="1" hangingPunct="1"/>
            <a:endParaRPr lang="en-US" altLang="en-US" dirty="0">
              <a:latin typeface="+mn-lt"/>
            </a:endParaRPr>
          </a:p>
          <a:p>
            <a:r>
              <a:rPr lang="en-US" altLang="en-US" dirty="0">
                <a:latin typeface="+mn-lt"/>
              </a:rPr>
              <a:t>The Pro Forma Data column of the S&amp;A expense budget displays four figures HH will report on the quarter-end budgeted financial statements.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21</a:t>
            </a:fld>
            <a:endParaRPr lang="en-US" altLang="en-US" dirty="0"/>
          </a:p>
        </p:txBody>
      </p:sp>
    </p:spTree>
    <p:extLst>
      <p:ext uri="{BB962C8B-B14F-4D97-AF65-F5344CB8AC3E}">
        <p14:creationId xmlns:p14="http://schemas.microsoft.com/office/powerpoint/2010/main" val="1519988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22</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mn-lt"/>
              </a:rPr>
              <a:t>Learning objective 7-5 is to prepare a cash budget.</a:t>
            </a:r>
          </a:p>
        </p:txBody>
      </p:sp>
    </p:spTree>
    <p:extLst>
      <p:ext uri="{BB962C8B-B14F-4D97-AF65-F5344CB8AC3E}">
        <p14:creationId xmlns:p14="http://schemas.microsoft.com/office/powerpoint/2010/main" val="777423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rPr>
              <a:t>We are now ready to prepare the cash budget. Little is more important to business success than effective cash management. If a company experiences cash shortages, it will be unable to pay its debts and may be forced into bankruptcy. If excess cash accumulates, a business loses the opportunity to earn investment income or reduce interest costs by repaying debt.</a:t>
            </a:r>
          </a:p>
          <a:p>
            <a:pPr eaLnBrk="1" hangingPunct="1"/>
            <a:endParaRPr lang="en-US" altLang="en-US" dirty="0">
              <a:latin typeface="+mn-lt"/>
            </a:endParaRPr>
          </a:p>
          <a:p>
            <a:pPr eaLnBrk="1" hangingPunct="1"/>
            <a:r>
              <a:rPr lang="en-US" altLang="en-US" dirty="0">
                <a:latin typeface="+mn-lt"/>
              </a:rPr>
              <a:t>We have learned that the company plans to acquire store fixtures at a cost of $130,000 in October. If it’s necessary to borrow money, the principal and interest are repaid on the last day of each month. Any money borrowed from the bank has a 12 percent annual interest rate, or 1 percent per month. Management has a policy of maintaining an ending cash balance of at least $10,000.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23</a:t>
            </a:fld>
            <a:endParaRPr lang="en-US" altLang="en-US" dirty="0"/>
          </a:p>
        </p:txBody>
      </p:sp>
    </p:spTree>
    <p:extLst>
      <p:ext uri="{BB962C8B-B14F-4D97-AF65-F5344CB8AC3E}">
        <p14:creationId xmlns:p14="http://schemas.microsoft.com/office/powerpoint/2010/main" val="853574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rPr>
              <a:t>The cash budget is divided into three major sections: (1) a cash receipts section (shown here), (2) a cash payments section, and (3) a financing section.</a:t>
            </a:r>
          </a:p>
          <a:p>
            <a:pPr eaLnBrk="1" hangingPunct="1"/>
            <a:endParaRPr lang="en-US" altLang="en-US" dirty="0">
              <a:latin typeface="+mn-lt"/>
            </a:endParaRPr>
          </a:p>
          <a:p>
            <a:pPr eaLnBrk="1" hangingPunct="1"/>
            <a:r>
              <a:rPr lang="en-US" altLang="en-US" dirty="0">
                <a:latin typeface="+mn-lt"/>
              </a:rPr>
              <a:t>There is no beginning cash balance because the new store opened in October. We can return to the cash receipts budget to find the $40,000 for October, the $168,000 for November, and the $201,600 for December.  </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24</a:t>
            </a:fld>
            <a:endParaRPr lang="en-US" altLang="en-US" dirty="0"/>
          </a:p>
        </p:txBody>
      </p:sp>
    </p:spTree>
    <p:extLst>
      <p:ext uri="{BB962C8B-B14F-4D97-AF65-F5344CB8AC3E}">
        <p14:creationId xmlns:p14="http://schemas.microsoft.com/office/powerpoint/2010/main" val="3092326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The next section in our cash budget shows the projected cash payments. The payments for inventory purchases come from our cash payment for purchases on account budget. Our selling and administrative expenses come from the cash payments for selling and administrative expenses budget. The company borrowed money to purchase the store fixtures in October. As a result, interest was incurred in November and December. You can see in October that our cash payments substantially exceeded our cash receipts. It’s essential to borrow funds to maintain our $10,000 cash balance.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25</a:t>
            </a:fld>
            <a:endParaRPr lang="en-US" altLang="en-US" dirty="0"/>
          </a:p>
        </p:txBody>
      </p:sp>
    </p:spTree>
    <p:extLst>
      <p:ext uri="{BB962C8B-B14F-4D97-AF65-F5344CB8AC3E}">
        <p14:creationId xmlns:p14="http://schemas.microsoft.com/office/powerpoint/2010/main" val="1640877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Finally, the third section, financing activities, is very important to this company because you can see that HH has a shortage in October of $207,460. The company borrowed $218,000 to get its cash balance to $10,540.  </a:t>
            </a:r>
          </a:p>
          <a:p>
            <a:pPr eaLnBrk="1" hangingPunct="1"/>
            <a:endParaRPr lang="en-US" altLang="en-US" dirty="0">
              <a:latin typeface="+mn-lt"/>
            </a:endParaRPr>
          </a:p>
          <a:p>
            <a:pPr eaLnBrk="1" hangingPunct="1"/>
            <a:r>
              <a:rPr lang="en-US" altLang="en-US" dirty="0">
                <a:latin typeface="+mn-lt"/>
              </a:rPr>
              <a:t>Notice that the ending cash balance for October becomes the beginning cash balance for November. The company had a cash shortage in November, and it became necessary to borrow an additional $12,000. In December, the company had a cash surplus of $23,660. It was able to repay $13,000 of the money previously borrowed and maintain a cash balance of at least $10,000.</a:t>
            </a:r>
          </a:p>
          <a:p>
            <a:pPr eaLnBrk="1" hangingPunct="1"/>
            <a:endParaRPr lang="en-US" altLang="en-US" dirty="0">
              <a:latin typeface="+mn-lt"/>
            </a:endParaRPr>
          </a:p>
          <a:p>
            <a:r>
              <a:rPr lang="en-US" altLang="en-US" dirty="0">
                <a:latin typeface="+mn-lt"/>
              </a:rPr>
              <a:t>Figures in the Pro Forma Data column of the cash budget (Exhibit 7.5) are alphabetically referenced. The cash receipts from customers, item (a), and the cash payment items (b), (c), and (d) are reported in the operating activities section of the pro forma statement of cash flows (shown later in Exhibit 7.8). The interest expense, item (d), is also reported on the pro forma income statement (shown later in Exhibit 7.6). The figures are determined by summing the monthly amounts. The $130,000 purchase of store fixtures, item (e), is reported in the investing activities section of the pro forma statement of cash flows. The $217,000 net borrowings, item (f ), is reported in the financing activities section of the pro forma statement of cash flows (shown later in Exhibit 7.8) and also as a liability on the pro forma balance sheet (shown later in Exhibit 7.7). The $10,660 ending cash balance, item (g), is reported as the ending balance on the pro forma statement of cash flows and as an asset on the pro forma balance sheet.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26</a:t>
            </a:fld>
            <a:endParaRPr lang="en-US" altLang="en-US" dirty="0"/>
          </a:p>
        </p:txBody>
      </p:sp>
    </p:spTree>
    <p:extLst>
      <p:ext uri="{BB962C8B-B14F-4D97-AF65-F5344CB8AC3E}">
        <p14:creationId xmlns:p14="http://schemas.microsoft.com/office/powerpoint/2010/main" val="3276819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27</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mn-lt"/>
              </a:rPr>
              <a:t>Learning objective 7-6 is to prepare a pro forma income statement, balance sheet, and statement of cash flows.</a:t>
            </a:r>
          </a:p>
        </p:txBody>
      </p:sp>
    </p:spTree>
    <p:extLst>
      <p:ext uri="{BB962C8B-B14F-4D97-AF65-F5344CB8AC3E}">
        <p14:creationId xmlns:p14="http://schemas.microsoft.com/office/powerpoint/2010/main" val="4146783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When the store prepares its pro forma income statement, management will get some feel for the expected profitability of that store. If the store does not appear to be profitable, management will probably abandon it.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28</a:t>
            </a:fld>
            <a:endParaRPr lang="en-US" altLang="en-US" dirty="0"/>
          </a:p>
        </p:txBody>
      </p:sp>
    </p:spTree>
    <p:extLst>
      <p:ext uri="{BB962C8B-B14F-4D97-AF65-F5344CB8AC3E}">
        <p14:creationId xmlns:p14="http://schemas.microsoft.com/office/powerpoint/2010/main" val="1442563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We can see from the pro forma income statement that the store is projecting to produce net income of $60,068. We have also indicated the source of the numbers that appear on the pro forma income statement.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29</a:t>
            </a:fld>
            <a:endParaRPr lang="en-US" altLang="en-US" dirty="0"/>
          </a:p>
        </p:txBody>
      </p:sp>
    </p:spTree>
    <p:extLst>
      <p:ext uri="{BB962C8B-B14F-4D97-AF65-F5344CB8AC3E}">
        <p14:creationId xmlns:p14="http://schemas.microsoft.com/office/powerpoint/2010/main" val="185660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Within an organization there are really three levels of planning. Strategic planning involves making long-term decisions about the business. This level of planning is usually the domain of senior management and the board of directors. Capital budgeting focuses on intermediate-range planning and involves decisions such as whether to lease or buy equipment or to commit organizational resources to relatively long-term projects. The operations budget is a planning tool that deals with the very short-term objectives of sales production and financing. We will spend almost all of our time looking at the master budgeting process.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a:t>
            </a:fld>
            <a:endParaRPr lang="en-US" altLang="en-US" dirty="0"/>
          </a:p>
        </p:txBody>
      </p:sp>
    </p:spTree>
    <p:extLst>
      <p:ext uri="{BB962C8B-B14F-4D97-AF65-F5344CB8AC3E}">
        <p14:creationId xmlns:p14="http://schemas.microsoft.com/office/powerpoint/2010/main" val="2210136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Owners have not provided the store with any working capital. Its operations were financed through a line of credit and its own earnings. The fixtures are being depreciated for three months of the year, and the total accumulated depreciation will be $3,000.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30</a:t>
            </a:fld>
            <a:endParaRPr lang="en-US" altLang="en-US" dirty="0"/>
          </a:p>
        </p:txBody>
      </p:sp>
    </p:spTree>
    <p:extLst>
      <p:ext uri="{BB962C8B-B14F-4D97-AF65-F5344CB8AC3E}">
        <p14:creationId xmlns:p14="http://schemas.microsoft.com/office/powerpoint/2010/main" val="239675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Here is the pro forma balance sheet for the store. We’ve also indicated the source of the information that appears on the pro forma balance sheet. Notice that retained earnings is equal to our pro forma income because this is the first accounting period for the store.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31</a:t>
            </a:fld>
            <a:endParaRPr lang="en-US" altLang="en-US" dirty="0"/>
          </a:p>
        </p:txBody>
      </p:sp>
    </p:spTree>
    <p:extLst>
      <p:ext uri="{BB962C8B-B14F-4D97-AF65-F5344CB8AC3E}">
        <p14:creationId xmlns:p14="http://schemas.microsoft.com/office/powerpoint/2010/main" val="1810526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mn-lt"/>
              </a:rPr>
              <a:t>You can see that the store had a cash outflow from operating activities as well as in investing activities. The major cash inflow came from the line of credit. Notice that the statement of cash flows reconciles to the ending cash balance of $10,660.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32</a:t>
            </a:fld>
            <a:endParaRPr lang="en-US" altLang="en-US" dirty="0"/>
          </a:p>
        </p:txBody>
      </p:sp>
    </p:spTree>
    <p:extLst>
      <p:ext uri="{BB962C8B-B14F-4D97-AF65-F5344CB8AC3E}">
        <p14:creationId xmlns:p14="http://schemas.microsoft.com/office/powerpoint/2010/main" val="746579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36</a:t>
            </a:fld>
            <a:endParaRPr lang="en-US" altLang="en-US" dirty="0"/>
          </a:p>
        </p:txBody>
      </p:sp>
    </p:spTree>
    <p:extLst>
      <p:ext uri="{BB962C8B-B14F-4D97-AF65-F5344CB8AC3E}">
        <p14:creationId xmlns:p14="http://schemas.microsoft.com/office/powerpoint/2010/main" val="745014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37</a:t>
            </a:fld>
            <a:endParaRPr lang="en-US" altLang="en-US" dirty="0"/>
          </a:p>
        </p:txBody>
      </p:sp>
    </p:spTree>
    <p:extLst>
      <p:ext uri="{BB962C8B-B14F-4D97-AF65-F5344CB8AC3E}">
        <p14:creationId xmlns:p14="http://schemas.microsoft.com/office/powerpoint/2010/main" val="2787568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38</a:t>
            </a:fld>
            <a:endParaRPr lang="en-US" altLang="en-US" dirty="0"/>
          </a:p>
        </p:txBody>
      </p:sp>
    </p:spTree>
    <p:extLst>
      <p:ext uri="{BB962C8B-B14F-4D97-AF65-F5344CB8AC3E}">
        <p14:creationId xmlns:p14="http://schemas.microsoft.com/office/powerpoint/2010/main" val="131921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There are many advantages to budgeting. Listed on your screen are just four of the advantages. Certainly budgeting promotes planning. If you budget in your personal life, you already know planning for the future is a “must.” Business budgeting also promotes coordination within an organization. Budgeting is not done by one department but is really the product of many departments. Coordination among these departments is essential to the preparation of the successful budget. We can compare actual results to budgeted results and take whatever corrective action is necessary as a result of any variances.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a:t>
            </a:fld>
            <a:endParaRPr lang="en-US" altLang="en-US" dirty="0"/>
          </a:p>
        </p:txBody>
      </p:sp>
    </p:spTree>
    <p:extLst>
      <p:ext uri="{BB962C8B-B14F-4D97-AF65-F5344CB8AC3E}">
        <p14:creationId xmlns:p14="http://schemas.microsoft.com/office/powerpoint/2010/main" val="384605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mj-lt"/>
              </a:rPr>
              <a:t>Part I</a:t>
            </a:r>
            <a:br>
              <a:rPr lang="en-US" altLang="en-US" dirty="0">
                <a:latin typeface="+mj-lt"/>
              </a:rPr>
            </a:br>
            <a:r>
              <a:rPr lang="en-US" altLang="en-US" dirty="0">
                <a:latin typeface="+mj-lt"/>
              </a:rPr>
              <a:t>Upper management of the organization must be sensitive to the impact of the budgeting process on the employees. It is not always obvious how employees will react to budgets.</a:t>
            </a:r>
          </a:p>
          <a:p>
            <a:pPr eaLnBrk="1" hangingPunct="1">
              <a:lnSpc>
                <a:spcPct val="90000"/>
              </a:lnSpc>
            </a:pPr>
            <a:endParaRPr lang="en-US" altLang="en-US" dirty="0">
              <a:latin typeface="+mj-lt"/>
            </a:endParaRPr>
          </a:p>
          <a:p>
            <a:pPr eaLnBrk="1" hangingPunct="1">
              <a:lnSpc>
                <a:spcPct val="90000"/>
              </a:lnSpc>
            </a:pPr>
            <a:r>
              <a:rPr lang="en-US" altLang="en-US" dirty="0">
                <a:latin typeface="+mj-lt"/>
              </a:rPr>
              <a:t>Part II</a:t>
            </a:r>
            <a:br>
              <a:rPr lang="en-US" altLang="en-US" dirty="0">
                <a:latin typeface="+mj-lt"/>
              </a:rPr>
            </a:br>
            <a:r>
              <a:rPr lang="en-US" altLang="en-US" dirty="0">
                <a:latin typeface="+mj-lt"/>
              </a:rPr>
              <a:t>By definition, budgets are constraining. They limit individual freedom in favor of an established plan. Some employees may feel that the established plan is not in the best interest of the company, but they can do little to change the budgeting process.</a:t>
            </a:r>
          </a:p>
          <a:p>
            <a:pPr eaLnBrk="1" hangingPunct="1">
              <a:lnSpc>
                <a:spcPct val="90000"/>
              </a:lnSpc>
            </a:pPr>
            <a:endParaRPr lang="en-US" altLang="en-US" dirty="0">
              <a:latin typeface="+mj-lt"/>
            </a:endParaRPr>
          </a:p>
          <a:p>
            <a:pPr eaLnBrk="1" hangingPunct="1">
              <a:lnSpc>
                <a:spcPct val="90000"/>
              </a:lnSpc>
            </a:pPr>
            <a:r>
              <a:rPr lang="en-US" altLang="en-US" dirty="0">
                <a:latin typeface="+mj-lt"/>
              </a:rPr>
              <a:t>Part III</a:t>
            </a:r>
            <a:br>
              <a:rPr lang="en-US" altLang="en-US" dirty="0">
                <a:latin typeface="+mj-lt"/>
              </a:rPr>
            </a:br>
            <a:r>
              <a:rPr lang="en-US" altLang="en-US" dirty="0">
                <a:latin typeface="+mj-lt"/>
              </a:rPr>
              <a:t>Many people within the organization find evaluation based upon budgeted expectations to be extremely stressful. Think about the stress that you find yourself under when you’re preparing for an exam. The exam is one way to measure actual performance against expected performance.</a:t>
            </a:r>
          </a:p>
          <a:p>
            <a:pPr eaLnBrk="1" hangingPunct="1">
              <a:lnSpc>
                <a:spcPct val="90000"/>
              </a:lnSpc>
            </a:pPr>
            <a:endParaRPr lang="en-US" altLang="en-US" dirty="0">
              <a:latin typeface="+mj-lt"/>
            </a:endParaRPr>
          </a:p>
          <a:p>
            <a:pPr eaLnBrk="1" hangingPunct="1">
              <a:lnSpc>
                <a:spcPct val="90000"/>
              </a:lnSpc>
            </a:pPr>
            <a:r>
              <a:rPr lang="en-US" altLang="en-US" dirty="0">
                <a:latin typeface="+mj-lt"/>
              </a:rPr>
              <a:t>Part IV</a:t>
            </a:r>
            <a:br>
              <a:rPr lang="en-US" altLang="en-US" dirty="0">
                <a:latin typeface="+mj-lt"/>
              </a:rPr>
            </a:br>
            <a:r>
              <a:rPr lang="en-US" altLang="en-US" dirty="0">
                <a:latin typeface="+mj-lt"/>
              </a:rPr>
              <a:t>It is absolutely essential that top management actively demonstrate that budgets are sincere efforts to express realistic goals that, with a reasonable effort, can be met by employees. If this is not the case, employees will become very distressed.</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5</a:t>
            </a:fld>
            <a:endParaRPr lang="en-US" altLang="en-US" dirty="0"/>
          </a:p>
        </p:txBody>
      </p:sp>
    </p:spTree>
    <p:extLst>
      <p:ext uri="{BB962C8B-B14F-4D97-AF65-F5344CB8AC3E}">
        <p14:creationId xmlns:p14="http://schemas.microsoft.com/office/powerpoint/2010/main" val="340336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On this page we have prepared a schematic of the entire budgeting process that we will go through in the remainder of this presentation. Notice that the middle column shows the sales budget, the inventory purchases budget, and the selling and administrative expense budget. Each of these budgets implies a collection or payment of cash. As a result of these collections and payments of cash, we can prepare our cash budget. After all the information is assembled we will prepare pro forma financial statements.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6</a:t>
            </a:fld>
            <a:endParaRPr lang="en-US" altLang="en-US" dirty="0"/>
          </a:p>
        </p:txBody>
      </p:sp>
    </p:spTree>
    <p:extLst>
      <p:ext uri="{BB962C8B-B14F-4D97-AF65-F5344CB8AC3E}">
        <p14:creationId xmlns:p14="http://schemas.microsoft.com/office/powerpoint/2010/main" val="61569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7</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mn-lt"/>
              </a:rPr>
              <a:t>Learning objective 7-2 is to prepare a sales budget and related schedule of cash receipts.</a:t>
            </a:r>
          </a:p>
        </p:txBody>
      </p:sp>
    </p:spTree>
    <p:extLst>
      <p:ext uri="{BB962C8B-B14F-4D97-AF65-F5344CB8AC3E}">
        <p14:creationId xmlns:p14="http://schemas.microsoft.com/office/powerpoint/2010/main" val="266972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Preparing the master budget begins with the sales forecast. The accuracy of the sales forecast is critical because all the other budgets are derived from the sales budget. The budgeting process begins with the detailed sales budget prepared by the marketing department. An accurate sales forecast is critical to the success of the entire budgeting process. Students studying marketing frequently take a course in marketing research or in forecasting.</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8</a:t>
            </a:fld>
            <a:endParaRPr lang="en-US" altLang="en-US" dirty="0"/>
          </a:p>
        </p:txBody>
      </p:sp>
    </p:spTree>
    <p:extLst>
      <p:ext uri="{BB962C8B-B14F-4D97-AF65-F5344CB8AC3E}">
        <p14:creationId xmlns:p14="http://schemas.microsoft.com/office/powerpoint/2010/main" val="244544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We will prepare a sales budget for Hampton Hams. Management knows that sales will peak in the holiday months of October, November, and December. The store expects to have total sales of $160,000 in October. Of this amount, $40,000 will be cash sales. The remaining $120,000 will be sales on account. Sales are expected to grow by 20 percent per month for November and December. Sales on account are collected the following month. Let’s prepare our sales budget for October, November, December, and for the total quarter.</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9</a:t>
            </a:fld>
            <a:endParaRPr lang="en-US" altLang="en-US" dirty="0"/>
          </a:p>
        </p:txBody>
      </p:sp>
    </p:spTree>
    <p:extLst>
      <p:ext uri="{BB962C8B-B14F-4D97-AF65-F5344CB8AC3E}">
        <p14:creationId xmlns:p14="http://schemas.microsoft.com/office/powerpoint/2010/main" val="21927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7C2F6-54C9-4A89-AB59-C3EEDB61DD2D}"/>
              </a:ext>
            </a:extLst>
          </p:cNvPr>
          <p:cNvSpPr>
            <a:spLocks noGrp="1"/>
          </p:cNvSpPr>
          <p:nvPr>
            <p:ph type="ctrTitle"/>
          </p:nvPr>
        </p:nvSpPr>
        <p:spPr>
          <a:xfrm>
            <a:off x="4572000" y="868362"/>
            <a:ext cx="3429000" cy="1874838"/>
          </a:xfrm>
        </p:spPr>
        <p:txBody>
          <a:bodyPr anchor="b">
            <a:noAutofit/>
          </a:bodyPr>
          <a:lstStyle>
            <a:lvl1pPr algn="ctr">
              <a:defRPr sz="4900">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A8524A67-25EA-4E0E-BCEB-D8607EC25440}"/>
              </a:ext>
            </a:extLst>
          </p:cNvPr>
          <p:cNvSpPr>
            <a:spLocks noGrp="1"/>
          </p:cNvSpPr>
          <p:nvPr>
            <p:ph type="subTitle" idx="1"/>
          </p:nvPr>
        </p:nvSpPr>
        <p:spPr>
          <a:xfrm>
            <a:off x="4572000" y="2895600"/>
            <a:ext cx="3429000" cy="3094038"/>
          </a:xfrm>
        </p:spPr>
        <p:txBody>
          <a:bodyPr>
            <a:normAutofit/>
          </a:bodyPr>
          <a:lstStyle>
            <a:lvl1pPr marL="0" indent="0" algn="ctr">
              <a:buNone/>
              <a:defRPr sz="3600">
                <a:effectLst>
                  <a:outerShdw blurRad="38100" dist="38100" dir="2700000" algn="tl">
                    <a:srgbClr val="000000">
                      <a:alpha val="43137"/>
                    </a:srgbClr>
                  </a:outerShdw>
                </a:effectLst>
                <a:latin typeface="Hypatia Sans Pr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Content Placeholder 4"/>
          <p:cNvSpPr>
            <a:spLocks noGrp="1"/>
          </p:cNvSpPr>
          <p:nvPr>
            <p:ph sz="quarter" idx="10"/>
          </p:nvPr>
        </p:nvSpPr>
        <p:spPr>
          <a:xfrm>
            <a:off x="152400" y="5257800"/>
            <a:ext cx="88392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4"/>
          <p:cNvSpPr>
            <a:spLocks noGrp="1"/>
          </p:cNvSpPr>
          <p:nvPr>
            <p:ph sz="quarter" idx="11"/>
          </p:nvPr>
        </p:nvSpPr>
        <p:spPr>
          <a:xfrm>
            <a:off x="152400" y="6096000"/>
            <a:ext cx="88392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3327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108C-AB24-45D3-891C-4B5CC342AC0E}"/>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203D6E79-F840-437E-A2F9-957D548DA0E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00D89BA-C277-4A18-B68A-7E77237E7339}"/>
              </a:ext>
            </a:extLst>
          </p:cNvPr>
          <p:cNvSpPr>
            <a:spLocks noGrp="1"/>
          </p:cNvSpPr>
          <p:nvPr>
            <p:ph type="sldNum" sz="quarter" idx="12"/>
          </p:nvPr>
        </p:nvSpPr>
        <p:spPr>
          <a:xfrm>
            <a:off x="6457950" y="6144937"/>
            <a:ext cx="2057400" cy="365125"/>
          </a:xfrm>
        </p:spPr>
        <p:txBody>
          <a:bodyPr/>
          <a:lstStyle/>
          <a:p>
            <a:pPr>
              <a:defRPr/>
            </a:pPr>
            <a:r>
              <a:rPr lang="en-US" dirty="0">
                <a:solidFill>
                  <a:prstClr val="white"/>
                </a:solidFill>
              </a:rPr>
              <a:t> 1-</a:t>
            </a:r>
            <a:fld id="{E0D6093D-2DC9-4C4D-A751-43B3A8D0A4FD}" type="slidenum">
              <a:rPr lang="en-US" smtClean="0">
                <a:solidFill>
                  <a:prstClr val="white"/>
                </a:solidFill>
              </a:rPr>
              <a:pPr>
                <a:defRPr/>
              </a:pPr>
              <a:t>‹#›</a:t>
            </a:fld>
            <a:endParaRPr lang="en-US" dirty="0">
              <a:solidFill>
                <a:prstClr val="white"/>
              </a:solidFill>
            </a:endParaRPr>
          </a:p>
        </p:txBody>
      </p:sp>
      <p:sp>
        <p:nvSpPr>
          <p:cNvPr id="7"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253892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108C-AB24-45D3-891C-4B5CC342AC0E}"/>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203D6E79-F840-437E-A2F9-957D548DA0EF}"/>
              </a:ext>
            </a:extLst>
          </p:cNvPr>
          <p:cNvSpPr>
            <a:spLocks noGrp="1"/>
          </p:cNvSpPr>
          <p:nvPr>
            <p:ph idx="1"/>
          </p:nvPr>
        </p:nvSpPr>
        <p:spPr>
          <a:xfrm>
            <a:off x="628650" y="1825626"/>
            <a:ext cx="7886700" cy="612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00D89BA-C277-4A18-B68A-7E77237E7339}"/>
              </a:ext>
            </a:extLst>
          </p:cNvPr>
          <p:cNvSpPr>
            <a:spLocks noGrp="1"/>
          </p:cNvSpPr>
          <p:nvPr>
            <p:ph type="sldNum" sz="quarter" idx="12"/>
          </p:nvPr>
        </p:nvSpPr>
        <p:spPr>
          <a:xfrm>
            <a:off x="6457950" y="6144937"/>
            <a:ext cx="2057400" cy="365125"/>
          </a:xfrm>
        </p:spPr>
        <p:txBody>
          <a:bodyPr/>
          <a:lstStyle/>
          <a:p>
            <a:pPr>
              <a:defRPr/>
            </a:pPr>
            <a:r>
              <a:rPr lang="en-US" dirty="0">
                <a:solidFill>
                  <a:prstClr val="white"/>
                </a:solidFill>
              </a:rPr>
              <a:t> 1-</a:t>
            </a:r>
            <a:fld id="{E0D6093D-2DC9-4C4D-A751-43B3A8D0A4FD}" type="slidenum">
              <a:rPr lang="en-US" smtClean="0">
                <a:solidFill>
                  <a:prstClr val="white"/>
                </a:solidFill>
              </a:rPr>
              <a:pPr>
                <a:defRPr/>
              </a:pPr>
              <a:t>‹#›</a:t>
            </a:fld>
            <a:endParaRPr lang="en-US" dirty="0">
              <a:solidFill>
                <a:prstClr val="white"/>
              </a:solidFill>
            </a:endParaRPr>
          </a:p>
        </p:txBody>
      </p:sp>
      <p:sp>
        <p:nvSpPr>
          <p:cNvPr id="7" name="Content Placeholder 2">
            <a:extLst>
              <a:ext uri="{FF2B5EF4-FFF2-40B4-BE49-F238E27FC236}">
                <a16:creationId xmlns:a16="http://schemas.microsoft.com/office/drawing/2014/main" id="{203D6E79-F840-437E-A2F9-957D548DA0EF}"/>
              </a:ext>
            </a:extLst>
          </p:cNvPr>
          <p:cNvSpPr>
            <a:spLocks noGrp="1"/>
          </p:cNvSpPr>
          <p:nvPr>
            <p:ph idx="13"/>
          </p:nvPr>
        </p:nvSpPr>
        <p:spPr>
          <a:xfrm>
            <a:off x="647700" y="2590799"/>
            <a:ext cx="7886700" cy="44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203D6E79-F840-437E-A2F9-957D548DA0EF}"/>
              </a:ext>
            </a:extLst>
          </p:cNvPr>
          <p:cNvSpPr>
            <a:spLocks noGrp="1"/>
          </p:cNvSpPr>
          <p:nvPr>
            <p:ph idx="14"/>
          </p:nvPr>
        </p:nvSpPr>
        <p:spPr>
          <a:xfrm>
            <a:off x="647700" y="3276600"/>
            <a:ext cx="78867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03D6E79-F840-437E-A2F9-957D548DA0EF}"/>
              </a:ext>
            </a:extLst>
          </p:cNvPr>
          <p:cNvSpPr>
            <a:spLocks noGrp="1"/>
          </p:cNvSpPr>
          <p:nvPr>
            <p:ph idx="15"/>
          </p:nvPr>
        </p:nvSpPr>
        <p:spPr>
          <a:xfrm>
            <a:off x="647700" y="4038600"/>
            <a:ext cx="78867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03D6E79-F840-437E-A2F9-957D548DA0EF}"/>
              </a:ext>
            </a:extLst>
          </p:cNvPr>
          <p:cNvSpPr>
            <a:spLocks noGrp="1"/>
          </p:cNvSpPr>
          <p:nvPr>
            <p:ph idx="16"/>
          </p:nvPr>
        </p:nvSpPr>
        <p:spPr>
          <a:xfrm>
            <a:off x="647700" y="4724400"/>
            <a:ext cx="7886700" cy="4508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203D6E79-F840-437E-A2F9-957D548DA0EF}"/>
              </a:ext>
            </a:extLst>
          </p:cNvPr>
          <p:cNvSpPr>
            <a:spLocks noGrp="1"/>
          </p:cNvSpPr>
          <p:nvPr>
            <p:ph idx="17"/>
          </p:nvPr>
        </p:nvSpPr>
        <p:spPr>
          <a:xfrm>
            <a:off x="647700" y="5340349"/>
            <a:ext cx="7886700" cy="4508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321187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8459-1243-4CA5-8717-1B8071EB9B91}"/>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C6930B21-FCA5-43AE-B9C0-8F83019F7FF1}"/>
              </a:ext>
            </a:extLst>
          </p:cNvPr>
          <p:cNvSpPr>
            <a:spLocks noGrp="1"/>
          </p:cNvSpPr>
          <p:nvPr>
            <p:ph sz="half" idx="1"/>
          </p:nvPr>
        </p:nvSpPr>
        <p:spPr>
          <a:xfrm>
            <a:off x="628650" y="1825625"/>
            <a:ext cx="386715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AC922E-17C1-40E7-B9FE-F14B5D4FB05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FE9C70C-BC45-4597-9B8F-22A5CEB42E91}"/>
              </a:ext>
            </a:extLst>
          </p:cNvPr>
          <p:cNvSpPr>
            <a:spLocks noGrp="1"/>
          </p:cNvSpPr>
          <p:nvPr>
            <p:ph type="sldNum" sz="quarter" idx="12"/>
          </p:nvPr>
        </p:nvSpPr>
        <p:spPr/>
        <p:txBody>
          <a:bodyPr/>
          <a:lstStyle/>
          <a:p>
            <a:pPr>
              <a:defRPr/>
            </a:pPr>
            <a:r>
              <a:rPr lang="en-US" dirty="0">
                <a:solidFill>
                  <a:prstClr val="white"/>
                </a:solidFill>
              </a:rPr>
              <a:t>1-</a:t>
            </a:r>
            <a:fld id="{E0D6093D-2DC9-4C4D-A751-43B3A8D0A4FD}" type="slidenum">
              <a:rPr lang="en-US" smtClean="0">
                <a:solidFill>
                  <a:prstClr val="white"/>
                </a:solidFill>
              </a:rPr>
              <a:pPr>
                <a:defRPr/>
              </a:pPr>
              <a:t>‹#›</a:t>
            </a:fld>
            <a:endParaRPr lang="en-US" dirty="0">
              <a:solidFill>
                <a:prstClr val="white"/>
              </a:solidFill>
            </a:endParaRPr>
          </a:p>
        </p:txBody>
      </p:sp>
      <p:sp>
        <p:nvSpPr>
          <p:cNvPr id="6"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427331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6ECE-0FF4-4522-AE16-193E3A91F626}"/>
              </a:ext>
            </a:extLst>
          </p:cNvPr>
          <p:cNvSpPr>
            <a:spLocks noGrp="1"/>
          </p:cNvSpPr>
          <p:nvPr>
            <p:ph type="title"/>
          </p:nvPr>
        </p:nvSpPr>
        <p:spPr>
          <a:xfrm>
            <a:off x="630238" y="365125"/>
            <a:ext cx="7886700" cy="1325563"/>
          </a:xfrm>
        </p:spPr>
        <p:txBody>
          <a:bodyPr/>
          <a:lstStyle>
            <a:lvl1pPr algn="l">
              <a:defRPr/>
            </a:lvl1pPr>
          </a:lstStyle>
          <a:p>
            <a:r>
              <a:rPr lang="en-US" dirty="0"/>
              <a:t>Click to edit Master title style</a:t>
            </a:r>
          </a:p>
        </p:txBody>
      </p:sp>
      <p:sp>
        <p:nvSpPr>
          <p:cNvPr id="3" name="Text Placeholder 2">
            <a:extLst>
              <a:ext uri="{FF2B5EF4-FFF2-40B4-BE49-F238E27FC236}">
                <a16:creationId xmlns:a16="http://schemas.microsoft.com/office/drawing/2014/main" id="{8AE78B46-CD45-498C-9D82-496FB0D3C5E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35BC78-ADBF-4D23-93CB-F37DA29BE1B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99E79-A6F5-4AE9-9256-82377BD1C8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1A29EE-98B0-4A64-B012-5B78B0FBBF8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175D426-097D-42DC-AF98-D9EB5CC4088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rPr>
              <a:t>1-</a:t>
            </a:r>
            <a:fld id="{E0D6093D-2DC9-4C4D-A751-43B3A8D0A4FD}" type="slidenum">
              <a:rPr lang="en-US" smtClean="0">
                <a:solidFill>
                  <a:prstClr val="white"/>
                </a:solidFill>
              </a:rPr>
              <a:pPr/>
              <a:t>‹#›</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376539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8459-1243-4CA5-8717-1B8071EB9B91}"/>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C6930B21-FCA5-43AE-B9C0-8F83019F7FF1}"/>
              </a:ext>
            </a:extLst>
          </p:cNvPr>
          <p:cNvSpPr>
            <a:spLocks noGrp="1"/>
          </p:cNvSpPr>
          <p:nvPr>
            <p:ph sz="half" idx="1"/>
          </p:nvPr>
        </p:nvSpPr>
        <p:spPr>
          <a:xfrm>
            <a:off x="628649" y="1824038"/>
            <a:ext cx="7886699" cy="2136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AC922E-17C1-40E7-B9FE-F14B5D4FB058}"/>
              </a:ext>
            </a:extLst>
          </p:cNvPr>
          <p:cNvSpPr>
            <a:spLocks noGrp="1"/>
          </p:cNvSpPr>
          <p:nvPr>
            <p:ph sz="half" idx="2"/>
          </p:nvPr>
        </p:nvSpPr>
        <p:spPr>
          <a:xfrm>
            <a:off x="628650" y="4038601"/>
            <a:ext cx="7886700" cy="2138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FE9C70C-BC45-4597-9B8F-22A5CEB42E9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rPr>
              <a:t>1-</a:t>
            </a:r>
            <a:fld id="{E0D6093D-2DC9-4C4D-A751-43B3A8D0A4FD}" type="slidenum">
              <a:rPr lang="en-US" smtClean="0">
                <a:solidFill>
                  <a:prstClr val="white"/>
                </a:solidFill>
              </a:rPr>
              <a:pPr/>
              <a:t>‹#›</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280631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FD41A-A22A-4288-9943-4E8C9A4994A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F624DFB-B429-40EB-9DC3-DABDE15B9D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75E6E89-48BF-42D3-B593-574E22299A2D}"/>
              </a:ext>
            </a:extLst>
          </p:cNvPr>
          <p:cNvSpPr>
            <a:spLocks noGrp="1"/>
          </p:cNvSpPr>
          <p:nvPr>
            <p:ph type="sldNum" sz="quarter" idx="4"/>
          </p:nvPr>
        </p:nvSpPr>
        <p:spPr>
          <a:xfrm>
            <a:off x="6434759" y="6176963"/>
            <a:ext cx="2057400" cy="365125"/>
          </a:xfrm>
          <a:prstGeom prst="rect">
            <a:avLst/>
          </a:prstGeom>
        </p:spPr>
        <p:txBody>
          <a:bodyPr vert="horz" lIns="91440" tIns="45720" rIns="91440" bIns="45720" rtlCol="0" anchor="ctr"/>
          <a:lstStyle>
            <a:lvl1pPr algn="r">
              <a:defRPr sz="14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rPr>
              <a:t>1-</a:t>
            </a:r>
            <a:fld id="{E0D6093D-2DC9-4C4D-A751-43B3A8D0A4FD}" type="slidenum">
              <a:rPr lang="en-US" smtClean="0">
                <a:solidFill>
                  <a:prstClr val="white"/>
                </a:solidFill>
              </a:rPr>
              <a:pPr/>
              <a:t>‹#›</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4878704"/>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3" r:id="rId3"/>
    <p:sldLayoutId id="2147483970" r:id="rId4"/>
    <p:sldLayoutId id="2147483971" r:id="rId5"/>
    <p:sldLayoutId id="2147483972" r:id="rId6"/>
  </p:sldLayoutIdLst>
  <p:hf hdr="0" ftr="0" dt="0"/>
  <p:txStyles>
    <p:titleStyle>
      <a:lvl1pPr algn="l" defTabSz="914400" rtl="0" eaLnBrk="1" latinLnBrk="0" hangingPunct="1">
        <a:lnSpc>
          <a:spcPct val="90000"/>
        </a:lnSpc>
        <a:spcBef>
          <a:spcPct val="0"/>
        </a:spcBef>
        <a:buNone/>
        <a:defRPr sz="4900" kern="1200">
          <a:solidFill>
            <a:srgbClr val="FFFF00"/>
          </a:solidFill>
          <a:effectLst>
            <a:outerShdw blurRad="38100" dist="38100" dir="2700000" algn="tl">
              <a:srgbClr val="000000">
                <a:alpha val="43137"/>
              </a:srgbClr>
            </a:outerShdw>
          </a:effectLst>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kern="1200">
          <a:solidFill>
            <a:schemeClr val="bg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slide" Target="slide27.xml"/></Relationships>
</file>

<file path=ppt/slides/_rels/slide3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3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68362"/>
            <a:ext cx="7239000" cy="1112838"/>
          </a:xfrm>
        </p:spPr>
        <p:txBody>
          <a:bodyPr/>
          <a:lstStyle/>
          <a:p>
            <a:pPr algn="l">
              <a:defRPr/>
            </a:pPr>
            <a:r>
              <a:rPr lang="en-IN" dirty="0">
                <a:solidFill>
                  <a:srgbClr val="EBFC14"/>
                </a:solidFill>
                <a:effectLst/>
                <a:latin typeface="+mn-lt"/>
              </a:rPr>
              <a:t>CHAPTER 7</a:t>
            </a:r>
          </a:p>
        </p:txBody>
      </p:sp>
      <p:sp>
        <p:nvSpPr>
          <p:cNvPr id="3" name="Subtitle 2"/>
          <p:cNvSpPr>
            <a:spLocks noGrp="1"/>
          </p:cNvSpPr>
          <p:nvPr>
            <p:ph type="subTitle" idx="1"/>
          </p:nvPr>
        </p:nvSpPr>
        <p:spPr>
          <a:xfrm>
            <a:off x="685800" y="2362200"/>
            <a:ext cx="7315200" cy="1295400"/>
          </a:xfrm>
        </p:spPr>
        <p:txBody>
          <a:bodyPr>
            <a:normAutofit/>
          </a:bodyPr>
          <a:lstStyle/>
          <a:p>
            <a:pPr algn="l" fontAlgn="auto">
              <a:spcBef>
                <a:spcPct val="20000"/>
              </a:spcBef>
              <a:spcAft>
                <a:spcPts val="0"/>
              </a:spcAft>
              <a:buSzPct val="60000"/>
              <a:defRPr/>
            </a:pPr>
            <a:r>
              <a:rPr lang="en-US" dirty="0">
                <a:ln>
                  <a:solidFill>
                    <a:schemeClr val="bg1"/>
                  </a:solidFill>
                </a:ln>
                <a:effectLst/>
                <a:latin typeface="+mn-lt"/>
              </a:rPr>
              <a:t>Planning for Profit and Cost Control</a:t>
            </a:r>
          </a:p>
        </p:txBody>
      </p:sp>
      <p:sp>
        <p:nvSpPr>
          <p:cNvPr id="4" name="Content Placeholder 3"/>
          <p:cNvSpPr>
            <a:spLocks noGrp="1"/>
          </p:cNvSpPr>
          <p:nvPr>
            <p:ph sz="quarter" idx="10"/>
          </p:nvPr>
        </p:nvSpPr>
        <p:spPr>
          <a:xfrm>
            <a:off x="762000" y="4648200"/>
            <a:ext cx="6705600" cy="914400"/>
          </a:xfrm>
        </p:spPr>
        <p:txBody>
          <a:bodyPr>
            <a:normAutofit/>
          </a:bodyPr>
          <a:lstStyle/>
          <a:p>
            <a:pPr marL="0" indent="0" eaLnBrk="0" hangingPunct="0">
              <a:buNone/>
              <a:defRPr/>
            </a:pPr>
            <a:r>
              <a:rPr lang="en-US" sz="2000" b="1" dirty="0">
                <a:latin typeface="+mn-lt"/>
              </a:rPr>
              <a:t>PowerPoint Author:</a:t>
            </a:r>
          </a:p>
          <a:p>
            <a:pPr marL="0" indent="0" eaLnBrk="0" hangingPunct="0">
              <a:buNone/>
              <a:defRPr/>
            </a:pPr>
            <a:r>
              <a:rPr lang="en-US" sz="2000" b="1" dirty="0">
                <a:latin typeface="+mn-lt"/>
              </a:rPr>
              <a:t>Debby Bloom, CMA, CFM, CSCA</a:t>
            </a:r>
          </a:p>
        </p:txBody>
      </p:sp>
      <p:sp>
        <p:nvSpPr>
          <p:cNvPr id="5" name="Content Placeholder 4"/>
          <p:cNvSpPr>
            <a:spLocks noGrp="1"/>
          </p:cNvSpPr>
          <p:nvPr>
            <p:ph sz="quarter" idx="11"/>
          </p:nvPr>
        </p:nvSpPr>
        <p:spPr>
          <a:xfrm>
            <a:off x="152400" y="6400800"/>
            <a:ext cx="8839200" cy="381000"/>
          </a:xfrm>
        </p:spPr>
        <p:txBody>
          <a:bodyPr>
            <a:normAutofit/>
          </a:bodyPr>
          <a:lstStyle/>
          <a:p>
            <a:pPr marL="0" indent="0">
              <a:buNone/>
            </a:pPr>
            <a:r>
              <a:rPr lang="en-IN" sz="900" dirty="0">
                <a:latin typeface="+mn-lt"/>
              </a:rPr>
              <a:t>©2020 McGraw-Hill Education. All rights reserved. Authorized only for instructor use in the classroom. No reproduction or further distribution permitted without the prior written consent of McGraw-Hill Education.</a:t>
            </a:r>
            <a:endParaRPr lang="en-US" sz="900" i="1" dirty="0">
              <a:latin typeface="+mn-lt"/>
            </a:endParaRPr>
          </a:p>
        </p:txBody>
      </p:sp>
    </p:spTree>
    <p:extLst>
      <p:ext uri="{BB962C8B-B14F-4D97-AF65-F5344CB8AC3E}">
        <p14:creationId xmlns:p14="http://schemas.microsoft.com/office/powerpoint/2010/main" val="308991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6371"/>
            <a:ext cx="7886700" cy="823070"/>
          </a:xfrm>
        </p:spPr>
        <p:txBody>
          <a:bodyPr/>
          <a:lstStyle/>
          <a:p>
            <a:r>
              <a:rPr lang="en-US" sz="3800" dirty="0">
                <a:solidFill>
                  <a:srgbClr val="EBFC14"/>
                </a:solidFill>
                <a:effectLst/>
                <a:latin typeface="+mn-lt"/>
              </a:rPr>
              <a:t>Sales Budget: Projected Sales Section</a:t>
            </a:r>
            <a:endParaRPr lang="en-US" sz="3800" dirty="0">
              <a:effectLst/>
              <a:latin typeface="+mn-lt"/>
            </a:endParaRPr>
          </a:p>
        </p:txBody>
      </p:sp>
      <p:pic>
        <p:nvPicPr>
          <p:cNvPr id="6" name="Picture 5" descr="Partial Exhibit 7.2 is reproduced from the textbook and has added callou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80" y="1682527"/>
            <a:ext cx="7988367" cy="4266009"/>
          </a:xfrm>
          <a:prstGeom prst="rect">
            <a:avLst/>
          </a:prstGeom>
        </p:spPr>
      </p:pic>
      <p:sp>
        <p:nvSpPr>
          <p:cNvPr id="5" name="Content Placeholder 2"/>
          <p:cNvSpPr>
            <a:spLocks noGrp="1"/>
          </p:cNvSpPr>
          <p:nvPr>
            <p:ph idx="1"/>
          </p:nvPr>
        </p:nvSpPr>
        <p:spPr>
          <a:xfrm>
            <a:off x="3172226" y="6207321"/>
            <a:ext cx="2494749" cy="231385"/>
          </a:xfrm>
        </p:spPr>
        <p:txBody>
          <a:bodyPr>
            <a:normAutofit/>
          </a:bodyPr>
          <a:lstStyle/>
          <a:p>
            <a:pPr marL="0" indent="0" algn="ctr">
              <a:buNone/>
            </a:pPr>
            <a:r>
              <a:rPr lang="en-US" sz="900" u="sng" dirty="0">
                <a:latin typeface="+mn-lt"/>
                <a:hlinkClick r:id="rId4" action="ppaction://hlinksldjump"/>
              </a:rPr>
              <a:t>Access the text alternative for slide images.</a:t>
            </a:r>
            <a:endParaRPr lang="en-US" sz="900" u="sng" dirty="0">
              <a:latin typeface="+mn-lt"/>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10</a:t>
            </a:fld>
            <a:endParaRPr lang="en-US" dirty="0">
              <a:solidFill>
                <a:prstClr val="white"/>
              </a:solidFill>
              <a:latin typeface="+mn-lt"/>
            </a:endParaRPr>
          </a:p>
        </p:txBody>
      </p:sp>
    </p:spTree>
    <p:extLst>
      <p:ext uri="{BB962C8B-B14F-4D97-AF65-F5344CB8AC3E}">
        <p14:creationId xmlns:p14="http://schemas.microsoft.com/office/powerpoint/2010/main" val="32673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dirty="0">
                <a:solidFill>
                  <a:srgbClr val="EBFC14"/>
                </a:solidFill>
                <a:effectLst/>
                <a:latin typeface="+mn-lt"/>
              </a:rPr>
              <a:t>Information on Cash Receipts</a:t>
            </a:r>
            <a:endParaRPr lang="en-US" sz="4400" dirty="0">
              <a:effectLst/>
              <a:latin typeface="+mn-lt"/>
            </a:endParaRPr>
          </a:p>
        </p:txBody>
      </p:sp>
      <p:sp>
        <p:nvSpPr>
          <p:cNvPr id="3" name="Content Placeholder 2"/>
          <p:cNvSpPr>
            <a:spLocks noGrp="1"/>
          </p:cNvSpPr>
          <p:nvPr>
            <p:ph idx="1"/>
          </p:nvPr>
        </p:nvSpPr>
        <p:spPr>
          <a:xfrm>
            <a:off x="628650" y="1825626"/>
            <a:ext cx="7886700" cy="765174"/>
          </a:xfrm>
        </p:spPr>
        <p:txBody>
          <a:bodyPr>
            <a:noAutofit/>
          </a:bodyPr>
          <a:lstStyle/>
          <a:p>
            <a:pPr marL="0" indent="0">
              <a:buNone/>
            </a:pPr>
            <a:r>
              <a:rPr lang="en-US" sz="2600" b="1" dirty="0">
                <a:latin typeface="+mn-lt"/>
                <a:cs typeface="Tahoma"/>
              </a:rPr>
              <a:t>Hampton Hams (H</a:t>
            </a:r>
            <a:r>
              <a:rPr lang="en-US" sz="100" b="1" dirty="0">
                <a:latin typeface="+mn-lt"/>
                <a:cs typeface="Tahoma"/>
              </a:rPr>
              <a:t> </a:t>
            </a:r>
            <a:r>
              <a:rPr lang="en-US" sz="2600" b="1" dirty="0">
                <a:latin typeface="+mn-lt"/>
                <a:cs typeface="Tahoma"/>
              </a:rPr>
              <a:t>H) will collect cash sales in the month of sale</a:t>
            </a:r>
            <a:r>
              <a:rPr lang="en-US" sz="2600" dirty="0">
                <a:latin typeface="+mn-lt"/>
              </a:rPr>
              <a:t>.</a:t>
            </a:r>
            <a:endParaRPr lang="en-US" sz="2600" b="1" dirty="0">
              <a:latin typeface="+mn-lt"/>
              <a:cs typeface="Tahoma"/>
            </a:endParaRPr>
          </a:p>
        </p:txBody>
      </p:sp>
      <p:sp>
        <p:nvSpPr>
          <p:cNvPr id="5" name="Content Placeholder 4"/>
          <p:cNvSpPr>
            <a:spLocks noGrp="1"/>
          </p:cNvSpPr>
          <p:nvPr>
            <p:ph idx="13"/>
          </p:nvPr>
        </p:nvSpPr>
        <p:spPr>
          <a:xfrm>
            <a:off x="647700" y="2774022"/>
            <a:ext cx="7886700" cy="1447800"/>
          </a:xfrm>
        </p:spPr>
        <p:txBody>
          <a:bodyPr>
            <a:normAutofit/>
          </a:bodyPr>
          <a:lstStyle/>
          <a:p>
            <a:pPr marL="291600" lvl="1" indent="-291600">
              <a:spcBef>
                <a:spcPts val="1000"/>
              </a:spcBef>
            </a:pPr>
            <a:r>
              <a:rPr lang="en-US" sz="2400" b="1" dirty="0">
                <a:latin typeface="+mn-lt"/>
                <a:cs typeface="Tahoma"/>
              </a:rPr>
              <a:t>Past experience shows the company will collect cash from its credit sales in the month following the month of the sale (October credit sales will be collected in full in November)</a:t>
            </a:r>
            <a:r>
              <a:rPr lang="en-US" sz="2400" dirty="0">
                <a:latin typeface="+mn-lt"/>
              </a:rPr>
              <a:t>.</a:t>
            </a:r>
            <a:endParaRPr lang="en-US" sz="2400" b="1" dirty="0">
              <a:latin typeface="+mn-lt"/>
              <a:cs typeface="Tahoma"/>
            </a:endParaRPr>
          </a:p>
        </p:txBody>
      </p:sp>
      <p:sp>
        <p:nvSpPr>
          <p:cNvPr id="6" name="Content Placeholder 5"/>
          <p:cNvSpPr>
            <a:spLocks noGrp="1"/>
          </p:cNvSpPr>
          <p:nvPr>
            <p:ph idx="14"/>
          </p:nvPr>
        </p:nvSpPr>
        <p:spPr>
          <a:xfrm>
            <a:off x="647700" y="4374222"/>
            <a:ext cx="7886700" cy="533400"/>
          </a:xfrm>
        </p:spPr>
        <p:txBody>
          <a:bodyPr>
            <a:normAutofit/>
          </a:bodyPr>
          <a:lstStyle/>
          <a:p>
            <a:pPr marL="0" indent="0">
              <a:buNone/>
            </a:pPr>
            <a:r>
              <a:rPr lang="en-US" sz="2800" b="1" dirty="0">
                <a:latin typeface="+mn-lt"/>
                <a:cs typeface="Tahoma"/>
              </a:rPr>
              <a:t>Let’s prepare the cash receipts budget</a:t>
            </a:r>
            <a:r>
              <a:rPr lang="en-US" sz="2800" dirty="0">
                <a:latin typeface="+mn-lt"/>
              </a:rPr>
              <a:t>.</a:t>
            </a:r>
            <a:endParaRPr lang="en-US" sz="2800" b="1"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11</a:t>
            </a:fld>
            <a:endParaRPr lang="en-US" dirty="0">
              <a:solidFill>
                <a:prstClr val="white"/>
              </a:solidFill>
              <a:latin typeface="+mn-lt"/>
            </a:endParaRPr>
          </a:p>
        </p:txBody>
      </p:sp>
    </p:spTree>
    <p:extLst>
      <p:ext uri="{BB962C8B-B14F-4D97-AF65-F5344CB8AC3E}">
        <p14:creationId xmlns:p14="http://schemas.microsoft.com/office/powerpoint/2010/main" val="17310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effectLst/>
                <a:latin typeface="+mn-lt"/>
              </a:rPr>
              <a:t>Sales Budget: Schedule of Cash Receipts</a:t>
            </a:r>
          </a:p>
        </p:txBody>
      </p:sp>
      <p:sp>
        <p:nvSpPr>
          <p:cNvPr id="3" name="Content Placeholder 2"/>
          <p:cNvSpPr>
            <a:spLocks noGrp="1"/>
          </p:cNvSpPr>
          <p:nvPr>
            <p:ph idx="1"/>
          </p:nvPr>
        </p:nvSpPr>
        <p:spPr>
          <a:xfrm>
            <a:off x="628650" y="1825626"/>
            <a:ext cx="1428750" cy="411436"/>
          </a:xfrm>
        </p:spPr>
        <p:txBody>
          <a:bodyPr>
            <a:normAutofit/>
          </a:bodyPr>
          <a:lstStyle/>
          <a:p>
            <a:pPr marL="0" indent="0">
              <a:buNone/>
            </a:pPr>
            <a:r>
              <a:rPr lang="en-IN" sz="2200" b="1" dirty="0" smtClean="0">
                <a:latin typeface="+mn-lt"/>
              </a:rPr>
              <a:t>Exhibit 7.2</a:t>
            </a:r>
            <a:endParaRPr lang="en-IN" sz="2200" b="1" dirty="0">
              <a:latin typeface="+mn-lt"/>
            </a:endParaRPr>
          </a:p>
        </p:txBody>
      </p:sp>
      <p:sp>
        <p:nvSpPr>
          <p:cNvPr id="6" name="Content Placeholder 5"/>
          <p:cNvSpPr>
            <a:spLocks noGrp="1"/>
          </p:cNvSpPr>
          <p:nvPr>
            <p:ph idx="13"/>
          </p:nvPr>
        </p:nvSpPr>
        <p:spPr>
          <a:xfrm>
            <a:off x="647700" y="2362200"/>
            <a:ext cx="1790700" cy="444501"/>
          </a:xfrm>
        </p:spPr>
        <p:txBody>
          <a:bodyPr>
            <a:normAutofit/>
          </a:bodyPr>
          <a:lstStyle/>
          <a:p>
            <a:pPr marL="0" indent="0">
              <a:buNone/>
            </a:pPr>
            <a:r>
              <a:rPr lang="en-IN" sz="2200" b="1" dirty="0" smtClean="0">
                <a:latin typeface="+mn-lt"/>
              </a:rPr>
              <a:t>Sales Budget</a:t>
            </a:r>
            <a:endParaRPr lang="en-IN" sz="2200" b="1" dirty="0">
              <a:latin typeface="+mn-lt"/>
            </a:endParaRPr>
          </a:p>
        </p:txBody>
      </p:sp>
      <p:pic>
        <p:nvPicPr>
          <p:cNvPr id="11" name="Picture 10" descr="Exhibit 7.2 is reproduced from the textbook and has an added callout. The annotation points to the $582,400 in the Pro Forma Data column and reads: Sales revenue on the income statement will be the sum of the monthly sales, $582,4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895600"/>
            <a:ext cx="6851985" cy="3213282"/>
          </a:xfrm>
          <a:prstGeom prst="rect">
            <a:avLst/>
          </a:prstGeom>
        </p:spPr>
      </p:pic>
      <p:sp>
        <p:nvSpPr>
          <p:cNvPr id="4" name="Slide Number Placeholder 3"/>
          <p:cNvSpPr>
            <a:spLocks noGrp="1"/>
          </p:cNvSpPr>
          <p:nvPr>
            <p:ph type="sldNum" sz="quarter" idx="12"/>
          </p:nvPr>
        </p:nvSpPr>
        <p:spPr>
          <a:xfrm>
            <a:off x="7924800" y="6144937"/>
            <a:ext cx="590550" cy="365125"/>
          </a:xfrm>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12</a:t>
            </a:fld>
            <a:endParaRPr lang="en-US" dirty="0">
              <a:solidFill>
                <a:prstClr val="white"/>
              </a:solidFill>
              <a:latin typeface="+mn-lt"/>
            </a:endParaRPr>
          </a:p>
        </p:txBody>
      </p:sp>
    </p:spTree>
    <p:extLst>
      <p:ext uri="{BB962C8B-B14F-4D97-AF65-F5344CB8AC3E}">
        <p14:creationId xmlns:p14="http://schemas.microsoft.com/office/powerpoint/2010/main" val="3260353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effectLst/>
                <a:latin typeface="+mn-lt"/>
              </a:rPr>
              <a:t>Pro Forma Statement</a:t>
            </a:r>
          </a:p>
        </p:txBody>
      </p:sp>
      <p:sp>
        <p:nvSpPr>
          <p:cNvPr id="3" name="Content Placeholder 2"/>
          <p:cNvSpPr>
            <a:spLocks noGrp="1"/>
          </p:cNvSpPr>
          <p:nvPr>
            <p:ph idx="1"/>
          </p:nvPr>
        </p:nvSpPr>
        <p:spPr>
          <a:xfrm>
            <a:off x="628650" y="1825626"/>
            <a:ext cx="1885950" cy="421462"/>
          </a:xfrm>
        </p:spPr>
        <p:txBody>
          <a:bodyPr>
            <a:normAutofit/>
          </a:bodyPr>
          <a:lstStyle/>
          <a:p>
            <a:pPr marL="0" indent="0">
              <a:buNone/>
            </a:pPr>
            <a:r>
              <a:rPr lang="en-IN" sz="2400" dirty="0" smtClean="0">
                <a:latin typeface="+mn-lt"/>
              </a:rPr>
              <a:t>Exhibit 7.2</a:t>
            </a:r>
            <a:endParaRPr lang="en-IN" sz="2400" dirty="0">
              <a:latin typeface="+mn-lt"/>
            </a:endParaRPr>
          </a:p>
        </p:txBody>
      </p:sp>
      <p:sp>
        <p:nvSpPr>
          <p:cNvPr id="5" name="Content Placeholder 4"/>
          <p:cNvSpPr>
            <a:spLocks noGrp="1"/>
          </p:cNvSpPr>
          <p:nvPr>
            <p:ph idx="13"/>
          </p:nvPr>
        </p:nvSpPr>
        <p:spPr>
          <a:xfrm>
            <a:off x="647700" y="2399488"/>
            <a:ext cx="1866900" cy="444501"/>
          </a:xfrm>
        </p:spPr>
        <p:txBody>
          <a:bodyPr>
            <a:normAutofit/>
          </a:bodyPr>
          <a:lstStyle/>
          <a:p>
            <a:pPr marL="0" indent="0">
              <a:buNone/>
            </a:pPr>
            <a:r>
              <a:rPr lang="en-IN" sz="2400" dirty="0" smtClean="0">
                <a:latin typeface="+mn-lt"/>
              </a:rPr>
              <a:t>Sales Budget</a:t>
            </a:r>
            <a:endParaRPr lang="en-IN" sz="2400" dirty="0">
              <a:latin typeface="+mn-lt"/>
            </a:endParaRPr>
          </a:p>
        </p:txBody>
      </p:sp>
      <p:pic>
        <p:nvPicPr>
          <p:cNvPr id="12" name="Picture 11" descr="Exhibit 7.2 is reproduced from the textbook and the Pro Forma Data section is circl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485" y="2944777"/>
            <a:ext cx="5791451" cy="3426839"/>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13</a:t>
            </a:fld>
            <a:endParaRPr lang="en-US" dirty="0">
              <a:solidFill>
                <a:prstClr val="white"/>
              </a:solidFill>
              <a:latin typeface="+mn-lt"/>
            </a:endParaRPr>
          </a:p>
        </p:txBody>
      </p:sp>
    </p:spTree>
    <p:extLst>
      <p:ext uri="{BB962C8B-B14F-4D97-AF65-F5344CB8AC3E}">
        <p14:creationId xmlns:p14="http://schemas.microsoft.com/office/powerpoint/2010/main" val="2473988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a:xfrm>
            <a:off x="628650" y="575218"/>
            <a:ext cx="7886700" cy="905377"/>
          </a:xfrm>
        </p:spPr>
        <p:txBody>
          <a:bodyPr/>
          <a:lstStyle/>
          <a:p>
            <a:pPr eaLnBrk="1" fontAlgn="auto" hangingPunct="1">
              <a:spcAft>
                <a:spcPts val="0"/>
              </a:spcAft>
              <a:defRPr/>
            </a:pPr>
            <a:r>
              <a:rPr lang="en-US" sz="4400" dirty="0">
                <a:solidFill>
                  <a:srgbClr val="EBFC14"/>
                </a:solidFill>
                <a:effectLst/>
                <a:latin typeface="+mn-lt"/>
              </a:rPr>
              <a:t>Learning Objective 7-3</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146175"/>
          </a:xfrm>
        </p:spPr>
        <p:txBody>
          <a:bodyPr>
            <a:normAutofit/>
          </a:bodyPr>
          <a:lstStyle/>
          <a:p>
            <a:pPr marL="0" indent="0">
              <a:buNone/>
            </a:pPr>
            <a:r>
              <a:rPr lang="en-US" dirty="0">
                <a:latin typeface="+mn-lt"/>
              </a:rPr>
              <a:t>Prepare an inventory purchases budget and related schedule of cash payments.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898" y="35052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15304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400" dirty="0">
                <a:solidFill>
                  <a:srgbClr val="EBFC14"/>
                </a:solidFill>
                <a:effectLst/>
                <a:latin typeface="+mn-lt"/>
              </a:rPr>
              <a:t>Inventory Purchases Budget</a:t>
            </a:r>
            <a:endParaRPr lang="en-US" sz="4400" dirty="0">
              <a:effectLst/>
              <a:latin typeface="+mn-lt"/>
            </a:endParaRPr>
          </a:p>
        </p:txBody>
      </p:sp>
      <p:sp>
        <p:nvSpPr>
          <p:cNvPr id="3" name="Content Placeholder 2"/>
          <p:cNvSpPr>
            <a:spLocks noGrp="1"/>
          </p:cNvSpPr>
          <p:nvPr>
            <p:ph idx="1"/>
          </p:nvPr>
        </p:nvSpPr>
        <p:spPr>
          <a:xfrm>
            <a:off x="628650" y="1825626"/>
            <a:ext cx="7886700" cy="1117048"/>
          </a:xfrm>
        </p:spPr>
        <p:txBody>
          <a:bodyPr>
            <a:noAutofit/>
          </a:bodyPr>
          <a:lstStyle/>
          <a:p>
            <a:pPr marL="291600" indent="-291600"/>
            <a:r>
              <a:rPr lang="en-US" altLang="en-US" sz="2400" dirty="0">
                <a:latin typeface="+mn-lt"/>
                <a:cs typeface="Tahoma"/>
              </a:rPr>
              <a:t>The total amount of inventory needed for each month is equal to the amount of the cost of budgeted sales plus the desired ending inventory.</a:t>
            </a:r>
          </a:p>
        </p:txBody>
      </p:sp>
      <p:sp>
        <p:nvSpPr>
          <p:cNvPr id="5" name="Content Placeholder 4"/>
          <p:cNvSpPr>
            <a:spLocks noGrp="1"/>
          </p:cNvSpPr>
          <p:nvPr>
            <p:ph idx="13"/>
          </p:nvPr>
        </p:nvSpPr>
        <p:spPr>
          <a:xfrm>
            <a:off x="628650" y="3018874"/>
            <a:ext cx="7905750" cy="791126"/>
          </a:xfrm>
        </p:spPr>
        <p:txBody>
          <a:bodyPr>
            <a:normAutofit/>
          </a:bodyPr>
          <a:lstStyle/>
          <a:p>
            <a:pPr marL="291600" indent="-291600"/>
            <a:r>
              <a:rPr lang="en-US" sz="2400" dirty="0">
                <a:latin typeface="+mn-lt"/>
                <a:cs typeface="Tahoma"/>
              </a:rPr>
              <a:t>Required purchases is equal to the total inventory needed less the beginning inventory.</a:t>
            </a:r>
          </a:p>
        </p:txBody>
      </p:sp>
      <p:graphicFrame>
        <p:nvGraphicFramePr>
          <p:cNvPr id="10" name="Content Placeholder 9"/>
          <p:cNvGraphicFramePr>
            <a:graphicFrameLocks noGrp="1"/>
          </p:cNvGraphicFramePr>
          <p:nvPr>
            <p:ph idx="14"/>
            <p:extLst>
              <p:ext uri="{D42A27DB-BD31-4B8C-83A1-F6EECF244321}">
                <p14:modId xmlns:p14="http://schemas.microsoft.com/office/powerpoint/2010/main" val="2940083519"/>
              </p:ext>
            </p:extLst>
          </p:nvPr>
        </p:nvGraphicFramePr>
        <p:xfrm>
          <a:off x="1066801" y="3962400"/>
          <a:ext cx="5181599" cy="2133600"/>
        </p:xfrm>
        <a:graphic>
          <a:graphicData uri="http://schemas.openxmlformats.org/drawingml/2006/table">
            <a:tbl>
              <a:tblPr firstRow="1" bandRow="1">
                <a:tableStyleId>{5C22544A-7EE6-4342-B048-85BDC9FD1C3A}</a:tableStyleId>
              </a:tblPr>
              <a:tblGrid>
                <a:gridCol w="4343399">
                  <a:extLst>
                    <a:ext uri="{9D8B030D-6E8A-4147-A177-3AD203B41FA5}">
                      <a16:colId xmlns:a16="http://schemas.microsoft.com/office/drawing/2014/main" val="3965137111"/>
                    </a:ext>
                  </a:extLst>
                </a:gridCol>
                <a:gridCol w="838200">
                  <a:extLst>
                    <a:ext uri="{9D8B030D-6E8A-4147-A177-3AD203B41FA5}">
                      <a16:colId xmlns:a16="http://schemas.microsoft.com/office/drawing/2014/main" val="1559088851"/>
                    </a:ext>
                  </a:extLst>
                </a:gridCol>
              </a:tblGrid>
              <a:tr h="370840">
                <a:tc>
                  <a:txBody>
                    <a:bodyPr/>
                    <a:lstStyle/>
                    <a:p>
                      <a:r>
                        <a:rPr lang="en-US" sz="2200" b="0" dirty="0">
                          <a:solidFill>
                            <a:schemeClr val="bg1"/>
                          </a:solidFill>
                        </a:rPr>
                        <a:t>Cost of budgeted sales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200" b="0" dirty="0">
                          <a:solidFill>
                            <a:schemeClr val="bg1"/>
                          </a:solidFill>
                        </a:rPr>
                        <a:t>XXX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4124054"/>
                  </a:ext>
                </a:extLst>
              </a:tr>
              <a:tr h="370840">
                <a:tc>
                  <a:txBody>
                    <a:bodyPr/>
                    <a:lstStyle/>
                    <a:p>
                      <a:r>
                        <a:rPr lang="en-US" sz="2200" dirty="0">
                          <a:solidFill>
                            <a:schemeClr val="bg1"/>
                          </a:solidFill>
                        </a:rPr>
                        <a:t>Plus: Desired ending inventory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u="sng" baseline="0" dirty="0">
                          <a:solidFill>
                            <a:schemeClr val="bg1"/>
                          </a:solidFill>
                        </a:rPr>
                        <a:t>XXX</a:t>
                      </a: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738994"/>
                  </a:ext>
                </a:extLst>
              </a:tr>
              <a:tr h="370840">
                <a:tc>
                  <a:txBody>
                    <a:bodyPr/>
                    <a:lstStyle/>
                    <a:p>
                      <a:r>
                        <a:rPr lang="en-US" sz="2200" dirty="0">
                          <a:solidFill>
                            <a:schemeClr val="bg1"/>
                          </a:solidFill>
                        </a:rPr>
                        <a:t>Total inventory needed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XXX</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115412"/>
                  </a:ext>
                </a:extLst>
              </a:tr>
              <a:tr h="370840">
                <a:tc>
                  <a:txBody>
                    <a:bodyPr/>
                    <a:lstStyle/>
                    <a:p>
                      <a:r>
                        <a:rPr lang="en-US" sz="2200" dirty="0">
                          <a:solidFill>
                            <a:schemeClr val="bg1"/>
                          </a:solidFill>
                        </a:rPr>
                        <a:t>Less: Beginning inventory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u="sng" baseline="0" dirty="0">
                          <a:solidFill>
                            <a:schemeClr val="bg1"/>
                          </a:solidFill>
                        </a:rPr>
                        <a:t>(XXX)</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165159"/>
                  </a:ext>
                </a:extLst>
              </a:tr>
              <a:tr h="370840">
                <a:tc>
                  <a:txBody>
                    <a:bodyPr/>
                    <a:lstStyle/>
                    <a:p>
                      <a:r>
                        <a:rPr lang="en-US" sz="2200" dirty="0">
                          <a:solidFill>
                            <a:schemeClr val="bg1"/>
                          </a:solidFill>
                        </a:rPr>
                        <a:t>Required purchases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u="dbl" baseline="0" dirty="0">
                          <a:solidFill>
                            <a:schemeClr val="bg1"/>
                          </a:solidFill>
                        </a:rPr>
                        <a:t>XXX</a:t>
                      </a:r>
                    </a:p>
                  </a:txBody>
                  <a:tcP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697884"/>
                  </a:ext>
                </a:extLst>
              </a:tr>
            </a:tbl>
          </a:graphicData>
        </a:graphic>
      </p:graphicFrame>
      <p:sp>
        <p:nvSpPr>
          <p:cNvPr id="4" name="Slide Number Placeholder 3"/>
          <p:cNvSpPr>
            <a:spLocks noGrp="1"/>
          </p:cNvSpPr>
          <p:nvPr>
            <p:ph type="sldNum" sz="quarter" idx="12"/>
          </p:nvPr>
        </p:nvSpPr>
        <p:spPr>
          <a:xfrm>
            <a:off x="7696200" y="6144937"/>
            <a:ext cx="819150" cy="365125"/>
          </a:xfrm>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15</a:t>
            </a:fld>
            <a:endParaRPr lang="en-US" dirty="0">
              <a:solidFill>
                <a:prstClr val="white"/>
              </a:solidFill>
              <a:latin typeface="+mn-lt"/>
            </a:endParaRPr>
          </a:p>
        </p:txBody>
      </p:sp>
    </p:spTree>
    <p:extLst>
      <p:ext uri="{BB962C8B-B14F-4D97-AF65-F5344CB8AC3E}">
        <p14:creationId xmlns:p14="http://schemas.microsoft.com/office/powerpoint/2010/main" val="41323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EBFC14"/>
                </a:solidFill>
                <a:effectLst/>
                <a:latin typeface="+mn-lt"/>
              </a:rPr>
              <a:t>Inventory Information for Hampton Hams</a:t>
            </a:r>
            <a:endParaRPr lang="en-US" sz="4400" dirty="0">
              <a:effectLst/>
              <a:latin typeface="+mn-lt"/>
            </a:endParaRPr>
          </a:p>
        </p:txBody>
      </p:sp>
      <p:sp>
        <p:nvSpPr>
          <p:cNvPr id="3" name="Content Placeholder 2"/>
          <p:cNvSpPr>
            <a:spLocks noGrp="1"/>
          </p:cNvSpPr>
          <p:nvPr>
            <p:ph idx="1"/>
          </p:nvPr>
        </p:nvSpPr>
        <p:spPr>
          <a:xfrm>
            <a:off x="628650" y="1825626"/>
            <a:ext cx="7886700" cy="1033736"/>
          </a:xfrm>
        </p:spPr>
        <p:txBody>
          <a:bodyPr>
            <a:noAutofit/>
          </a:bodyPr>
          <a:lstStyle/>
          <a:p>
            <a:pPr marL="0" indent="0">
              <a:buNone/>
            </a:pPr>
            <a:r>
              <a:rPr lang="en-US" sz="2400" dirty="0">
                <a:latin typeface="+mn-lt"/>
                <a:cs typeface="Tahoma"/>
              </a:rPr>
              <a:t>H</a:t>
            </a:r>
            <a:r>
              <a:rPr lang="en-US" sz="100" dirty="0">
                <a:latin typeface="+mn-lt"/>
                <a:cs typeface="Tahoma"/>
              </a:rPr>
              <a:t> </a:t>
            </a:r>
            <a:r>
              <a:rPr lang="en-US" sz="2400" dirty="0">
                <a:latin typeface="+mn-lt"/>
                <a:cs typeface="Tahoma"/>
              </a:rPr>
              <a:t>H’s policy is that ending inventory should be equal to 25 percent of next month’s projected cost of goods sold. At H</a:t>
            </a:r>
            <a:r>
              <a:rPr lang="en-US" sz="100" dirty="0">
                <a:latin typeface="+mn-lt"/>
                <a:cs typeface="Tahoma"/>
              </a:rPr>
              <a:t> </a:t>
            </a:r>
            <a:r>
              <a:rPr lang="en-US" sz="2400" dirty="0">
                <a:latin typeface="+mn-lt"/>
                <a:cs typeface="Tahoma"/>
              </a:rPr>
              <a:t>H, cost of goods sold normally equals 70 percent of sales.</a:t>
            </a:r>
          </a:p>
        </p:txBody>
      </p:sp>
      <p:sp>
        <p:nvSpPr>
          <p:cNvPr id="5" name="Content Placeholder 4"/>
          <p:cNvSpPr>
            <a:spLocks noGrp="1"/>
          </p:cNvSpPr>
          <p:nvPr>
            <p:ph idx="13"/>
          </p:nvPr>
        </p:nvSpPr>
        <p:spPr>
          <a:xfrm>
            <a:off x="647700" y="2971800"/>
            <a:ext cx="7886700" cy="1130301"/>
          </a:xfrm>
        </p:spPr>
        <p:txBody>
          <a:bodyPr>
            <a:normAutofit/>
          </a:bodyPr>
          <a:lstStyle/>
          <a:p>
            <a:pPr marL="0" indent="0">
              <a:buNone/>
            </a:pPr>
            <a:r>
              <a:rPr lang="en-US" sz="2400" dirty="0">
                <a:latin typeface="+mn-lt"/>
                <a:cs typeface="Tahoma"/>
              </a:rPr>
              <a:t>Suppliers require H</a:t>
            </a:r>
            <a:r>
              <a:rPr lang="en-US" sz="100" dirty="0">
                <a:latin typeface="+mn-lt"/>
                <a:cs typeface="Tahoma"/>
              </a:rPr>
              <a:t> </a:t>
            </a:r>
            <a:r>
              <a:rPr lang="en-US" sz="2400" dirty="0">
                <a:latin typeface="+mn-lt"/>
                <a:cs typeface="Tahoma"/>
              </a:rPr>
              <a:t>H to pay 60 percent of inventory purchases in the month goods are purchased and the remaining 40 percent in the month after the purchase</a:t>
            </a:r>
            <a:r>
              <a:rPr lang="en-US" sz="2400" dirty="0">
                <a:latin typeface="+mn-lt"/>
              </a:rPr>
              <a:t>.</a:t>
            </a:r>
            <a:endParaRPr lang="en-US" sz="2400" dirty="0">
              <a:latin typeface="+mn-lt"/>
              <a:cs typeface="Tahoma"/>
            </a:endParaRPr>
          </a:p>
        </p:txBody>
      </p:sp>
      <p:sp>
        <p:nvSpPr>
          <p:cNvPr id="6" name="Content Placeholder 5"/>
          <p:cNvSpPr>
            <a:spLocks noGrp="1"/>
          </p:cNvSpPr>
          <p:nvPr>
            <p:ph idx="14"/>
          </p:nvPr>
        </p:nvSpPr>
        <p:spPr>
          <a:xfrm>
            <a:off x="647700" y="4164012"/>
            <a:ext cx="7886700" cy="788988"/>
          </a:xfrm>
        </p:spPr>
        <p:txBody>
          <a:bodyPr>
            <a:normAutofit/>
          </a:bodyPr>
          <a:lstStyle/>
          <a:p>
            <a:pPr marL="291600" lvl="1" indent="-291600">
              <a:spcBef>
                <a:spcPts val="1000"/>
              </a:spcBef>
            </a:pPr>
            <a:r>
              <a:rPr lang="en-US" sz="2400" dirty="0">
                <a:latin typeface="+mn-lt"/>
                <a:cs typeface="Tahoma"/>
              </a:rPr>
              <a:t>Let’s prepare the inventory purchases budget and the schedule of cash payments for inventory purchases</a:t>
            </a:r>
            <a:r>
              <a:rPr lang="en-US" sz="2400" dirty="0">
                <a:latin typeface="+mn-lt"/>
              </a:rPr>
              <a:t>.</a:t>
            </a:r>
            <a:endParaRPr lang="en-US" sz="2400" dirty="0">
              <a:latin typeface="+mn-lt"/>
              <a:cs typeface="Tahoma"/>
            </a:endParaRPr>
          </a:p>
        </p:txBody>
      </p:sp>
      <p:sp>
        <p:nvSpPr>
          <p:cNvPr id="7" name="Content Placeholder 6"/>
          <p:cNvSpPr>
            <a:spLocks noGrp="1"/>
          </p:cNvSpPr>
          <p:nvPr>
            <p:ph idx="15"/>
          </p:nvPr>
        </p:nvSpPr>
        <p:spPr>
          <a:xfrm>
            <a:off x="647700" y="5029200"/>
            <a:ext cx="7886700" cy="457200"/>
          </a:xfrm>
        </p:spPr>
        <p:txBody>
          <a:bodyPr>
            <a:normAutofit/>
          </a:bodyPr>
          <a:lstStyle/>
          <a:p>
            <a:pPr marL="0" indent="0">
              <a:buNone/>
            </a:pPr>
            <a:r>
              <a:rPr lang="en-US" sz="2400" dirty="0">
                <a:latin typeface="+mn-lt"/>
                <a:cs typeface="Tahoma"/>
              </a:rPr>
              <a:t>January’s cost of goods sold is budgeted at $140,000.</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16</a:t>
            </a:fld>
            <a:endParaRPr lang="en-US" dirty="0">
              <a:solidFill>
                <a:prstClr val="white"/>
              </a:solidFill>
              <a:latin typeface="+mn-lt"/>
            </a:endParaRPr>
          </a:p>
        </p:txBody>
      </p:sp>
    </p:spTree>
    <p:extLst>
      <p:ext uri="{BB962C8B-B14F-4D97-AF65-F5344CB8AC3E}">
        <p14:creationId xmlns:p14="http://schemas.microsoft.com/office/powerpoint/2010/main" val="15409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EBFC14"/>
                </a:solidFill>
                <a:effectLst/>
                <a:latin typeface="+mn-lt"/>
              </a:rPr>
              <a:t>Exhibit 7.3: Inventory Purchases Budget</a:t>
            </a:r>
            <a:endParaRPr lang="en-US" sz="4400" dirty="0">
              <a:effectLst/>
              <a:latin typeface="+mn-lt"/>
            </a:endParaRPr>
          </a:p>
        </p:txBody>
      </p:sp>
      <p:sp>
        <p:nvSpPr>
          <p:cNvPr id="3" name="Content Placeholder 2"/>
          <p:cNvSpPr>
            <a:spLocks noGrp="1"/>
          </p:cNvSpPr>
          <p:nvPr>
            <p:ph idx="1"/>
          </p:nvPr>
        </p:nvSpPr>
        <p:spPr>
          <a:xfrm>
            <a:off x="628650" y="1825626"/>
            <a:ext cx="1352550" cy="343806"/>
          </a:xfrm>
        </p:spPr>
        <p:txBody>
          <a:bodyPr>
            <a:normAutofit lnSpcReduction="10000"/>
          </a:bodyPr>
          <a:lstStyle/>
          <a:p>
            <a:pPr marL="0" indent="0">
              <a:buNone/>
            </a:pPr>
            <a:r>
              <a:rPr lang="en-IN" sz="2000" b="1" dirty="0" smtClean="0">
                <a:latin typeface="+mn-lt"/>
              </a:rPr>
              <a:t>Exhibit 7.3</a:t>
            </a:r>
            <a:endParaRPr lang="en-IN" sz="2000" b="1" dirty="0">
              <a:latin typeface="+mn-lt"/>
            </a:endParaRPr>
          </a:p>
        </p:txBody>
      </p:sp>
      <p:sp>
        <p:nvSpPr>
          <p:cNvPr id="6" name="Content Placeholder 5"/>
          <p:cNvSpPr>
            <a:spLocks noGrp="1"/>
          </p:cNvSpPr>
          <p:nvPr>
            <p:ph idx="13"/>
          </p:nvPr>
        </p:nvSpPr>
        <p:spPr>
          <a:xfrm>
            <a:off x="647700" y="2286000"/>
            <a:ext cx="3695700" cy="444501"/>
          </a:xfrm>
        </p:spPr>
        <p:txBody>
          <a:bodyPr>
            <a:normAutofit fontScale="92500"/>
          </a:bodyPr>
          <a:lstStyle/>
          <a:p>
            <a:pPr marL="0" indent="0">
              <a:buNone/>
            </a:pPr>
            <a:r>
              <a:rPr lang="en-IN" sz="2400" b="1" dirty="0" smtClean="0">
                <a:latin typeface="+mn-lt"/>
              </a:rPr>
              <a:t>Inventory purchases Budget</a:t>
            </a:r>
            <a:endParaRPr lang="en-IN" sz="2400" b="1" dirty="0">
              <a:latin typeface="+mn-lt"/>
            </a:endParaRPr>
          </a:p>
        </p:txBody>
      </p:sp>
      <p:pic>
        <p:nvPicPr>
          <p:cNvPr id="11" name="Picture 10" descr="Partial (Section 1) Exhibit 7.3 is reproduced from the textbook, inventory purchases budg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19213"/>
            <a:ext cx="7568854" cy="3136901"/>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17</a:t>
            </a:fld>
            <a:endParaRPr lang="en-US" dirty="0">
              <a:solidFill>
                <a:prstClr val="white"/>
              </a:solidFill>
              <a:latin typeface="+mn-lt"/>
            </a:endParaRPr>
          </a:p>
        </p:txBody>
      </p:sp>
    </p:spTree>
    <p:extLst>
      <p:ext uri="{BB962C8B-B14F-4D97-AF65-F5344CB8AC3E}">
        <p14:creationId xmlns:p14="http://schemas.microsoft.com/office/powerpoint/2010/main" val="990650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9143"/>
            <a:ext cx="7886700" cy="1117526"/>
          </a:xfrm>
        </p:spPr>
        <p:txBody>
          <a:bodyPr/>
          <a:lstStyle/>
          <a:p>
            <a:r>
              <a:rPr lang="en-US" sz="3800" dirty="0">
                <a:effectLst/>
                <a:latin typeface="+mn-lt"/>
              </a:rPr>
              <a:t>Exhibit 7.3: Inventory Purchases and Schedule of Cash Payments</a:t>
            </a:r>
          </a:p>
        </p:txBody>
      </p:sp>
      <p:pic>
        <p:nvPicPr>
          <p:cNvPr id="3" name="Picture 2" descr="Exhibit 7.3 is reproduced from the textbook and has added callou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39" y="1783030"/>
            <a:ext cx="7408122" cy="4222906"/>
          </a:xfrm>
          <a:prstGeom prst="rect">
            <a:avLst/>
          </a:prstGeom>
        </p:spPr>
      </p:pic>
      <p:sp>
        <p:nvSpPr>
          <p:cNvPr id="5" name="Content Placeholder 2"/>
          <p:cNvSpPr>
            <a:spLocks noGrp="1"/>
          </p:cNvSpPr>
          <p:nvPr>
            <p:ph idx="1"/>
          </p:nvPr>
        </p:nvSpPr>
        <p:spPr>
          <a:xfrm>
            <a:off x="3172226" y="6207321"/>
            <a:ext cx="2494749" cy="231385"/>
          </a:xfrm>
        </p:spPr>
        <p:txBody>
          <a:bodyPr>
            <a:normAutofit/>
          </a:bodyPr>
          <a:lstStyle/>
          <a:p>
            <a:pPr marL="0" indent="0" algn="ctr">
              <a:buNone/>
            </a:pPr>
            <a:r>
              <a:rPr lang="en-US" sz="900" u="sng" dirty="0">
                <a:latin typeface="+mn-lt"/>
                <a:hlinkClick r:id="rId4" action="ppaction://hlinksldjump"/>
              </a:rPr>
              <a:t>Access the text alternative for slide images.</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18</a:t>
            </a:fld>
            <a:endParaRPr lang="en-US" dirty="0">
              <a:solidFill>
                <a:prstClr val="white"/>
              </a:solidFill>
              <a:latin typeface="+mn-lt"/>
            </a:endParaRPr>
          </a:p>
        </p:txBody>
      </p:sp>
    </p:spTree>
    <p:extLst>
      <p:ext uri="{BB962C8B-B14F-4D97-AF65-F5344CB8AC3E}">
        <p14:creationId xmlns:p14="http://schemas.microsoft.com/office/powerpoint/2010/main" val="133965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a:xfrm>
            <a:off x="628650" y="616371"/>
            <a:ext cx="7886700" cy="823070"/>
          </a:xfrm>
        </p:spPr>
        <p:txBody>
          <a:bodyPr/>
          <a:lstStyle/>
          <a:p>
            <a:pPr eaLnBrk="1" fontAlgn="auto" hangingPunct="1">
              <a:spcAft>
                <a:spcPts val="0"/>
              </a:spcAft>
              <a:defRPr/>
            </a:pPr>
            <a:r>
              <a:rPr lang="en-US" sz="4400" dirty="0">
                <a:solidFill>
                  <a:srgbClr val="EBFC14"/>
                </a:solidFill>
                <a:effectLst/>
                <a:latin typeface="+mn-lt"/>
              </a:rPr>
              <a:t>Learning Objective 7-4</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527175"/>
          </a:xfrm>
        </p:spPr>
        <p:txBody>
          <a:bodyPr>
            <a:normAutofit/>
          </a:bodyPr>
          <a:lstStyle/>
          <a:p>
            <a:pPr marL="0" indent="0">
              <a:buNone/>
            </a:pPr>
            <a:r>
              <a:rPr lang="en-US" sz="3200" dirty="0">
                <a:latin typeface="+mn-lt"/>
              </a:rPr>
              <a:t>Prepare a selling and administrative expense budget and related schedule of cash payments.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898" y="36576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182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p:txBody>
          <a:bodyPr/>
          <a:lstStyle/>
          <a:p>
            <a:pPr eaLnBrk="1" fontAlgn="auto" hangingPunct="1">
              <a:spcAft>
                <a:spcPts val="0"/>
              </a:spcAft>
              <a:defRPr/>
            </a:pPr>
            <a:r>
              <a:rPr lang="en-US" sz="4400" dirty="0">
                <a:solidFill>
                  <a:srgbClr val="EBFC14"/>
                </a:solidFill>
                <a:effectLst/>
                <a:latin typeface="+mn-lt"/>
              </a:rPr>
              <a:t>Learning Objective 7-1</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298575"/>
          </a:xfrm>
        </p:spPr>
        <p:txBody>
          <a:bodyPr/>
          <a:lstStyle/>
          <a:p>
            <a:pPr marL="0" indent="0">
              <a:buNone/>
            </a:pPr>
            <a:r>
              <a:rPr lang="en-US" dirty="0">
                <a:latin typeface="+mn-lt"/>
              </a:rPr>
              <a:t>Describe the budgeting process and the benefits it provides.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898" y="36576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prstClr val="white"/>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EBFC14"/>
                </a:solidFill>
                <a:effectLst/>
                <a:latin typeface="+mn-lt"/>
              </a:rPr>
              <a:t>Selling and Administrative Expense Budget</a:t>
            </a:r>
            <a:endParaRPr lang="en-US" sz="4400" dirty="0">
              <a:effectLst/>
              <a:latin typeface="+mn-lt"/>
            </a:endParaRPr>
          </a:p>
        </p:txBody>
      </p:sp>
      <p:sp>
        <p:nvSpPr>
          <p:cNvPr id="3" name="Content Placeholder 2"/>
          <p:cNvSpPr>
            <a:spLocks noGrp="1"/>
          </p:cNvSpPr>
          <p:nvPr>
            <p:ph idx="1"/>
          </p:nvPr>
        </p:nvSpPr>
        <p:spPr>
          <a:xfrm>
            <a:off x="628650" y="1825626"/>
            <a:ext cx="7886700" cy="828399"/>
          </a:xfrm>
        </p:spPr>
        <p:txBody>
          <a:bodyPr>
            <a:normAutofit/>
          </a:bodyPr>
          <a:lstStyle/>
          <a:p>
            <a:pPr marL="291600" indent="-291600"/>
            <a:r>
              <a:rPr lang="en-US" sz="2600" b="1" dirty="0">
                <a:latin typeface="+mn-lt"/>
                <a:cs typeface="Tahoma"/>
              </a:rPr>
              <a:t>The details of the selling and administrative (S&amp;A) budget are shown next</a:t>
            </a:r>
            <a:r>
              <a:rPr lang="en-US" sz="2600" dirty="0">
                <a:latin typeface="+mn-lt"/>
              </a:rPr>
              <a:t>.</a:t>
            </a:r>
            <a:endParaRPr lang="en-US" sz="2600" b="1" dirty="0">
              <a:latin typeface="+mn-lt"/>
              <a:cs typeface="Tahoma"/>
            </a:endParaRPr>
          </a:p>
        </p:txBody>
      </p:sp>
      <p:sp>
        <p:nvSpPr>
          <p:cNvPr id="5" name="Content Placeholder 4"/>
          <p:cNvSpPr>
            <a:spLocks noGrp="1"/>
          </p:cNvSpPr>
          <p:nvPr>
            <p:ph idx="13"/>
          </p:nvPr>
        </p:nvSpPr>
        <p:spPr>
          <a:xfrm>
            <a:off x="628650" y="2743199"/>
            <a:ext cx="7905750" cy="1524001"/>
          </a:xfrm>
        </p:spPr>
        <p:txBody>
          <a:bodyPr>
            <a:noAutofit/>
          </a:bodyPr>
          <a:lstStyle/>
          <a:p>
            <a:pPr marL="291600" indent="-291600"/>
            <a:r>
              <a:rPr lang="en-US" sz="2600" b="1" dirty="0">
                <a:latin typeface="+mn-lt"/>
                <a:cs typeface="Tahoma"/>
              </a:rPr>
              <a:t>It is important to note that sales commission (based on 2 percent of sales) is paid in the month following the sale, while supplies expense (based on 1 percent of sales) is paid in the month of the sale.</a:t>
            </a:r>
          </a:p>
        </p:txBody>
      </p:sp>
      <p:sp>
        <p:nvSpPr>
          <p:cNvPr id="6" name="Content Placeholder 5"/>
          <p:cNvSpPr>
            <a:spLocks noGrp="1"/>
          </p:cNvSpPr>
          <p:nvPr>
            <p:ph idx="14"/>
          </p:nvPr>
        </p:nvSpPr>
        <p:spPr>
          <a:xfrm>
            <a:off x="628650" y="4343400"/>
            <a:ext cx="7905750" cy="838200"/>
          </a:xfrm>
        </p:spPr>
        <p:txBody>
          <a:bodyPr>
            <a:normAutofit/>
          </a:bodyPr>
          <a:lstStyle/>
          <a:p>
            <a:pPr marL="291600" indent="-291600"/>
            <a:r>
              <a:rPr lang="en-US" sz="2600" b="1" dirty="0">
                <a:latin typeface="+mn-lt"/>
                <a:cs typeface="Tahoma"/>
              </a:rPr>
              <a:t>The utility expense is paid in the month following the usage of the electricity, gas, and water.</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20</a:t>
            </a:fld>
            <a:endParaRPr lang="en-US" dirty="0">
              <a:solidFill>
                <a:prstClr val="white"/>
              </a:solidFill>
              <a:latin typeface="+mn-lt"/>
            </a:endParaRPr>
          </a:p>
        </p:txBody>
      </p:sp>
    </p:spTree>
    <p:extLst>
      <p:ext uri="{BB962C8B-B14F-4D97-AF65-F5344CB8AC3E}">
        <p14:creationId xmlns:p14="http://schemas.microsoft.com/office/powerpoint/2010/main" val="29562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0153"/>
            <a:ext cx="7886700" cy="1095506"/>
          </a:xfrm>
        </p:spPr>
        <p:txBody>
          <a:bodyPr/>
          <a:lstStyle/>
          <a:p>
            <a:r>
              <a:rPr lang="en-US" sz="3600" dirty="0">
                <a:effectLst/>
                <a:latin typeface="+mn-lt"/>
              </a:rPr>
              <a:t>Exhibit 7.4: Selling and Administrative Expense Budget for Hampton Hams</a:t>
            </a:r>
          </a:p>
        </p:txBody>
      </p:sp>
      <p:pic>
        <p:nvPicPr>
          <p:cNvPr id="5" name="Picture 4" descr="Exhibit 7.4 is reproduced from the textbook and the Pro Forma Data section is circled. Exhibit shows Hampton Hams selling and administrative (S&amp;A) budget on an Excel spreadshee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69" y="1855550"/>
            <a:ext cx="6960462" cy="4097882"/>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21</a:t>
            </a:fld>
            <a:endParaRPr lang="en-US" dirty="0">
              <a:solidFill>
                <a:prstClr val="white"/>
              </a:solidFill>
              <a:latin typeface="+mn-lt"/>
            </a:endParaRPr>
          </a:p>
        </p:txBody>
      </p:sp>
    </p:spTree>
    <p:extLst>
      <p:ext uri="{BB962C8B-B14F-4D97-AF65-F5344CB8AC3E}">
        <p14:creationId xmlns:p14="http://schemas.microsoft.com/office/powerpoint/2010/main" val="377478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a:xfrm>
            <a:off x="628650" y="616371"/>
            <a:ext cx="7886700" cy="823070"/>
          </a:xfrm>
        </p:spPr>
        <p:txBody>
          <a:bodyPr/>
          <a:lstStyle/>
          <a:p>
            <a:pPr eaLnBrk="1" fontAlgn="auto" hangingPunct="1">
              <a:spcAft>
                <a:spcPts val="0"/>
              </a:spcAft>
              <a:defRPr/>
            </a:pPr>
            <a:r>
              <a:rPr lang="en-US" sz="4400" dirty="0">
                <a:solidFill>
                  <a:srgbClr val="EBFC14"/>
                </a:solidFill>
                <a:effectLst/>
                <a:latin typeface="+mn-lt"/>
              </a:rPr>
              <a:t>Learning Objective 7-5</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612775"/>
          </a:xfrm>
        </p:spPr>
        <p:txBody>
          <a:bodyPr>
            <a:normAutofit/>
          </a:bodyPr>
          <a:lstStyle/>
          <a:p>
            <a:pPr marL="0" indent="0">
              <a:buNone/>
            </a:pPr>
            <a:r>
              <a:rPr lang="en-US" dirty="0">
                <a:latin typeface="+mn-lt"/>
              </a:rPr>
              <a:t>Prepare a cash budget.</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9718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251385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EBFC14"/>
                </a:solidFill>
                <a:effectLst/>
                <a:latin typeface="+mn-lt"/>
              </a:rPr>
              <a:t>Information for Hampton Hams’ Cash Budget</a:t>
            </a:r>
            <a:endParaRPr lang="en-US" sz="4400" dirty="0">
              <a:effectLst/>
              <a:latin typeface="+mn-lt"/>
            </a:endParaRPr>
          </a:p>
        </p:txBody>
      </p:sp>
      <p:sp>
        <p:nvSpPr>
          <p:cNvPr id="3" name="Content Placeholder 2"/>
          <p:cNvSpPr>
            <a:spLocks noGrp="1"/>
          </p:cNvSpPr>
          <p:nvPr>
            <p:ph idx="1"/>
          </p:nvPr>
        </p:nvSpPr>
        <p:spPr>
          <a:xfrm>
            <a:off x="628650" y="1825626"/>
            <a:ext cx="7886700" cy="841374"/>
          </a:xfrm>
        </p:spPr>
        <p:txBody>
          <a:bodyPr>
            <a:normAutofit/>
          </a:bodyPr>
          <a:lstStyle/>
          <a:p>
            <a:pPr marL="0" indent="0">
              <a:buNone/>
            </a:pPr>
            <a:r>
              <a:rPr lang="en-US" sz="2600" dirty="0">
                <a:latin typeface="+mn-lt"/>
                <a:cs typeface="Tahoma"/>
              </a:rPr>
              <a:t>H</a:t>
            </a:r>
            <a:r>
              <a:rPr lang="en-US" sz="100" dirty="0">
                <a:latin typeface="+mn-lt"/>
                <a:cs typeface="Tahoma"/>
              </a:rPr>
              <a:t> </a:t>
            </a:r>
            <a:r>
              <a:rPr lang="en-US" sz="2600" dirty="0">
                <a:latin typeface="+mn-lt"/>
                <a:cs typeface="Tahoma"/>
              </a:rPr>
              <a:t>H plans to purchase, for cash, store fixtures with a cost of $130,000 in October</a:t>
            </a:r>
            <a:r>
              <a:rPr lang="en-US" sz="2600" dirty="0">
                <a:latin typeface="+mn-lt"/>
              </a:rPr>
              <a:t>.</a:t>
            </a:r>
            <a:endParaRPr lang="en-US" sz="2600" dirty="0">
              <a:latin typeface="+mn-lt"/>
              <a:cs typeface="Tahoma"/>
            </a:endParaRPr>
          </a:p>
        </p:txBody>
      </p:sp>
      <p:sp>
        <p:nvSpPr>
          <p:cNvPr id="5" name="Content Placeholder 4"/>
          <p:cNvSpPr>
            <a:spLocks noGrp="1"/>
          </p:cNvSpPr>
          <p:nvPr>
            <p:ph idx="13"/>
          </p:nvPr>
        </p:nvSpPr>
        <p:spPr>
          <a:xfrm>
            <a:off x="628650" y="2778303"/>
            <a:ext cx="7905750" cy="838201"/>
          </a:xfrm>
        </p:spPr>
        <p:txBody>
          <a:bodyPr>
            <a:normAutofit/>
          </a:bodyPr>
          <a:lstStyle/>
          <a:p>
            <a:pPr marL="0" indent="0">
              <a:buNone/>
            </a:pPr>
            <a:r>
              <a:rPr lang="en-US" sz="2600" dirty="0">
                <a:latin typeface="+mn-lt"/>
                <a:cs typeface="Tahoma"/>
              </a:rPr>
              <a:t>H</a:t>
            </a:r>
            <a:r>
              <a:rPr lang="en-US" sz="100" dirty="0">
                <a:latin typeface="+mn-lt"/>
                <a:cs typeface="Tahoma"/>
              </a:rPr>
              <a:t> </a:t>
            </a:r>
            <a:r>
              <a:rPr lang="en-US" sz="2600" dirty="0">
                <a:latin typeface="+mn-lt"/>
                <a:cs typeface="Tahoma"/>
              </a:rPr>
              <a:t>H borrows or repays principal and interest on the last day of each month</a:t>
            </a:r>
            <a:r>
              <a:rPr lang="en-US" sz="2600" dirty="0">
                <a:latin typeface="+mn-lt"/>
              </a:rPr>
              <a:t>.</a:t>
            </a:r>
            <a:endParaRPr lang="en-US" sz="2600" dirty="0">
              <a:latin typeface="+mn-lt"/>
              <a:cs typeface="Tahoma"/>
            </a:endParaRPr>
          </a:p>
        </p:txBody>
      </p:sp>
      <p:sp>
        <p:nvSpPr>
          <p:cNvPr id="6" name="Content Placeholder 5"/>
          <p:cNvSpPr>
            <a:spLocks noGrp="1"/>
          </p:cNvSpPr>
          <p:nvPr>
            <p:ph idx="14"/>
          </p:nvPr>
        </p:nvSpPr>
        <p:spPr>
          <a:xfrm>
            <a:off x="628650" y="3721099"/>
            <a:ext cx="7905750" cy="927101"/>
          </a:xfrm>
        </p:spPr>
        <p:txBody>
          <a:bodyPr>
            <a:normAutofit/>
          </a:bodyPr>
          <a:lstStyle/>
          <a:p>
            <a:pPr marL="291600" lvl="1" indent="-291600">
              <a:spcBef>
                <a:spcPts val="1000"/>
              </a:spcBef>
            </a:pPr>
            <a:r>
              <a:rPr lang="en-US" sz="2400" dirty="0">
                <a:latin typeface="+mn-lt"/>
                <a:cs typeface="Tahoma"/>
              </a:rPr>
              <a:t>Any money borrowed from the bank bears interest at an annual rate of 12 percent (1 percent per month)</a:t>
            </a:r>
            <a:r>
              <a:rPr lang="en-US" dirty="0">
                <a:latin typeface="+mn-lt"/>
              </a:rPr>
              <a:t>.</a:t>
            </a:r>
            <a:endParaRPr lang="en-US" sz="2400" dirty="0">
              <a:latin typeface="+mn-lt"/>
              <a:cs typeface="Tahoma"/>
            </a:endParaRPr>
          </a:p>
        </p:txBody>
      </p:sp>
      <p:sp>
        <p:nvSpPr>
          <p:cNvPr id="7" name="Content Placeholder 6"/>
          <p:cNvSpPr>
            <a:spLocks noGrp="1"/>
          </p:cNvSpPr>
          <p:nvPr>
            <p:ph idx="15"/>
          </p:nvPr>
        </p:nvSpPr>
        <p:spPr>
          <a:xfrm>
            <a:off x="628650" y="4724400"/>
            <a:ext cx="7905750" cy="838200"/>
          </a:xfrm>
        </p:spPr>
        <p:txBody>
          <a:bodyPr>
            <a:normAutofit/>
          </a:bodyPr>
          <a:lstStyle/>
          <a:p>
            <a:pPr marL="0" indent="0">
              <a:buNone/>
            </a:pPr>
            <a:r>
              <a:rPr lang="en-US" sz="2600" dirty="0">
                <a:latin typeface="+mn-lt"/>
                <a:cs typeface="Tahoma"/>
              </a:rPr>
              <a:t>The management at H</a:t>
            </a:r>
            <a:r>
              <a:rPr lang="en-US" sz="100" dirty="0">
                <a:latin typeface="+mn-lt"/>
                <a:cs typeface="Tahoma"/>
              </a:rPr>
              <a:t> </a:t>
            </a:r>
            <a:r>
              <a:rPr lang="en-US" sz="2600" dirty="0">
                <a:latin typeface="+mn-lt"/>
                <a:cs typeface="Tahoma"/>
              </a:rPr>
              <a:t>H wants to maintain a cash balance of at least $10,000 at the end of every month.</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23</a:t>
            </a:fld>
            <a:endParaRPr lang="en-US" dirty="0">
              <a:solidFill>
                <a:prstClr val="white"/>
              </a:solidFill>
              <a:latin typeface="+mn-lt"/>
            </a:endParaRPr>
          </a:p>
        </p:txBody>
      </p:sp>
    </p:spTree>
    <p:extLst>
      <p:ext uri="{BB962C8B-B14F-4D97-AF65-F5344CB8AC3E}">
        <p14:creationId xmlns:p14="http://schemas.microsoft.com/office/powerpoint/2010/main" val="18498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EBFC14"/>
                </a:solidFill>
                <a:effectLst/>
                <a:latin typeface="+mn-lt"/>
              </a:rPr>
              <a:t>Exhibit 7.5: Schedule of Cash Receipts</a:t>
            </a:r>
            <a:endParaRPr lang="en-US" sz="4400" dirty="0">
              <a:effectLst/>
              <a:latin typeface="+mn-lt"/>
            </a:endParaRPr>
          </a:p>
        </p:txBody>
      </p:sp>
      <p:pic>
        <p:nvPicPr>
          <p:cNvPr id="5" name="Picture 4" descr="Section 1 of Exhibit 7.5 is reproduced from the text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43" y="2459362"/>
            <a:ext cx="7493915" cy="1985791"/>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24</a:t>
            </a:fld>
            <a:endParaRPr lang="en-US" dirty="0">
              <a:solidFill>
                <a:prstClr val="white"/>
              </a:solidFill>
              <a:latin typeface="+mn-lt"/>
            </a:endParaRPr>
          </a:p>
        </p:txBody>
      </p:sp>
    </p:spTree>
    <p:extLst>
      <p:ext uri="{BB962C8B-B14F-4D97-AF65-F5344CB8AC3E}">
        <p14:creationId xmlns:p14="http://schemas.microsoft.com/office/powerpoint/2010/main" val="5906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EBFC14"/>
                </a:solidFill>
                <a:effectLst/>
                <a:latin typeface="+mn-lt"/>
              </a:rPr>
              <a:t>Exhibit 7.5: Schedule of Cash Receipts and Cash Payments</a:t>
            </a:r>
            <a:endParaRPr lang="en-US" sz="4400" dirty="0">
              <a:effectLst/>
              <a:latin typeface="+mn-lt"/>
            </a:endParaRPr>
          </a:p>
        </p:txBody>
      </p:sp>
      <p:pic>
        <p:nvPicPr>
          <p:cNvPr id="6" name="Picture 5" descr="Sections 1 and 2 of Exhibit 7.5 is reproduced from the text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43" y="2209800"/>
            <a:ext cx="7493915" cy="3108197"/>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25</a:t>
            </a:fld>
            <a:endParaRPr lang="en-US" dirty="0">
              <a:solidFill>
                <a:prstClr val="white"/>
              </a:solidFill>
              <a:latin typeface="+mn-lt"/>
            </a:endParaRPr>
          </a:p>
        </p:txBody>
      </p:sp>
    </p:spTree>
    <p:extLst>
      <p:ext uri="{BB962C8B-B14F-4D97-AF65-F5344CB8AC3E}">
        <p14:creationId xmlns:p14="http://schemas.microsoft.com/office/powerpoint/2010/main" val="39049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effectLst/>
                <a:latin typeface="+mn-lt"/>
              </a:rPr>
              <a:t>Cash Budget for Hampton Hams</a:t>
            </a:r>
          </a:p>
        </p:txBody>
      </p:sp>
      <p:sp>
        <p:nvSpPr>
          <p:cNvPr id="3" name="Content Placeholder 2"/>
          <p:cNvSpPr>
            <a:spLocks noGrp="1"/>
          </p:cNvSpPr>
          <p:nvPr>
            <p:ph idx="1"/>
          </p:nvPr>
        </p:nvSpPr>
        <p:spPr>
          <a:xfrm>
            <a:off x="628650" y="1825626"/>
            <a:ext cx="1352550" cy="411436"/>
          </a:xfrm>
        </p:spPr>
        <p:txBody>
          <a:bodyPr>
            <a:normAutofit/>
          </a:bodyPr>
          <a:lstStyle/>
          <a:p>
            <a:pPr marL="0" indent="0">
              <a:buNone/>
            </a:pPr>
            <a:r>
              <a:rPr lang="en-IN" sz="2000" b="1" dirty="0" smtClean="0">
                <a:latin typeface="+mn-lt"/>
              </a:rPr>
              <a:t>Exhibit 7.5</a:t>
            </a:r>
            <a:endParaRPr lang="en-IN" sz="2000" b="1" dirty="0">
              <a:latin typeface="+mn-lt"/>
            </a:endParaRPr>
          </a:p>
        </p:txBody>
      </p:sp>
      <p:sp>
        <p:nvSpPr>
          <p:cNvPr id="6" name="Content Placeholder 5"/>
          <p:cNvSpPr>
            <a:spLocks noGrp="1"/>
          </p:cNvSpPr>
          <p:nvPr>
            <p:ph idx="13"/>
          </p:nvPr>
        </p:nvSpPr>
        <p:spPr>
          <a:xfrm>
            <a:off x="647700" y="2286000"/>
            <a:ext cx="1714500" cy="444501"/>
          </a:xfrm>
        </p:spPr>
        <p:txBody>
          <a:bodyPr>
            <a:normAutofit/>
          </a:bodyPr>
          <a:lstStyle/>
          <a:p>
            <a:pPr marL="0" indent="0">
              <a:buNone/>
            </a:pPr>
            <a:r>
              <a:rPr lang="en-IN" sz="2200" b="1" dirty="0" smtClean="0">
                <a:latin typeface="+mn-lt"/>
              </a:rPr>
              <a:t>Cash Budget</a:t>
            </a:r>
            <a:endParaRPr lang="en-IN" sz="2200" b="1" dirty="0">
              <a:latin typeface="+mn-lt"/>
            </a:endParaRPr>
          </a:p>
        </p:txBody>
      </p:sp>
      <p:pic>
        <p:nvPicPr>
          <p:cNvPr id="12" name="Picture 11" descr="Complete Exhibit 7.5 is reproduced from the textbook and the Pro Forma data section is circl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762378"/>
            <a:ext cx="4262405" cy="3638422"/>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26</a:t>
            </a:fld>
            <a:endParaRPr lang="en-US" dirty="0">
              <a:solidFill>
                <a:prstClr val="white"/>
              </a:solidFill>
              <a:latin typeface="+mn-lt"/>
            </a:endParaRPr>
          </a:p>
        </p:txBody>
      </p:sp>
    </p:spTree>
    <p:extLst>
      <p:ext uri="{BB962C8B-B14F-4D97-AF65-F5344CB8AC3E}">
        <p14:creationId xmlns:p14="http://schemas.microsoft.com/office/powerpoint/2010/main" val="907333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p:txBody>
          <a:bodyPr/>
          <a:lstStyle/>
          <a:p>
            <a:pPr eaLnBrk="1" fontAlgn="auto" hangingPunct="1">
              <a:spcAft>
                <a:spcPts val="0"/>
              </a:spcAft>
              <a:defRPr/>
            </a:pPr>
            <a:r>
              <a:rPr lang="en-US" sz="4400" dirty="0">
                <a:solidFill>
                  <a:srgbClr val="EBFC14"/>
                </a:solidFill>
                <a:effectLst/>
                <a:latin typeface="+mn-lt"/>
              </a:rPr>
              <a:t>Learning Objective 7-6</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993775"/>
          </a:xfrm>
        </p:spPr>
        <p:txBody>
          <a:bodyPr>
            <a:normAutofit/>
          </a:bodyPr>
          <a:lstStyle/>
          <a:p>
            <a:pPr marL="0" indent="0">
              <a:buNone/>
            </a:pPr>
            <a:r>
              <a:rPr lang="en-US" sz="3200" dirty="0">
                <a:latin typeface="+mn-lt"/>
              </a:rPr>
              <a:t>Prepare a pro forma income statement, balance sheet, and statement of cash flows.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2766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46402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75218"/>
            <a:ext cx="7886700" cy="905377"/>
          </a:xfrm>
        </p:spPr>
        <p:txBody>
          <a:bodyPr/>
          <a:lstStyle/>
          <a:p>
            <a:r>
              <a:rPr lang="en-US" sz="4400" dirty="0">
                <a:solidFill>
                  <a:srgbClr val="EBFC14"/>
                </a:solidFill>
                <a:effectLst/>
                <a:latin typeface="+mn-lt"/>
              </a:rPr>
              <a:t>Pro Forma Income Statement</a:t>
            </a:r>
            <a:endParaRPr lang="en-US" sz="4400" dirty="0">
              <a:effectLst/>
              <a:latin typeface="+mn-lt"/>
            </a:endParaRPr>
          </a:p>
        </p:txBody>
      </p:sp>
      <p:sp>
        <p:nvSpPr>
          <p:cNvPr id="6" name="Content Placeholder 5"/>
          <p:cNvSpPr>
            <a:spLocks noGrp="1"/>
          </p:cNvSpPr>
          <p:nvPr>
            <p:ph idx="1"/>
          </p:nvPr>
        </p:nvSpPr>
        <p:spPr>
          <a:xfrm>
            <a:off x="628650" y="1825626"/>
            <a:ext cx="7886700" cy="841374"/>
          </a:xfrm>
        </p:spPr>
        <p:txBody>
          <a:bodyPr>
            <a:normAutofit/>
          </a:bodyPr>
          <a:lstStyle/>
          <a:p>
            <a:pPr marL="291600" indent="-291600"/>
            <a:r>
              <a:rPr lang="en-US" altLang="en-US" sz="2600" dirty="0">
                <a:latin typeface="+mn-lt"/>
                <a:cs typeface="Tahoma"/>
              </a:rPr>
              <a:t>The pro forma income statement gives management an estimate of the expected profitability of H</a:t>
            </a:r>
            <a:r>
              <a:rPr lang="en-US" altLang="en-US" sz="100" dirty="0">
                <a:latin typeface="+mn-lt"/>
                <a:cs typeface="Tahoma"/>
              </a:rPr>
              <a:t> </a:t>
            </a:r>
            <a:r>
              <a:rPr lang="en-US" altLang="en-US" sz="2600" dirty="0">
                <a:latin typeface="+mn-lt"/>
                <a:cs typeface="Tahoma"/>
              </a:rPr>
              <a:t>H</a:t>
            </a:r>
            <a:r>
              <a:rPr lang="en-US" altLang="en-US" sz="2600" dirty="0">
                <a:latin typeface="+mn-lt"/>
              </a:rPr>
              <a:t>.</a:t>
            </a:r>
            <a:endParaRPr lang="en-US" altLang="en-US" sz="2600" dirty="0">
              <a:latin typeface="+mn-lt"/>
              <a:cs typeface="Tahoma"/>
            </a:endParaRPr>
          </a:p>
        </p:txBody>
      </p:sp>
      <p:sp>
        <p:nvSpPr>
          <p:cNvPr id="7" name="Content Placeholder 6"/>
          <p:cNvSpPr>
            <a:spLocks noGrp="1"/>
          </p:cNvSpPr>
          <p:nvPr>
            <p:ph idx="13"/>
          </p:nvPr>
        </p:nvSpPr>
        <p:spPr>
          <a:xfrm>
            <a:off x="628650" y="2774021"/>
            <a:ext cx="7905750" cy="838201"/>
          </a:xfrm>
        </p:spPr>
        <p:txBody>
          <a:bodyPr>
            <a:normAutofit/>
          </a:bodyPr>
          <a:lstStyle/>
          <a:p>
            <a:pPr marL="291600" indent="-291600"/>
            <a:r>
              <a:rPr lang="en-US" altLang="en-US" sz="2600" dirty="0">
                <a:latin typeface="+mn-lt"/>
                <a:cs typeface="Tahoma"/>
              </a:rPr>
              <a:t>If the project appears to be unprofitable, management can make the decision to abandon it</a:t>
            </a:r>
            <a:r>
              <a:rPr lang="en-US" altLang="en-US" sz="2600" dirty="0">
                <a:latin typeface="+mn-lt"/>
              </a:rPr>
              <a:t>.</a:t>
            </a:r>
            <a:endParaRPr lang="en-US" altLang="en-US" sz="2600" dirty="0">
              <a:latin typeface="+mn-lt"/>
              <a:cs typeface="Tahoma"/>
            </a:endParaRPr>
          </a:p>
        </p:txBody>
      </p:sp>
      <p:sp>
        <p:nvSpPr>
          <p:cNvPr id="8" name="Content Placeholder 7"/>
          <p:cNvSpPr>
            <a:spLocks noGrp="1"/>
          </p:cNvSpPr>
          <p:nvPr>
            <p:ph idx="14"/>
          </p:nvPr>
        </p:nvSpPr>
        <p:spPr>
          <a:xfrm>
            <a:off x="628650" y="3733800"/>
            <a:ext cx="7905750" cy="1171848"/>
          </a:xfrm>
        </p:spPr>
        <p:txBody>
          <a:bodyPr>
            <a:normAutofit/>
          </a:bodyPr>
          <a:lstStyle/>
          <a:p>
            <a:pPr marL="291600" indent="-291600"/>
            <a:r>
              <a:rPr lang="en-US" altLang="en-US" sz="2600" dirty="0">
                <a:latin typeface="+mn-lt"/>
                <a:cs typeface="Tahoma"/>
              </a:rPr>
              <a:t>Although managers remain responsible for data analysis and decision making, computer technology offers powerful tools to assist in those tasks</a:t>
            </a:r>
            <a:r>
              <a:rPr lang="en-US" altLang="en-US" sz="2600" dirty="0">
                <a:latin typeface="+mn-lt"/>
              </a:rPr>
              <a:t>.</a:t>
            </a:r>
            <a:endParaRPr lang="en-US" altLang="en-US" sz="260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28</a:t>
            </a:fld>
            <a:endParaRPr lang="en-US" dirty="0">
              <a:solidFill>
                <a:prstClr val="white"/>
              </a:solidFill>
              <a:latin typeface="+mn-lt"/>
            </a:endParaRPr>
          </a:p>
        </p:txBody>
      </p:sp>
    </p:spTree>
    <p:extLst>
      <p:ext uri="{BB962C8B-B14F-4D97-AF65-F5344CB8AC3E}">
        <p14:creationId xmlns:p14="http://schemas.microsoft.com/office/powerpoint/2010/main" val="388246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EBFC14"/>
                </a:solidFill>
                <a:effectLst/>
                <a:latin typeface="+mn-lt"/>
              </a:rPr>
              <a:t>Pro Forma Income Statement for Hampton Hams</a:t>
            </a:r>
            <a:endParaRPr lang="en-US" sz="4400" dirty="0">
              <a:effectLst/>
              <a:latin typeface="+mn-lt"/>
            </a:endParaRPr>
          </a:p>
        </p:txBody>
      </p:sp>
      <p:sp>
        <p:nvSpPr>
          <p:cNvPr id="3" name="Content Placeholder 2"/>
          <p:cNvSpPr>
            <a:spLocks noGrp="1"/>
          </p:cNvSpPr>
          <p:nvPr>
            <p:ph idx="1"/>
          </p:nvPr>
        </p:nvSpPr>
        <p:spPr>
          <a:xfrm>
            <a:off x="628650" y="1825626"/>
            <a:ext cx="1657350" cy="411436"/>
          </a:xfrm>
        </p:spPr>
        <p:txBody>
          <a:bodyPr>
            <a:normAutofit/>
          </a:bodyPr>
          <a:lstStyle/>
          <a:p>
            <a:pPr marL="0" indent="0">
              <a:buNone/>
            </a:pPr>
            <a:r>
              <a:rPr lang="en-IN" sz="2200" b="1" dirty="0" smtClean="0">
                <a:latin typeface="+mn-lt"/>
              </a:rPr>
              <a:t>Exhibit 7.6</a:t>
            </a:r>
            <a:endParaRPr lang="en-IN" sz="2200" b="1" dirty="0">
              <a:latin typeface="+mn-lt"/>
            </a:endParaRPr>
          </a:p>
        </p:txBody>
      </p:sp>
      <p:pic>
        <p:nvPicPr>
          <p:cNvPr id="11" name="Picture 10" descr="Exhibit 7.6 is reproduced from the textbook, Hampton Hams' pro forma income stat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438400"/>
            <a:ext cx="7346255" cy="3663173"/>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29</a:t>
            </a:fld>
            <a:endParaRPr lang="en-US" dirty="0">
              <a:solidFill>
                <a:prstClr val="white"/>
              </a:solidFill>
              <a:latin typeface="+mn-lt"/>
            </a:endParaRPr>
          </a:p>
        </p:txBody>
      </p:sp>
    </p:spTree>
    <p:extLst>
      <p:ext uri="{BB962C8B-B14F-4D97-AF65-F5344CB8AC3E}">
        <p14:creationId xmlns:p14="http://schemas.microsoft.com/office/powerpoint/2010/main" val="1699400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400" dirty="0">
                <a:solidFill>
                  <a:srgbClr val="EBFC14"/>
                </a:solidFill>
                <a:effectLst/>
                <a:latin typeface="+mn-lt"/>
              </a:rPr>
              <a:t>Three Levels of Planning</a:t>
            </a:r>
            <a:endParaRPr lang="en-US" sz="4400" dirty="0">
              <a:effectLst/>
              <a:latin typeface="+mn-lt"/>
            </a:endParaRPr>
          </a:p>
        </p:txBody>
      </p:sp>
      <p:sp>
        <p:nvSpPr>
          <p:cNvPr id="3" name="Content Placeholder 2"/>
          <p:cNvSpPr>
            <a:spLocks noGrp="1"/>
          </p:cNvSpPr>
          <p:nvPr>
            <p:ph idx="1"/>
          </p:nvPr>
        </p:nvSpPr>
        <p:spPr>
          <a:xfrm>
            <a:off x="628650" y="1825626"/>
            <a:ext cx="7886700" cy="1374774"/>
          </a:xfrm>
        </p:spPr>
        <p:txBody>
          <a:bodyPr>
            <a:normAutofit lnSpcReduction="10000"/>
          </a:bodyPr>
          <a:lstStyle/>
          <a:p>
            <a:pPr marL="403200" indent="-403200" eaLnBrk="0" hangingPunct="0">
              <a:spcBef>
                <a:spcPct val="50000"/>
              </a:spcBef>
              <a:buFontTx/>
              <a:buAutoNum type="arabicPeriod"/>
              <a:defRPr/>
            </a:pPr>
            <a:r>
              <a:rPr lang="en-US" sz="2400" b="1" dirty="0">
                <a:latin typeface="+mn-lt"/>
                <a:cs typeface="Tahoma"/>
              </a:rPr>
              <a:t>Strategic planning involves making</a:t>
            </a:r>
            <a:r>
              <a:rPr lang="en-US" sz="100" b="1" dirty="0">
                <a:solidFill>
                  <a:schemeClr val="accent1"/>
                </a:solidFill>
                <a:latin typeface="+mn-lt"/>
                <a:cs typeface="Tahoma"/>
              </a:rPr>
              <a:t> begin underline </a:t>
            </a:r>
            <a:r>
              <a:rPr lang="en-US" sz="2400" b="1" u="sng" dirty="0">
                <a:latin typeface="+mn-lt"/>
                <a:cs typeface="Tahoma"/>
              </a:rPr>
              <a:t>long-term</a:t>
            </a:r>
            <a:r>
              <a:rPr lang="en-US" sz="100" b="1" dirty="0">
                <a:solidFill>
                  <a:schemeClr val="accent1"/>
                </a:solidFill>
                <a:latin typeface="+mn-lt"/>
                <a:cs typeface="Tahoma"/>
              </a:rPr>
              <a:t> end underline </a:t>
            </a:r>
            <a:r>
              <a:rPr lang="en-US" sz="2400" b="1" dirty="0">
                <a:latin typeface="+mn-lt"/>
                <a:cs typeface="Tahoma"/>
              </a:rPr>
              <a:t>decisions such as defining the scope of the business, determining which products to develop or discontinue, and identifying the most profitable markets.</a:t>
            </a:r>
          </a:p>
        </p:txBody>
      </p:sp>
      <p:sp>
        <p:nvSpPr>
          <p:cNvPr id="5" name="Content Placeholder 4"/>
          <p:cNvSpPr>
            <a:spLocks noGrp="1"/>
          </p:cNvSpPr>
          <p:nvPr>
            <p:ph idx="13"/>
          </p:nvPr>
        </p:nvSpPr>
        <p:spPr>
          <a:xfrm>
            <a:off x="647700" y="3335338"/>
            <a:ext cx="7886700" cy="1389062"/>
          </a:xfrm>
        </p:spPr>
        <p:txBody>
          <a:bodyPr>
            <a:normAutofit lnSpcReduction="10000"/>
          </a:bodyPr>
          <a:lstStyle/>
          <a:p>
            <a:pPr marL="403200" indent="-403200">
              <a:buFont typeface="+mj-lt"/>
              <a:buAutoNum type="arabicPeriod" startAt="2"/>
            </a:pPr>
            <a:r>
              <a:rPr lang="en-US" sz="2400" b="1" dirty="0">
                <a:latin typeface="+mn-lt"/>
                <a:cs typeface="Tahoma"/>
              </a:rPr>
              <a:t>Capital budgeting focuses on</a:t>
            </a:r>
            <a:r>
              <a:rPr lang="en-US" sz="100" b="1" dirty="0">
                <a:solidFill>
                  <a:schemeClr val="accent1"/>
                </a:solidFill>
                <a:latin typeface="+mn-lt"/>
                <a:cs typeface="Tahoma"/>
              </a:rPr>
              <a:t> begin underline </a:t>
            </a:r>
            <a:r>
              <a:rPr lang="en-US" sz="2400" b="1" u="sng" dirty="0">
                <a:latin typeface="+mn-lt"/>
                <a:cs typeface="Tahoma"/>
              </a:rPr>
              <a:t>intermediate-range</a:t>
            </a:r>
            <a:r>
              <a:rPr lang="en-US" sz="100" b="1" dirty="0">
                <a:solidFill>
                  <a:schemeClr val="accent1"/>
                </a:solidFill>
                <a:latin typeface="+mn-lt"/>
                <a:cs typeface="Tahoma"/>
              </a:rPr>
              <a:t> end underline </a:t>
            </a:r>
            <a:r>
              <a:rPr lang="en-US" sz="2400" b="1" dirty="0">
                <a:latin typeface="+mn-lt"/>
                <a:cs typeface="Tahoma"/>
              </a:rPr>
              <a:t>planning and involves decisions such as whether to buy or lease equipment, whether to stimulate sales, or whether to increase company assets.</a:t>
            </a:r>
          </a:p>
        </p:txBody>
      </p:sp>
      <p:sp>
        <p:nvSpPr>
          <p:cNvPr id="6" name="Content Placeholder 5"/>
          <p:cNvSpPr>
            <a:spLocks noGrp="1"/>
          </p:cNvSpPr>
          <p:nvPr>
            <p:ph idx="14"/>
          </p:nvPr>
        </p:nvSpPr>
        <p:spPr>
          <a:xfrm>
            <a:off x="647700" y="4891363"/>
            <a:ext cx="7886700" cy="1128437"/>
          </a:xfrm>
        </p:spPr>
        <p:txBody>
          <a:bodyPr>
            <a:noAutofit/>
          </a:bodyPr>
          <a:lstStyle/>
          <a:p>
            <a:pPr marL="403200" indent="-403200">
              <a:buFont typeface="+mj-lt"/>
              <a:buAutoNum type="arabicPeriod" startAt="3"/>
            </a:pPr>
            <a:r>
              <a:rPr lang="en-US" sz="2400" b="1" dirty="0">
                <a:latin typeface="+mn-lt"/>
                <a:cs typeface="Tahoma"/>
              </a:rPr>
              <a:t>The operations budget describes</a:t>
            </a:r>
            <a:r>
              <a:rPr lang="en-US" sz="100" b="1" dirty="0">
                <a:solidFill>
                  <a:schemeClr val="accent1"/>
                </a:solidFill>
                <a:latin typeface="+mn-lt"/>
                <a:cs typeface="Tahoma"/>
              </a:rPr>
              <a:t> begin underline </a:t>
            </a:r>
            <a:r>
              <a:rPr lang="en-US" sz="2400" b="1" u="sng" dirty="0">
                <a:latin typeface="+mn-lt"/>
                <a:cs typeface="Tahoma"/>
              </a:rPr>
              <a:t>short-term</a:t>
            </a:r>
            <a:r>
              <a:rPr lang="en-US" sz="100" b="1" dirty="0">
                <a:solidFill>
                  <a:schemeClr val="accent1"/>
                </a:solidFill>
                <a:latin typeface="+mn-lt"/>
                <a:cs typeface="Tahoma"/>
              </a:rPr>
              <a:t> end underline </a:t>
            </a:r>
            <a:r>
              <a:rPr lang="en-US" sz="2400" b="1" dirty="0">
                <a:latin typeface="+mn-lt"/>
                <a:cs typeface="Tahoma"/>
              </a:rPr>
              <a:t>objectives in specific amounts of sales targets, production goals, and financing plans.</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3</a:t>
            </a:fld>
            <a:endParaRPr lang="en-US" dirty="0">
              <a:solidFill>
                <a:prstClr val="white"/>
              </a:solidFill>
              <a:latin typeface="+mn-lt"/>
            </a:endParaRPr>
          </a:p>
        </p:txBody>
      </p:sp>
    </p:spTree>
    <p:extLst>
      <p:ext uri="{BB962C8B-B14F-4D97-AF65-F5344CB8AC3E}">
        <p14:creationId xmlns:p14="http://schemas.microsoft.com/office/powerpoint/2010/main" val="19099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6371"/>
            <a:ext cx="7886700" cy="823070"/>
          </a:xfrm>
        </p:spPr>
        <p:txBody>
          <a:bodyPr/>
          <a:lstStyle/>
          <a:p>
            <a:r>
              <a:rPr lang="en-US" sz="4400" dirty="0">
                <a:solidFill>
                  <a:srgbClr val="EBFC14"/>
                </a:solidFill>
                <a:effectLst/>
                <a:latin typeface="+mn-lt"/>
                <a:cs typeface="Mongolian Baiti" panose="03000500000000000000" pitchFamily="66" charset="0"/>
              </a:rPr>
              <a:t>Pro Forma Balance Sheet</a:t>
            </a:r>
            <a:endParaRPr lang="en-US" sz="4400" dirty="0">
              <a:effectLst/>
              <a:latin typeface="+mn-lt"/>
              <a:cs typeface="Mongolian Baiti" panose="03000500000000000000" pitchFamily="66" charset="0"/>
            </a:endParaRPr>
          </a:p>
        </p:txBody>
      </p:sp>
      <p:sp>
        <p:nvSpPr>
          <p:cNvPr id="3" name="Content Placeholder 2"/>
          <p:cNvSpPr>
            <a:spLocks noGrp="1"/>
          </p:cNvSpPr>
          <p:nvPr>
            <p:ph idx="1"/>
          </p:nvPr>
        </p:nvSpPr>
        <p:spPr>
          <a:xfrm>
            <a:off x="628650" y="1825625"/>
            <a:ext cx="7886700" cy="1146173"/>
          </a:xfrm>
        </p:spPr>
        <p:txBody>
          <a:bodyPr>
            <a:noAutofit/>
          </a:bodyPr>
          <a:lstStyle/>
          <a:p>
            <a:pPr marL="291600" indent="-291600"/>
            <a:r>
              <a:rPr lang="en-US" altLang="en-US" sz="2600" dirty="0">
                <a:latin typeface="+mn-lt"/>
                <a:cs typeface="Tahoma"/>
              </a:rPr>
              <a:t>The new store has no contributed capital because its operations will be financed through debt (line of credit) and retained earnings</a:t>
            </a:r>
            <a:r>
              <a:rPr lang="en-US" altLang="en-US" sz="2600" dirty="0">
                <a:latin typeface="+mn-lt"/>
              </a:rPr>
              <a:t>.</a:t>
            </a:r>
            <a:endParaRPr lang="en-US" altLang="en-US" sz="2600" dirty="0">
              <a:latin typeface="+mn-lt"/>
              <a:cs typeface="Tahoma"/>
            </a:endParaRPr>
          </a:p>
        </p:txBody>
      </p:sp>
      <p:sp>
        <p:nvSpPr>
          <p:cNvPr id="5" name="Content Placeholder 4"/>
          <p:cNvSpPr>
            <a:spLocks noGrp="1"/>
          </p:cNvSpPr>
          <p:nvPr>
            <p:ph idx="13"/>
          </p:nvPr>
        </p:nvSpPr>
        <p:spPr>
          <a:xfrm>
            <a:off x="628650" y="3048000"/>
            <a:ext cx="7905750" cy="838201"/>
          </a:xfrm>
        </p:spPr>
        <p:txBody>
          <a:bodyPr>
            <a:normAutofit/>
          </a:bodyPr>
          <a:lstStyle/>
          <a:p>
            <a:pPr marL="291600" indent="-291600"/>
            <a:r>
              <a:rPr lang="en-US" altLang="en-US" sz="2600" dirty="0">
                <a:latin typeface="+mn-lt"/>
                <a:cs typeface="Tahoma"/>
              </a:rPr>
              <a:t>The amount of retained earnings will be equal to the net income because there are no prior periods</a:t>
            </a:r>
            <a:r>
              <a:rPr lang="en-US" altLang="en-US" sz="2600" dirty="0">
                <a:latin typeface="+mn-lt"/>
              </a:rPr>
              <a:t>.</a:t>
            </a:r>
            <a:endParaRPr lang="en-US" altLang="en-US" sz="2600" dirty="0">
              <a:latin typeface="+mn-lt"/>
              <a:cs typeface="Tahoma"/>
            </a:endParaRPr>
          </a:p>
        </p:txBody>
      </p:sp>
      <p:sp>
        <p:nvSpPr>
          <p:cNvPr id="6" name="Content Placeholder 5"/>
          <p:cNvSpPr>
            <a:spLocks noGrp="1"/>
          </p:cNvSpPr>
          <p:nvPr>
            <p:ph idx="14"/>
          </p:nvPr>
        </p:nvSpPr>
        <p:spPr>
          <a:xfrm>
            <a:off x="628650" y="3962401"/>
            <a:ext cx="7905750" cy="762000"/>
          </a:xfrm>
        </p:spPr>
        <p:txBody>
          <a:bodyPr>
            <a:noAutofit/>
          </a:bodyPr>
          <a:lstStyle/>
          <a:p>
            <a:pPr marL="291600" indent="-291600"/>
            <a:r>
              <a:rPr lang="en-US" altLang="en-US" sz="2600" dirty="0">
                <a:latin typeface="+mn-lt"/>
                <a:cs typeface="Tahoma"/>
              </a:rPr>
              <a:t>The fixtures purchased in October will be depreciated for a full three months</a:t>
            </a:r>
            <a:r>
              <a:rPr lang="en-US" altLang="en-US" sz="2600" dirty="0">
                <a:latin typeface="+mn-lt"/>
              </a:rPr>
              <a:t>.</a:t>
            </a:r>
            <a:endParaRPr lang="en-US" altLang="en-US" sz="2600" dirty="0">
              <a:latin typeface="+mn-lt"/>
              <a:cs typeface="Tahoma"/>
            </a:endParaRPr>
          </a:p>
        </p:txBody>
      </p:sp>
      <p:sp>
        <p:nvSpPr>
          <p:cNvPr id="7" name="Content Placeholder 6"/>
          <p:cNvSpPr>
            <a:spLocks noGrp="1"/>
          </p:cNvSpPr>
          <p:nvPr>
            <p:ph idx="15"/>
          </p:nvPr>
        </p:nvSpPr>
        <p:spPr>
          <a:xfrm>
            <a:off x="628650" y="4800600"/>
            <a:ext cx="7905750" cy="457200"/>
          </a:xfrm>
        </p:spPr>
        <p:txBody>
          <a:bodyPr>
            <a:normAutofit/>
          </a:bodyPr>
          <a:lstStyle/>
          <a:p>
            <a:pPr marL="291600" indent="-291600"/>
            <a:r>
              <a:rPr lang="en-US" altLang="en-US" sz="2600" dirty="0">
                <a:latin typeface="+mn-lt"/>
                <a:cs typeface="Tahoma"/>
              </a:rPr>
              <a:t>Total accumulated depreciation will be $3,000</a:t>
            </a:r>
            <a:r>
              <a:rPr lang="en-US" sz="2600" dirty="0">
                <a:latin typeface="+mn-lt"/>
              </a:rPr>
              <a:t>.</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30</a:t>
            </a:fld>
            <a:endParaRPr lang="en-US" dirty="0">
              <a:solidFill>
                <a:prstClr val="white"/>
              </a:solidFill>
              <a:latin typeface="+mn-lt"/>
            </a:endParaRPr>
          </a:p>
        </p:txBody>
      </p:sp>
    </p:spTree>
    <p:extLst>
      <p:ext uri="{BB962C8B-B14F-4D97-AF65-F5344CB8AC3E}">
        <p14:creationId xmlns:p14="http://schemas.microsoft.com/office/powerpoint/2010/main" val="119814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effectLst/>
                <a:latin typeface="+mn-lt"/>
              </a:rPr>
              <a:t>Pro Forma Balance Sheet for Hampton Hams</a:t>
            </a:r>
          </a:p>
        </p:txBody>
      </p:sp>
      <p:sp>
        <p:nvSpPr>
          <p:cNvPr id="3" name="Content Placeholder 2"/>
          <p:cNvSpPr>
            <a:spLocks noGrp="1"/>
          </p:cNvSpPr>
          <p:nvPr>
            <p:ph idx="1"/>
          </p:nvPr>
        </p:nvSpPr>
        <p:spPr>
          <a:xfrm>
            <a:off x="628650" y="1825626"/>
            <a:ext cx="1581150" cy="411436"/>
          </a:xfrm>
        </p:spPr>
        <p:txBody>
          <a:bodyPr>
            <a:normAutofit/>
          </a:bodyPr>
          <a:lstStyle/>
          <a:p>
            <a:pPr marL="0" indent="0">
              <a:buNone/>
            </a:pPr>
            <a:r>
              <a:rPr lang="en-IN" sz="2200" b="1" dirty="0" smtClean="0">
                <a:latin typeface="+mn-lt"/>
              </a:rPr>
              <a:t>Exhibit 7.7</a:t>
            </a:r>
            <a:endParaRPr lang="en-IN" sz="2200" b="1" dirty="0">
              <a:latin typeface="+mn-lt"/>
            </a:endParaRPr>
          </a:p>
        </p:txBody>
      </p:sp>
      <p:pic>
        <p:nvPicPr>
          <p:cNvPr id="11" name="Picture 10" descr="Exhibit 7.7 is reproduced from the textbook, Hampton Hams' pro forma balance 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458" y="2380159"/>
            <a:ext cx="5507567" cy="3892783"/>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31</a:t>
            </a:fld>
            <a:endParaRPr lang="en-US" dirty="0">
              <a:solidFill>
                <a:prstClr val="white"/>
              </a:solidFill>
              <a:latin typeface="+mn-lt"/>
            </a:endParaRPr>
          </a:p>
        </p:txBody>
      </p:sp>
    </p:spTree>
    <p:extLst>
      <p:ext uri="{BB962C8B-B14F-4D97-AF65-F5344CB8AC3E}">
        <p14:creationId xmlns:p14="http://schemas.microsoft.com/office/powerpoint/2010/main" val="3369653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425378"/>
            <a:ext cx="7886700" cy="1205057"/>
          </a:xfrm>
        </p:spPr>
        <p:txBody>
          <a:bodyPr/>
          <a:lstStyle/>
          <a:p>
            <a:r>
              <a:rPr lang="en-US" sz="4400" dirty="0">
                <a:effectLst/>
                <a:latin typeface="+mn-lt"/>
              </a:rPr>
              <a:t>Cash Budget for Hampton Hams Revisited</a:t>
            </a:r>
          </a:p>
        </p:txBody>
      </p:sp>
      <p:sp>
        <p:nvSpPr>
          <p:cNvPr id="7" name="Content Placeholder 4"/>
          <p:cNvSpPr>
            <a:spLocks noGrp="1"/>
          </p:cNvSpPr>
          <p:nvPr>
            <p:ph idx="13"/>
          </p:nvPr>
        </p:nvSpPr>
        <p:spPr>
          <a:xfrm>
            <a:off x="647700" y="1697361"/>
            <a:ext cx="1562100" cy="444501"/>
          </a:xfrm>
        </p:spPr>
        <p:txBody>
          <a:bodyPr>
            <a:normAutofit/>
          </a:bodyPr>
          <a:lstStyle/>
          <a:p>
            <a:pPr marL="0" indent="0">
              <a:buNone/>
            </a:pPr>
            <a:r>
              <a:rPr lang="en-IN" sz="2200" b="1" dirty="0" smtClean="0">
                <a:latin typeface="+mn-lt"/>
              </a:rPr>
              <a:t>Exhibit 7.5</a:t>
            </a:r>
            <a:endParaRPr lang="en-IN" sz="2200" b="1" dirty="0">
              <a:latin typeface="+mn-lt"/>
            </a:endParaRPr>
          </a:p>
        </p:txBody>
      </p:sp>
      <p:sp>
        <p:nvSpPr>
          <p:cNvPr id="8" name="Content Placeholder 5"/>
          <p:cNvSpPr>
            <a:spLocks noGrp="1"/>
          </p:cNvSpPr>
          <p:nvPr>
            <p:ph idx="14"/>
          </p:nvPr>
        </p:nvSpPr>
        <p:spPr>
          <a:xfrm>
            <a:off x="647700" y="2230761"/>
            <a:ext cx="1638300" cy="360039"/>
          </a:xfrm>
        </p:spPr>
        <p:txBody>
          <a:bodyPr>
            <a:normAutofit fontScale="92500" lnSpcReduction="10000"/>
          </a:bodyPr>
          <a:lstStyle/>
          <a:p>
            <a:pPr marL="0" indent="0">
              <a:buNone/>
            </a:pPr>
            <a:r>
              <a:rPr lang="en-IN" sz="2200" b="1" dirty="0" smtClean="0">
                <a:latin typeface="+mn-lt"/>
              </a:rPr>
              <a:t>Cash Budget</a:t>
            </a:r>
            <a:endParaRPr lang="en-IN" sz="2200" b="1" dirty="0">
              <a:latin typeface="+mn-lt"/>
            </a:endParaRPr>
          </a:p>
        </p:txBody>
      </p:sp>
      <p:pic>
        <p:nvPicPr>
          <p:cNvPr id="2" name="Picture 1" descr="Exhibit 7.5 is reproduced from the textbook, Hampton Hams' cash budget, on an Excel spreadshee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84" y="2816936"/>
            <a:ext cx="4230439" cy="3528444"/>
          </a:xfrm>
          <a:prstGeom prst="rect">
            <a:avLst/>
          </a:prstGeom>
        </p:spPr>
      </p:pic>
      <p:sp>
        <p:nvSpPr>
          <p:cNvPr id="6" name="Content Placeholder 5"/>
          <p:cNvSpPr>
            <a:spLocks noGrp="1"/>
          </p:cNvSpPr>
          <p:nvPr>
            <p:ph idx="1"/>
          </p:nvPr>
        </p:nvSpPr>
        <p:spPr>
          <a:xfrm>
            <a:off x="5581650" y="1901826"/>
            <a:ext cx="3257550" cy="3736974"/>
          </a:xfrm>
        </p:spPr>
        <p:txBody>
          <a:bodyPr>
            <a:noAutofit/>
          </a:bodyPr>
          <a:lstStyle/>
          <a:p>
            <a:pPr marL="291600" indent="-291600"/>
            <a:r>
              <a:rPr lang="en-US" altLang="en-US" sz="3000" dirty="0">
                <a:latin typeface="+mn-lt"/>
                <a:cs typeface="Tahoma"/>
              </a:rPr>
              <a:t>Almost all the information needed to prepare the pro forma statement of cash flows can be found on the cash budget on the left</a:t>
            </a:r>
            <a:r>
              <a:rPr lang="en-US" altLang="en-US" sz="3000" dirty="0">
                <a:latin typeface="+mn-lt"/>
              </a:rPr>
              <a:t>.</a:t>
            </a:r>
            <a:endParaRPr lang="en-US" sz="3000" dirty="0">
              <a:latin typeface="+mn-lt"/>
              <a:cs typeface="Tahoma"/>
            </a:endParaRPr>
          </a:p>
        </p:txBody>
      </p:sp>
      <p:sp>
        <p:nvSpPr>
          <p:cNvPr id="4" name="Slide Number Placeholder 3"/>
          <p:cNvSpPr>
            <a:spLocks noGrp="1"/>
          </p:cNvSpPr>
          <p:nvPr>
            <p:ph type="sldNum" sz="quarter" idx="12"/>
          </p:nvPr>
        </p:nvSpPr>
        <p:spPr>
          <a:xfrm>
            <a:off x="6457950" y="6162817"/>
            <a:ext cx="2057400" cy="365125"/>
          </a:xfrm>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32</a:t>
            </a:fld>
            <a:endParaRPr lang="en-US" dirty="0">
              <a:solidFill>
                <a:prstClr val="white"/>
              </a:solidFill>
              <a:latin typeface="+mn-lt"/>
            </a:endParaRPr>
          </a:p>
        </p:txBody>
      </p:sp>
    </p:spTree>
    <p:extLst>
      <p:ext uri="{BB962C8B-B14F-4D97-AF65-F5344CB8AC3E}">
        <p14:creationId xmlns:p14="http://schemas.microsoft.com/office/powerpoint/2010/main" val="1369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effectLst/>
                <a:latin typeface="+mn-lt"/>
              </a:rPr>
              <a:t>Pro Forma Statement of Cash Flows for Hampton Hams</a:t>
            </a:r>
          </a:p>
        </p:txBody>
      </p:sp>
      <p:sp>
        <p:nvSpPr>
          <p:cNvPr id="3" name="Content Placeholder 2"/>
          <p:cNvSpPr>
            <a:spLocks noGrp="1"/>
          </p:cNvSpPr>
          <p:nvPr>
            <p:ph idx="1"/>
          </p:nvPr>
        </p:nvSpPr>
        <p:spPr>
          <a:xfrm>
            <a:off x="628650" y="1825626"/>
            <a:ext cx="1428750" cy="399733"/>
          </a:xfrm>
        </p:spPr>
        <p:txBody>
          <a:bodyPr>
            <a:normAutofit/>
          </a:bodyPr>
          <a:lstStyle/>
          <a:p>
            <a:pPr marL="0" indent="0">
              <a:buNone/>
            </a:pPr>
            <a:r>
              <a:rPr lang="en-IN" sz="2200" b="1" dirty="0" smtClean="0">
                <a:latin typeface="+mn-lt"/>
              </a:rPr>
              <a:t>Exhibit 7.8</a:t>
            </a:r>
            <a:endParaRPr lang="en-IN" sz="2200" b="1" dirty="0">
              <a:latin typeface="+mn-lt"/>
            </a:endParaRPr>
          </a:p>
        </p:txBody>
      </p:sp>
      <p:pic>
        <p:nvPicPr>
          <p:cNvPr id="11" name="Picture 10" descr="Exhibit 7.8 is reproduced from the textbook, Hampton Hams' pro forma statement of cash flow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955" y="2356343"/>
            <a:ext cx="6080479" cy="4000837"/>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33</a:t>
            </a:fld>
            <a:endParaRPr lang="en-US" dirty="0">
              <a:solidFill>
                <a:prstClr val="white"/>
              </a:solidFill>
              <a:latin typeface="+mn-lt"/>
            </a:endParaRPr>
          </a:p>
        </p:txBody>
      </p:sp>
    </p:spTree>
    <p:extLst>
      <p:ext uri="{BB962C8B-B14F-4D97-AF65-F5344CB8AC3E}">
        <p14:creationId xmlns:p14="http://schemas.microsoft.com/office/powerpoint/2010/main" val="247095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13037"/>
            <a:ext cx="7886700" cy="1325563"/>
          </a:xfrm>
        </p:spPr>
        <p:txBody>
          <a:bodyPr/>
          <a:lstStyle/>
          <a:p>
            <a:pPr algn="ctr"/>
            <a:r>
              <a:rPr lang="en-IN" dirty="0">
                <a:effectLst/>
                <a:latin typeface="+mn-lt"/>
              </a:rPr>
              <a:t>End of Chapter 7</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2339138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13037"/>
            <a:ext cx="7886700" cy="1325563"/>
          </a:xfrm>
        </p:spPr>
        <p:txBody>
          <a:bodyPr/>
          <a:lstStyle/>
          <a:p>
            <a:pPr algn="ctr"/>
            <a:r>
              <a:rPr lang="en-US" sz="3200" b="1" dirty="0">
                <a:effectLst/>
                <a:latin typeface="+mn-lt"/>
              </a:rPr>
              <a:t>Accessibility Content: Text Alternatives for Images</a:t>
            </a:r>
            <a:endParaRPr lang="en-IN" sz="3200" dirty="0">
              <a:effectLst/>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9869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latin typeface="+mn-lt"/>
              </a:rPr>
              <a:t>Information Flows in the Master Budget - Text Alternative</a:t>
            </a:r>
            <a:endParaRPr lang="en-IN" sz="4000" dirty="0">
              <a:effectLst/>
              <a:latin typeface="+mn-lt"/>
            </a:endParaRPr>
          </a:p>
        </p:txBody>
      </p:sp>
      <p:sp>
        <p:nvSpPr>
          <p:cNvPr id="3" name="Content Placeholder 2"/>
          <p:cNvSpPr>
            <a:spLocks noGrp="1"/>
          </p:cNvSpPr>
          <p:nvPr>
            <p:ph idx="1"/>
          </p:nvPr>
        </p:nvSpPr>
        <p:spPr>
          <a:xfrm>
            <a:off x="628650" y="1825626"/>
            <a:ext cx="7886700" cy="4041774"/>
          </a:xfrm>
        </p:spPr>
        <p:txBody>
          <a:bodyPr>
            <a:noAutofit/>
          </a:bodyPr>
          <a:lstStyle/>
          <a:p>
            <a:pPr marL="0" indent="0">
              <a:lnSpc>
                <a:spcPct val="110000"/>
              </a:lnSpc>
              <a:buNone/>
            </a:pPr>
            <a:r>
              <a:rPr lang="en-US" sz="1600" dirty="0">
                <a:latin typeface="+mn-lt"/>
              </a:rPr>
              <a:t>The starting point of information in a master budget is the Sales budget. Information from the Sales budget flows to the Inventory purchases budget; information from the Inventory purchases budget flows to the S&amp;A expense budget.</a:t>
            </a:r>
          </a:p>
          <a:p>
            <a:pPr marL="0" indent="0">
              <a:lnSpc>
                <a:spcPct val="110000"/>
              </a:lnSpc>
              <a:buNone/>
            </a:pPr>
            <a:r>
              <a:rPr lang="en-US" sz="1600" dirty="0">
                <a:latin typeface="+mn-lt"/>
              </a:rPr>
              <a:t>Information from the Sales budget also includes a schedule of Cash receipts.</a:t>
            </a:r>
          </a:p>
          <a:p>
            <a:pPr marL="0" indent="0">
              <a:lnSpc>
                <a:spcPct val="110000"/>
              </a:lnSpc>
              <a:buNone/>
            </a:pPr>
            <a:r>
              <a:rPr lang="en-US" sz="1600" dirty="0">
                <a:latin typeface="+mn-lt"/>
              </a:rPr>
              <a:t>Information from the Inventory purchases budget also includes a schedule of Cash payments for inventory.</a:t>
            </a:r>
          </a:p>
          <a:p>
            <a:pPr marL="0" indent="0">
              <a:lnSpc>
                <a:spcPct val="110000"/>
              </a:lnSpc>
              <a:buNone/>
            </a:pPr>
            <a:r>
              <a:rPr lang="en-US" sz="1600" dirty="0">
                <a:latin typeface="+mn-lt"/>
              </a:rPr>
              <a:t>Information from the S&amp;A expense budget also includes a schedule of Cash payments for S&amp;A expenses.</a:t>
            </a:r>
          </a:p>
          <a:p>
            <a:pPr marL="0" indent="0">
              <a:lnSpc>
                <a:spcPct val="110000"/>
              </a:lnSpc>
              <a:buNone/>
            </a:pPr>
            <a:r>
              <a:rPr lang="en-US" sz="1600" dirty="0">
                <a:latin typeface="+mn-lt"/>
              </a:rPr>
              <a:t>The schedules of cash receipts and cash payments form the basis for the Cash budget.</a:t>
            </a:r>
          </a:p>
          <a:p>
            <a:pPr marL="0" indent="0">
              <a:lnSpc>
                <a:spcPct val="110000"/>
              </a:lnSpc>
              <a:buNone/>
            </a:pPr>
            <a:r>
              <a:rPr lang="en-US" sz="1600" dirty="0">
                <a:latin typeface="+mn-lt"/>
              </a:rPr>
              <a:t>The Sales, Inventory purchases, S&amp;A expense, and Cash budgets are all Operating budgets. These are used to prepare pro forma financial statements: the Income statement, Balance sheet, and Statement of cash flows.</a:t>
            </a:r>
            <a:endParaRPr lang="en-IN" sz="1600" dirty="0">
              <a:latin typeface="+mn-lt"/>
            </a:endParaRPr>
          </a:p>
        </p:txBody>
      </p:sp>
      <p:sp>
        <p:nvSpPr>
          <p:cNvPr id="9" name="Content Placeholder 8"/>
          <p:cNvSpPr>
            <a:spLocks noGrp="1"/>
          </p:cNvSpPr>
          <p:nvPr>
            <p:ph idx="17"/>
          </p:nvPr>
        </p:nvSpPr>
        <p:spPr>
          <a:xfrm>
            <a:off x="647700" y="6144937"/>
            <a:ext cx="7124700" cy="255863"/>
          </a:xfrm>
        </p:spPr>
        <p:txBody>
          <a:bodyPr>
            <a:normAutofit/>
          </a:bodyPr>
          <a:lstStyle/>
          <a:p>
            <a:pPr marL="0" indent="0" algn="ctr">
              <a:buNone/>
            </a:pPr>
            <a:r>
              <a:rPr lang="en-US" sz="900" dirty="0">
                <a:latin typeface="+mn-lt"/>
                <a:hlinkClick r:id="rId3" action="ppaction://hlinksldjump"/>
              </a:rPr>
              <a:t>Return to parent-slide containing images.</a:t>
            </a:r>
            <a:endParaRPr lang="en-IN" sz="900" dirty="0">
              <a:latin typeface="+mn-lt"/>
              <a:hlinkClick r:id="rId4"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543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EBFC14"/>
                </a:solidFill>
                <a:effectLst/>
                <a:latin typeface="+mn-lt"/>
              </a:rPr>
              <a:t>Sales Budget: Projected Sales </a:t>
            </a:r>
            <a:r>
              <a:rPr lang="en-US" sz="4000" dirty="0" smtClean="0">
                <a:solidFill>
                  <a:srgbClr val="EBFC14"/>
                </a:solidFill>
                <a:effectLst/>
                <a:latin typeface="+mn-lt"/>
              </a:rPr>
              <a:t>Section </a:t>
            </a:r>
            <a:r>
              <a:rPr lang="en-US" sz="4000" dirty="0" smtClean="0">
                <a:effectLst/>
                <a:latin typeface="+mn-lt"/>
              </a:rPr>
              <a:t>- </a:t>
            </a:r>
            <a:r>
              <a:rPr lang="en-US" sz="4000" dirty="0">
                <a:effectLst/>
                <a:latin typeface="+mn-lt"/>
              </a:rPr>
              <a:t>Text Alternative</a:t>
            </a:r>
            <a:endParaRPr lang="en-IN" sz="4000" dirty="0">
              <a:effectLst/>
              <a:latin typeface="+mn-lt"/>
            </a:endParaRPr>
          </a:p>
        </p:txBody>
      </p:sp>
      <p:sp>
        <p:nvSpPr>
          <p:cNvPr id="3" name="Content Placeholder 2"/>
          <p:cNvSpPr>
            <a:spLocks noGrp="1"/>
          </p:cNvSpPr>
          <p:nvPr>
            <p:ph idx="1"/>
          </p:nvPr>
        </p:nvSpPr>
        <p:spPr>
          <a:xfrm>
            <a:off x="628650" y="1825626"/>
            <a:ext cx="7886700" cy="3051174"/>
          </a:xfrm>
        </p:spPr>
        <p:txBody>
          <a:bodyPr>
            <a:noAutofit/>
          </a:bodyPr>
          <a:lstStyle/>
          <a:p>
            <a:pPr marL="0" indent="0">
              <a:lnSpc>
                <a:spcPct val="110000"/>
              </a:lnSpc>
              <a:buNone/>
            </a:pPr>
            <a:r>
              <a:rPr lang="en-IN" sz="2200" dirty="0" smtClean="0">
                <a:latin typeface="+mn-lt"/>
              </a:rPr>
              <a:t>A </a:t>
            </a:r>
            <a:r>
              <a:rPr lang="en-IN" sz="2200" dirty="0">
                <a:latin typeface="+mn-lt"/>
              </a:rPr>
              <a:t>callout points to the $48,000 in the November column and reads: $40,000 times 120% = $48,000.</a:t>
            </a:r>
          </a:p>
          <a:p>
            <a:pPr marL="0" indent="0">
              <a:lnSpc>
                <a:spcPct val="110000"/>
              </a:lnSpc>
              <a:buNone/>
            </a:pPr>
            <a:r>
              <a:rPr lang="en-IN" sz="2200" dirty="0">
                <a:latin typeface="+mn-lt"/>
              </a:rPr>
              <a:t>A second annotation points to the $144,000 in the November column and reads: $120,000 times 120% = $144,000.</a:t>
            </a:r>
          </a:p>
          <a:p>
            <a:pPr marL="0" indent="0">
              <a:lnSpc>
                <a:spcPct val="110000"/>
              </a:lnSpc>
              <a:buNone/>
            </a:pPr>
            <a:r>
              <a:rPr lang="en-IN" sz="2200" dirty="0">
                <a:latin typeface="+mn-lt"/>
              </a:rPr>
              <a:t>A third annotation points to the $172,800 in the Pro Forma Data column and reads: Accounts receivable at December 31 are $172,800, the uncollected sales on account.</a:t>
            </a:r>
          </a:p>
        </p:txBody>
      </p:sp>
      <p:sp>
        <p:nvSpPr>
          <p:cNvPr id="9" name="Content Placeholder 8"/>
          <p:cNvSpPr>
            <a:spLocks noGrp="1"/>
          </p:cNvSpPr>
          <p:nvPr>
            <p:ph idx="17"/>
          </p:nvPr>
        </p:nvSpPr>
        <p:spPr>
          <a:xfrm>
            <a:off x="2961468" y="6144937"/>
            <a:ext cx="2497164" cy="255863"/>
          </a:xfrm>
        </p:spPr>
        <p:txBody>
          <a:bodyPr>
            <a:normAutofit/>
          </a:bodyPr>
          <a:lstStyle/>
          <a:p>
            <a:pPr marL="0" indent="0" algn="ctr">
              <a:buNone/>
            </a:pPr>
            <a:r>
              <a:rPr lang="en-US" sz="900" dirty="0">
                <a:latin typeface="+mn-lt"/>
                <a:hlinkClick r:id="rId3" action="ppaction://hlinksldjump"/>
              </a:rPr>
              <a:t>Return to parent-slide containing images.</a:t>
            </a:r>
            <a:endParaRPr lang="en-IN" sz="900" dirty="0">
              <a:latin typeface="+mn-lt"/>
              <a:hlinkClick r:id="rId3"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18166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8058150" cy="1325563"/>
          </a:xfrm>
        </p:spPr>
        <p:txBody>
          <a:bodyPr/>
          <a:lstStyle/>
          <a:p>
            <a:r>
              <a:rPr lang="en-US" sz="3400" dirty="0">
                <a:effectLst/>
                <a:latin typeface="+mn-lt"/>
              </a:rPr>
              <a:t>Exhibit 7.3: Inventory Purchases and Schedule of Cash </a:t>
            </a:r>
            <a:r>
              <a:rPr lang="en-US" sz="3400" dirty="0" smtClean="0">
                <a:effectLst/>
                <a:latin typeface="+mn-lt"/>
              </a:rPr>
              <a:t>Payments - </a:t>
            </a:r>
            <a:r>
              <a:rPr lang="en-US" sz="3400" dirty="0">
                <a:effectLst/>
                <a:latin typeface="+mn-lt"/>
              </a:rPr>
              <a:t>Text Alternative</a:t>
            </a:r>
            <a:endParaRPr lang="en-IN" sz="3400" dirty="0">
              <a:effectLst/>
              <a:latin typeface="+mn-lt"/>
            </a:endParaRPr>
          </a:p>
        </p:txBody>
      </p:sp>
      <p:sp>
        <p:nvSpPr>
          <p:cNvPr id="3" name="Content Placeholder 2"/>
          <p:cNvSpPr>
            <a:spLocks noGrp="1"/>
          </p:cNvSpPr>
          <p:nvPr>
            <p:ph idx="1"/>
          </p:nvPr>
        </p:nvSpPr>
        <p:spPr>
          <a:xfrm>
            <a:off x="628650" y="1825626"/>
            <a:ext cx="7677150" cy="3051174"/>
          </a:xfrm>
        </p:spPr>
        <p:txBody>
          <a:bodyPr>
            <a:noAutofit/>
          </a:bodyPr>
          <a:lstStyle/>
          <a:p>
            <a:pPr marL="0" indent="0">
              <a:lnSpc>
                <a:spcPct val="110000"/>
              </a:lnSpc>
              <a:buNone/>
            </a:pPr>
            <a:r>
              <a:rPr lang="en-IN" sz="2200" dirty="0" smtClean="0">
                <a:latin typeface="+mn-lt"/>
              </a:rPr>
              <a:t>A </a:t>
            </a:r>
            <a:r>
              <a:rPr lang="en-IN" sz="2200" dirty="0">
                <a:latin typeface="+mn-lt"/>
              </a:rPr>
              <a:t>callout points to the $87,360 in the October column and reads: $145,600 times 60% = $87,360</a:t>
            </a:r>
          </a:p>
          <a:p>
            <a:pPr marL="0" indent="0">
              <a:lnSpc>
                <a:spcPct val="110000"/>
              </a:lnSpc>
              <a:buNone/>
            </a:pPr>
            <a:r>
              <a:rPr lang="en-IN" sz="2200" dirty="0">
                <a:latin typeface="+mn-lt"/>
              </a:rPr>
              <a:t>A second annotation points to the $58,240 in the November column and reads: $145,600 times 40% = $58,240.</a:t>
            </a:r>
          </a:p>
          <a:p>
            <a:pPr marL="0" indent="0">
              <a:lnSpc>
                <a:spcPct val="110000"/>
              </a:lnSpc>
              <a:buNone/>
            </a:pPr>
            <a:r>
              <a:rPr lang="en-IN" sz="2200" dirty="0">
                <a:latin typeface="+mn-lt"/>
              </a:rPr>
              <a:t>A third annotation points to the $172,800 in the Pro Forma Data column and reads: Accounts receivable at December 31 are $172,800, the uncollected sales on account.</a:t>
            </a:r>
          </a:p>
        </p:txBody>
      </p:sp>
      <p:sp>
        <p:nvSpPr>
          <p:cNvPr id="9" name="Content Placeholder 8"/>
          <p:cNvSpPr>
            <a:spLocks noGrp="1"/>
          </p:cNvSpPr>
          <p:nvPr>
            <p:ph idx="17"/>
          </p:nvPr>
        </p:nvSpPr>
        <p:spPr>
          <a:xfrm>
            <a:off x="2961468" y="6144937"/>
            <a:ext cx="2497164" cy="255863"/>
          </a:xfrm>
        </p:spPr>
        <p:txBody>
          <a:bodyPr>
            <a:normAutofit/>
          </a:bodyPr>
          <a:lstStyle/>
          <a:p>
            <a:pPr marL="0" indent="0" algn="ctr">
              <a:buNone/>
            </a:pPr>
            <a:r>
              <a:rPr lang="en-US" sz="900" dirty="0">
                <a:latin typeface="+mn-lt"/>
                <a:hlinkClick r:id="rId3" action="ppaction://hlinksldjump"/>
              </a:rPr>
              <a:t>Return to parent-slide containing images.</a:t>
            </a:r>
            <a:endParaRPr lang="en-IN" sz="900" dirty="0">
              <a:latin typeface="+mn-lt"/>
              <a:hlinkClick r:id="rId3"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65718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dirty="0">
                <a:solidFill>
                  <a:srgbClr val="EBFC14"/>
                </a:solidFill>
                <a:effectLst/>
                <a:latin typeface="+mn-lt"/>
              </a:rPr>
              <a:t>Advantages of Budgeting</a:t>
            </a:r>
            <a:endParaRPr lang="en-US" sz="4400" dirty="0">
              <a:effectLst/>
              <a:latin typeface="+mn-lt"/>
            </a:endParaRPr>
          </a:p>
        </p:txBody>
      </p:sp>
      <p:sp>
        <p:nvSpPr>
          <p:cNvPr id="3" name="Content Placeholder 2"/>
          <p:cNvSpPr>
            <a:spLocks noGrp="1"/>
          </p:cNvSpPr>
          <p:nvPr>
            <p:ph idx="1"/>
          </p:nvPr>
        </p:nvSpPr>
        <p:spPr>
          <a:xfrm>
            <a:off x="628650" y="1825625"/>
            <a:ext cx="7886700" cy="2517775"/>
          </a:xfrm>
        </p:spPr>
        <p:txBody>
          <a:bodyPr>
            <a:normAutofit/>
          </a:bodyPr>
          <a:lstStyle/>
          <a:p>
            <a:pPr marL="0" indent="0" eaLnBrk="0" hangingPunct="0">
              <a:buNone/>
              <a:defRPr/>
            </a:pPr>
            <a:r>
              <a:rPr lang="en-US" sz="2400" b="1" dirty="0">
                <a:latin typeface="+mn-lt"/>
                <a:cs typeface="Tahoma"/>
              </a:rPr>
              <a:t>Budgeting.</a:t>
            </a:r>
          </a:p>
          <a:p>
            <a:pPr marL="291600" indent="-291600" eaLnBrk="0" hangingPunct="0">
              <a:defRPr/>
            </a:pPr>
            <a:r>
              <a:rPr lang="en-US" sz="2400" b="1" dirty="0">
                <a:latin typeface="+mn-lt"/>
                <a:cs typeface="Tahoma"/>
              </a:rPr>
              <a:t>Promotes Planning.</a:t>
            </a:r>
          </a:p>
          <a:p>
            <a:pPr marL="291600" indent="-291600" eaLnBrk="0" hangingPunct="0">
              <a:defRPr/>
            </a:pPr>
            <a:r>
              <a:rPr lang="en-US" sz="2400" b="1" dirty="0">
                <a:latin typeface="+mn-lt"/>
                <a:cs typeface="Tahoma"/>
              </a:rPr>
              <a:t>Promotes Coordination.</a:t>
            </a:r>
          </a:p>
          <a:p>
            <a:pPr marL="291600" indent="-291600" eaLnBrk="0" hangingPunct="0">
              <a:defRPr/>
            </a:pPr>
            <a:r>
              <a:rPr lang="en-US" sz="2400" b="1" dirty="0">
                <a:latin typeface="+mn-lt"/>
                <a:cs typeface="Tahoma"/>
              </a:rPr>
              <a:t>Enhances Performance Measurement.</a:t>
            </a:r>
          </a:p>
          <a:p>
            <a:pPr marL="291600" indent="-291600" eaLnBrk="0" hangingPunct="0">
              <a:defRPr/>
            </a:pPr>
            <a:r>
              <a:rPr lang="en-US" sz="2400" b="1" dirty="0">
                <a:latin typeface="+mn-lt"/>
                <a:cs typeface="Tahoma"/>
              </a:rPr>
              <a:t>Enhances Corrective Actions.</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4</a:t>
            </a:fld>
            <a:endParaRPr lang="en-US" dirty="0">
              <a:solidFill>
                <a:prstClr val="white"/>
              </a:solidFill>
              <a:latin typeface="+mn-lt"/>
            </a:endParaRPr>
          </a:p>
        </p:txBody>
      </p:sp>
    </p:spTree>
    <p:extLst>
      <p:ext uri="{BB962C8B-B14F-4D97-AF65-F5344CB8AC3E}">
        <p14:creationId xmlns:p14="http://schemas.microsoft.com/office/powerpoint/2010/main" val="40507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400" dirty="0">
                <a:solidFill>
                  <a:srgbClr val="EBFC14"/>
                </a:solidFill>
                <a:effectLst/>
                <a:latin typeface="+mn-lt"/>
              </a:rPr>
              <a:t>Budgeting and Human Behavior</a:t>
            </a:r>
            <a:endParaRPr lang="en-US" sz="4400" dirty="0">
              <a:effectLst/>
              <a:latin typeface="+mn-lt"/>
            </a:endParaRPr>
          </a:p>
        </p:txBody>
      </p:sp>
      <p:sp>
        <p:nvSpPr>
          <p:cNvPr id="3" name="Content Placeholder 2"/>
          <p:cNvSpPr>
            <a:spLocks noGrp="1"/>
          </p:cNvSpPr>
          <p:nvPr>
            <p:ph idx="1"/>
          </p:nvPr>
        </p:nvSpPr>
        <p:spPr>
          <a:xfrm>
            <a:off x="628650" y="1825626"/>
            <a:ext cx="7886700" cy="765174"/>
          </a:xfrm>
        </p:spPr>
        <p:txBody>
          <a:bodyPr>
            <a:normAutofit/>
          </a:bodyPr>
          <a:lstStyle/>
          <a:p>
            <a:pPr marL="0" indent="0">
              <a:buNone/>
            </a:pPr>
            <a:r>
              <a:rPr lang="en-US" sz="2400" b="1" dirty="0">
                <a:latin typeface="+mn-lt"/>
                <a:cs typeface="Tahoma"/>
              </a:rPr>
              <a:t>Upper management must be sensitive to the impact of the budgeting process on employees.</a:t>
            </a:r>
          </a:p>
        </p:txBody>
      </p:sp>
      <p:sp>
        <p:nvSpPr>
          <p:cNvPr id="5" name="Content Placeholder 4"/>
          <p:cNvSpPr>
            <a:spLocks noGrp="1"/>
          </p:cNvSpPr>
          <p:nvPr>
            <p:ph idx="13"/>
          </p:nvPr>
        </p:nvSpPr>
        <p:spPr>
          <a:xfrm>
            <a:off x="647700" y="2819400"/>
            <a:ext cx="3543300" cy="1447800"/>
          </a:xfrm>
        </p:spPr>
        <p:txBody>
          <a:bodyPr>
            <a:normAutofit/>
          </a:bodyPr>
          <a:lstStyle/>
          <a:p>
            <a:pPr marL="0" indent="0">
              <a:buNone/>
            </a:pPr>
            <a:r>
              <a:rPr lang="en-US" sz="2400" b="1" dirty="0">
                <a:latin typeface="+mn-lt"/>
                <a:cs typeface="Tahoma"/>
              </a:rPr>
              <a:t>Budgets are constraining. They limit individual freedom in favor of an established plan.</a:t>
            </a:r>
          </a:p>
        </p:txBody>
      </p:sp>
      <p:sp>
        <p:nvSpPr>
          <p:cNvPr id="6" name="Content Placeholder 5"/>
          <p:cNvSpPr>
            <a:spLocks noGrp="1"/>
          </p:cNvSpPr>
          <p:nvPr>
            <p:ph idx="14"/>
          </p:nvPr>
        </p:nvSpPr>
        <p:spPr>
          <a:xfrm>
            <a:off x="4724400" y="2819400"/>
            <a:ext cx="3810000" cy="1524000"/>
          </a:xfrm>
        </p:spPr>
        <p:txBody>
          <a:bodyPr>
            <a:normAutofit/>
          </a:bodyPr>
          <a:lstStyle/>
          <a:p>
            <a:pPr marL="0" indent="0">
              <a:buNone/>
            </a:pPr>
            <a:r>
              <a:rPr lang="en-US" sz="2400" b="1" dirty="0">
                <a:latin typeface="+mn-lt"/>
                <a:cs typeface="Tahoma"/>
              </a:rPr>
              <a:t>Many people find evaluation based on budget expectations stressful. Think of students and exams.</a:t>
            </a:r>
          </a:p>
        </p:txBody>
      </p:sp>
      <p:sp>
        <p:nvSpPr>
          <p:cNvPr id="7" name="Content Placeholder 6"/>
          <p:cNvSpPr>
            <a:spLocks noGrp="1"/>
          </p:cNvSpPr>
          <p:nvPr>
            <p:ph idx="15"/>
          </p:nvPr>
        </p:nvSpPr>
        <p:spPr>
          <a:xfrm>
            <a:off x="647700" y="4572000"/>
            <a:ext cx="7886700" cy="1143000"/>
          </a:xfrm>
        </p:spPr>
        <p:txBody>
          <a:bodyPr>
            <a:noAutofit/>
          </a:bodyPr>
          <a:lstStyle/>
          <a:p>
            <a:pPr marL="0" indent="0">
              <a:buNone/>
            </a:pPr>
            <a:r>
              <a:rPr lang="en-US" sz="2400" b="1" dirty="0">
                <a:latin typeface="+mn-lt"/>
                <a:cs typeface="Tahoma"/>
              </a:rPr>
              <a:t>Upper management must demonstrate that budgets are sincere efforts to express realistic goals employees are expected to meet.</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5</a:t>
            </a:fld>
            <a:endParaRPr lang="en-US" dirty="0">
              <a:solidFill>
                <a:prstClr val="white"/>
              </a:solidFill>
              <a:latin typeface="+mn-lt"/>
            </a:endParaRPr>
          </a:p>
        </p:txBody>
      </p:sp>
    </p:spTree>
    <p:extLst>
      <p:ext uri="{BB962C8B-B14F-4D97-AF65-F5344CB8AC3E}">
        <p14:creationId xmlns:p14="http://schemas.microsoft.com/office/powerpoint/2010/main" val="15091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effectLst/>
                <a:latin typeface="+mn-lt"/>
              </a:rPr>
              <a:t>Information Flows in the Master Budget</a:t>
            </a:r>
          </a:p>
        </p:txBody>
      </p:sp>
      <p:sp>
        <p:nvSpPr>
          <p:cNvPr id="6" name="Content Placeholder 5"/>
          <p:cNvSpPr>
            <a:spLocks noGrp="1"/>
          </p:cNvSpPr>
          <p:nvPr>
            <p:ph idx="13"/>
          </p:nvPr>
        </p:nvSpPr>
        <p:spPr>
          <a:xfrm>
            <a:off x="647700" y="1828800"/>
            <a:ext cx="1562100" cy="444501"/>
          </a:xfrm>
        </p:spPr>
        <p:txBody>
          <a:bodyPr>
            <a:normAutofit/>
          </a:bodyPr>
          <a:lstStyle/>
          <a:p>
            <a:pPr marL="0" indent="0">
              <a:buNone/>
            </a:pPr>
            <a:r>
              <a:rPr lang="en-IN" sz="2200" b="1" dirty="0" smtClean="0">
                <a:latin typeface="+mn-lt"/>
              </a:rPr>
              <a:t>Exhibit 7.1</a:t>
            </a:r>
            <a:endParaRPr lang="en-IN" sz="2200" b="1" dirty="0">
              <a:latin typeface="+mn-lt"/>
            </a:endParaRPr>
          </a:p>
        </p:txBody>
      </p:sp>
      <p:sp>
        <p:nvSpPr>
          <p:cNvPr id="7" name="Content Placeholder 6"/>
          <p:cNvSpPr>
            <a:spLocks noGrp="1"/>
          </p:cNvSpPr>
          <p:nvPr>
            <p:ph idx="14"/>
          </p:nvPr>
        </p:nvSpPr>
        <p:spPr>
          <a:xfrm>
            <a:off x="647700" y="2411137"/>
            <a:ext cx="4381500" cy="408263"/>
          </a:xfrm>
        </p:spPr>
        <p:txBody>
          <a:bodyPr>
            <a:normAutofit/>
          </a:bodyPr>
          <a:lstStyle/>
          <a:p>
            <a:pPr marL="0" indent="0">
              <a:buNone/>
            </a:pPr>
            <a:r>
              <a:rPr lang="en-IN" sz="2000" b="1" dirty="0" smtClean="0">
                <a:latin typeface="+mn-lt"/>
              </a:rPr>
              <a:t>Information Flows in the Master Budget</a:t>
            </a:r>
            <a:endParaRPr lang="en-IN" sz="2000" b="1" dirty="0">
              <a:latin typeface="+mn-lt"/>
            </a:endParaRPr>
          </a:p>
        </p:txBody>
      </p:sp>
      <p:pic>
        <p:nvPicPr>
          <p:cNvPr id="11" name="Picture 10" descr="An illustration of how information flows in a master budg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971800"/>
            <a:ext cx="4846706" cy="3115121"/>
          </a:xfrm>
          <a:prstGeom prst="rect">
            <a:avLst/>
          </a:prstGeom>
        </p:spPr>
      </p:pic>
      <p:sp>
        <p:nvSpPr>
          <p:cNvPr id="3" name="Content Placeholder 2"/>
          <p:cNvSpPr>
            <a:spLocks noGrp="1"/>
          </p:cNvSpPr>
          <p:nvPr>
            <p:ph idx="1"/>
          </p:nvPr>
        </p:nvSpPr>
        <p:spPr>
          <a:xfrm>
            <a:off x="3172226" y="6207321"/>
            <a:ext cx="2494749" cy="231385"/>
          </a:xfrm>
        </p:spPr>
        <p:txBody>
          <a:bodyPr>
            <a:normAutofit/>
          </a:bodyPr>
          <a:lstStyle/>
          <a:p>
            <a:pPr marL="0" indent="0" algn="ctr">
              <a:buNone/>
            </a:pPr>
            <a:r>
              <a:rPr lang="en-US" sz="900" u="sng" dirty="0">
                <a:latin typeface="+mn-lt"/>
                <a:hlinkClick r:id="rId4" action="ppaction://hlinksldjump"/>
              </a:rPr>
              <a:t>Access the text alternative for slide images.</a:t>
            </a:r>
            <a:endParaRPr lang="en-US" sz="900" u="sng" dirty="0">
              <a:latin typeface="+mn-lt"/>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6</a:t>
            </a:fld>
            <a:endParaRPr lang="en-US" dirty="0">
              <a:solidFill>
                <a:prstClr val="white"/>
              </a:solidFill>
              <a:latin typeface="+mn-lt"/>
            </a:endParaRPr>
          </a:p>
        </p:txBody>
      </p:sp>
    </p:spTree>
    <p:extLst>
      <p:ext uri="{BB962C8B-B14F-4D97-AF65-F5344CB8AC3E}">
        <p14:creationId xmlns:p14="http://schemas.microsoft.com/office/powerpoint/2010/main" val="2241379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a:xfrm>
            <a:off x="628650" y="575218"/>
            <a:ext cx="7886700" cy="905377"/>
          </a:xfrm>
        </p:spPr>
        <p:txBody>
          <a:bodyPr/>
          <a:lstStyle/>
          <a:p>
            <a:pPr eaLnBrk="1" fontAlgn="auto" hangingPunct="1">
              <a:spcAft>
                <a:spcPts val="0"/>
              </a:spcAft>
              <a:defRPr/>
            </a:pPr>
            <a:r>
              <a:rPr lang="en-US" sz="4400" dirty="0">
                <a:solidFill>
                  <a:srgbClr val="EBFC14"/>
                </a:solidFill>
                <a:effectLst/>
                <a:latin typeface="+mn-lt"/>
              </a:rPr>
              <a:t>Learning Objective 7-2</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146175"/>
          </a:xfrm>
        </p:spPr>
        <p:txBody>
          <a:bodyPr/>
          <a:lstStyle/>
          <a:p>
            <a:pPr marL="0" indent="0">
              <a:buNone/>
            </a:pPr>
            <a:r>
              <a:rPr lang="en-US" dirty="0">
                <a:latin typeface="+mn-lt"/>
              </a:rPr>
              <a:t>Prepare a sales budget and related schedule of cash receipts.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898" y="34290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7-</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5368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400" dirty="0">
                <a:solidFill>
                  <a:srgbClr val="EBFC14"/>
                </a:solidFill>
                <a:effectLst/>
                <a:latin typeface="+mn-lt"/>
              </a:rPr>
              <a:t>Sales Budget Defined</a:t>
            </a:r>
            <a:endParaRPr lang="en-US" sz="4400" dirty="0">
              <a:effectLst/>
              <a:latin typeface="+mn-lt"/>
            </a:endParaRPr>
          </a:p>
        </p:txBody>
      </p:sp>
      <p:sp>
        <p:nvSpPr>
          <p:cNvPr id="3" name="Content Placeholder 2"/>
          <p:cNvSpPr>
            <a:spLocks noGrp="1"/>
          </p:cNvSpPr>
          <p:nvPr>
            <p:ph idx="1"/>
          </p:nvPr>
        </p:nvSpPr>
        <p:spPr>
          <a:xfrm>
            <a:off x="628650" y="1825626"/>
            <a:ext cx="8134350" cy="978534"/>
          </a:xfrm>
        </p:spPr>
        <p:txBody>
          <a:bodyPr>
            <a:noAutofit/>
          </a:bodyPr>
          <a:lstStyle/>
          <a:p>
            <a:pPr marL="0" indent="0">
              <a:buNone/>
            </a:pPr>
            <a:r>
              <a:rPr lang="en-US" altLang="en-US" sz="3400" dirty="0">
                <a:latin typeface="+mn-lt"/>
                <a:cs typeface="Tahoma"/>
              </a:rPr>
              <a:t>Detailed schedule prepared by the marketing department showing.</a:t>
            </a:r>
          </a:p>
        </p:txBody>
      </p:sp>
      <p:sp>
        <p:nvSpPr>
          <p:cNvPr id="5" name="Content Placeholder 4"/>
          <p:cNvSpPr>
            <a:spLocks noGrp="1"/>
          </p:cNvSpPr>
          <p:nvPr>
            <p:ph idx="13"/>
          </p:nvPr>
        </p:nvSpPr>
        <p:spPr>
          <a:xfrm>
            <a:off x="647700" y="2982074"/>
            <a:ext cx="7886700" cy="488951"/>
          </a:xfrm>
        </p:spPr>
        <p:txBody>
          <a:bodyPr>
            <a:noAutofit/>
          </a:bodyPr>
          <a:lstStyle/>
          <a:p>
            <a:pPr marL="291600" lvl="1" indent="-291600">
              <a:spcBef>
                <a:spcPts val="1000"/>
              </a:spcBef>
            </a:pPr>
            <a:r>
              <a:rPr lang="en-US" altLang="en-US" sz="3200" dirty="0">
                <a:latin typeface="+mn-lt"/>
                <a:cs typeface="Tahoma"/>
              </a:rPr>
              <a:t>Expected sales for the coming periods, and</a:t>
            </a:r>
          </a:p>
        </p:txBody>
      </p:sp>
      <p:sp>
        <p:nvSpPr>
          <p:cNvPr id="6" name="Content Placeholder 5"/>
          <p:cNvSpPr>
            <a:spLocks noGrp="1"/>
          </p:cNvSpPr>
          <p:nvPr>
            <p:ph idx="14"/>
          </p:nvPr>
        </p:nvSpPr>
        <p:spPr>
          <a:xfrm>
            <a:off x="647700" y="3648940"/>
            <a:ext cx="7886700" cy="476376"/>
          </a:xfrm>
        </p:spPr>
        <p:txBody>
          <a:bodyPr>
            <a:noAutofit/>
          </a:bodyPr>
          <a:lstStyle/>
          <a:p>
            <a:pPr marL="291600" lvl="1" indent="-291600">
              <a:spcBef>
                <a:spcPts val="1000"/>
              </a:spcBef>
            </a:pPr>
            <a:r>
              <a:rPr lang="en-US" altLang="en-US" sz="3200" dirty="0">
                <a:latin typeface="+mn-lt"/>
                <a:cs typeface="Tahoma"/>
              </a:rPr>
              <a:t>Expected collections on those sales.</a:t>
            </a:r>
          </a:p>
        </p:txBody>
      </p:sp>
      <p:sp>
        <p:nvSpPr>
          <p:cNvPr id="7" name="Content Placeholder 6"/>
          <p:cNvSpPr>
            <a:spLocks noGrp="1"/>
          </p:cNvSpPr>
          <p:nvPr>
            <p:ph idx="15"/>
          </p:nvPr>
        </p:nvSpPr>
        <p:spPr>
          <a:xfrm>
            <a:off x="647700" y="4374222"/>
            <a:ext cx="7886700" cy="1066800"/>
          </a:xfrm>
        </p:spPr>
        <p:txBody>
          <a:bodyPr>
            <a:noAutofit/>
          </a:bodyPr>
          <a:lstStyle/>
          <a:p>
            <a:pPr marL="0" indent="0">
              <a:buNone/>
            </a:pPr>
            <a:r>
              <a:rPr lang="en-US" altLang="en-US" sz="3400" dirty="0">
                <a:latin typeface="+mn-lt"/>
                <a:cs typeface="Tahoma"/>
              </a:rPr>
              <a:t>It is critical to the success of the entire budgeting process.</a:t>
            </a:r>
            <a:endParaRPr lang="en-US" sz="340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8</a:t>
            </a:fld>
            <a:endParaRPr lang="en-US" dirty="0">
              <a:solidFill>
                <a:prstClr val="white"/>
              </a:solidFill>
              <a:latin typeface="+mn-lt"/>
            </a:endParaRPr>
          </a:p>
        </p:txBody>
      </p:sp>
    </p:spTree>
    <p:extLst>
      <p:ext uri="{BB962C8B-B14F-4D97-AF65-F5344CB8AC3E}">
        <p14:creationId xmlns:p14="http://schemas.microsoft.com/office/powerpoint/2010/main" val="6036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EBFC14"/>
                </a:solidFill>
                <a:effectLst/>
                <a:latin typeface="+mn-lt"/>
              </a:rPr>
              <a:t>Sales Budget</a:t>
            </a:r>
            <a:endParaRPr lang="en-US" sz="4400" dirty="0">
              <a:effectLst/>
              <a:latin typeface="+mn-lt"/>
            </a:endParaRPr>
          </a:p>
        </p:txBody>
      </p:sp>
      <p:sp>
        <p:nvSpPr>
          <p:cNvPr id="3" name="Content Placeholder 2"/>
          <p:cNvSpPr>
            <a:spLocks noGrp="1"/>
          </p:cNvSpPr>
          <p:nvPr>
            <p:ph idx="1"/>
          </p:nvPr>
        </p:nvSpPr>
        <p:spPr>
          <a:xfrm>
            <a:off x="628650" y="1825625"/>
            <a:ext cx="7886700" cy="811395"/>
          </a:xfrm>
        </p:spPr>
        <p:txBody>
          <a:bodyPr>
            <a:normAutofit/>
          </a:bodyPr>
          <a:lstStyle/>
          <a:p>
            <a:pPr marL="0" indent="0">
              <a:buNone/>
            </a:pPr>
            <a:r>
              <a:rPr lang="en-US" sz="2600" b="1" dirty="0">
                <a:latin typeface="+mn-lt"/>
                <a:cs typeface="Tahoma"/>
              </a:rPr>
              <a:t>Hampton Hams (H</a:t>
            </a:r>
            <a:r>
              <a:rPr lang="en-US" sz="100" b="1" dirty="0">
                <a:latin typeface="+mn-lt"/>
                <a:cs typeface="Tahoma"/>
              </a:rPr>
              <a:t> </a:t>
            </a:r>
            <a:r>
              <a:rPr lang="en-US" sz="2600" b="1" dirty="0">
                <a:latin typeface="+mn-lt"/>
                <a:cs typeface="Tahoma"/>
              </a:rPr>
              <a:t>H) is preparing a sales budget for the last quarter of the year</a:t>
            </a:r>
            <a:r>
              <a:rPr lang="en-US" sz="2600" dirty="0">
                <a:latin typeface="+mn-lt"/>
              </a:rPr>
              <a:t>.</a:t>
            </a:r>
            <a:endParaRPr lang="en-US" sz="2600" b="1" dirty="0">
              <a:latin typeface="+mn-lt"/>
              <a:cs typeface="Tahoma"/>
            </a:endParaRPr>
          </a:p>
        </p:txBody>
      </p:sp>
      <p:sp>
        <p:nvSpPr>
          <p:cNvPr id="5" name="Content Placeholder 4"/>
          <p:cNvSpPr>
            <a:spLocks noGrp="1"/>
          </p:cNvSpPr>
          <p:nvPr>
            <p:ph idx="13"/>
          </p:nvPr>
        </p:nvSpPr>
        <p:spPr>
          <a:xfrm>
            <a:off x="647700" y="2719570"/>
            <a:ext cx="7886700" cy="861830"/>
          </a:xfrm>
        </p:spPr>
        <p:txBody>
          <a:bodyPr>
            <a:normAutofit lnSpcReduction="10000"/>
          </a:bodyPr>
          <a:lstStyle/>
          <a:p>
            <a:pPr marL="291600" lvl="1" indent="-291600">
              <a:spcBef>
                <a:spcPts val="1000"/>
              </a:spcBef>
            </a:pPr>
            <a:r>
              <a:rPr lang="en-US" sz="2400" b="1" dirty="0">
                <a:latin typeface="+mn-lt"/>
                <a:cs typeface="Tahoma"/>
              </a:rPr>
              <a:t>Sales of hams are expected to peak in the months of October, November, and December (the holiday season)</a:t>
            </a:r>
            <a:r>
              <a:rPr lang="en-US" dirty="0">
                <a:latin typeface="+mn-lt"/>
              </a:rPr>
              <a:t>.</a:t>
            </a:r>
            <a:endParaRPr lang="en-US" sz="2400" b="1" dirty="0">
              <a:latin typeface="+mn-lt"/>
              <a:cs typeface="Tahoma"/>
            </a:endParaRPr>
          </a:p>
        </p:txBody>
      </p:sp>
      <p:sp>
        <p:nvSpPr>
          <p:cNvPr id="6" name="Content Placeholder 5"/>
          <p:cNvSpPr>
            <a:spLocks noGrp="1"/>
          </p:cNvSpPr>
          <p:nvPr>
            <p:ph idx="14"/>
          </p:nvPr>
        </p:nvSpPr>
        <p:spPr>
          <a:xfrm>
            <a:off x="647700" y="3663950"/>
            <a:ext cx="7886700" cy="859114"/>
          </a:xfrm>
        </p:spPr>
        <p:txBody>
          <a:bodyPr>
            <a:normAutofit/>
          </a:bodyPr>
          <a:lstStyle/>
          <a:p>
            <a:pPr marL="291600" lvl="1" indent="-291600">
              <a:spcBef>
                <a:spcPts val="1000"/>
              </a:spcBef>
            </a:pPr>
            <a:r>
              <a:rPr lang="en-US" sz="2400" b="1" dirty="0">
                <a:latin typeface="+mn-lt"/>
                <a:cs typeface="Tahoma"/>
              </a:rPr>
              <a:t>The store sales for October are expected to total $160,000 ($40,000 in cash sales, and $120,000 in sales on account).</a:t>
            </a:r>
          </a:p>
        </p:txBody>
      </p:sp>
      <p:sp>
        <p:nvSpPr>
          <p:cNvPr id="7" name="Content Placeholder 6"/>
          <p:cNvSpPr>
            <a:spLocks noGrp="1"/>
          </p:cNvSpPr>
          <p:nvPr>
            <p:ph idx="15"/>
          </p:nvPr>
        </p:nvSpPr>
        <p:spPr>
          <a:xfrm>
            <a:off x="647700" y="4610622"/>
            <a:ext cx="7886700" cy="838200"/>
          </a:xfrm>
        </p:spPr>
        <p:txBody>
          <a:bodyPr>
            <a:normAutofit/>
          </a:bodyPr>
          <a:lstStyle/>
          <a:p>
            <a:pPr marL="291600" lvl="1" indent="-291600">
              <a:lnSpc>
                <a:spcPct val="100000"/>
              </a:lnSpc>
              <a:spcBef>
                <a:spcPts val="1000"/>
              </a:spcBef>
            </a:pPr>
            <a:r>
              <a:rPr lang="en-US" sz="2400" b="1" dirty="0">
                <a:latin typeface="+mn-lt"/>
                <a:cs typeface="Tahoma"/>
              </a:rPr>
              <a:t>Sales are expected to increase by 20 percent per month for November and December.</a:t>
            </a:r>
          </a:p>
        </p:txBody>
      </p:sp>
      <p:sp>
        <p:nvSpPr>
          <p:cNvPr id="8" name="Content Placeholder 7"/>
          <p:cNvSpPr>
            <a:spLocks noGrp="1"/>
          </p:cNvSpPr>
          <p:nvPr>
            <p:ph idx="16"/>
          </p:nvPr>
        </p:nvSpPr>
        <p:spPr>
          <a:xfrm>
            <a:off x="647700" y="5568949"/>
            <a:ext cx="7886700" cy="450851"/>
          </a:xfrm>
        </p:spPr>
        <p:txBody>
          <a:bodyPr>
            <a:normAutofit/>
          </a:bodyPr>
          <a:lstStyle/>
          <a:p>
            <a:pPr marL="0" indent="0">
              <a:buNone/>
            </a:pPr>
            <a:r>
              <a:rPr lang="en-US" sz="2600" b="1" dirty="0">
                <a:latin typeface="+mn-lt"/>
                <a:cs typeface="Tahoma"/>
              </a:rPr>
              <a:t>Let’s prepare a sales budget</a:t>
            </a:r>
            <a:r>
              <a:rPr lang="en-US" sz="2600" dirty="0">
                <a:latin typeface="+mn-lt"/>
              </a:rPr>
              <a:t>.</a:t>
            </a:r>
            <a:endParaRPr lang="en-US" sz="2600" b="1"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7-</a:t>
            </a:r>
            <a:fld id="{E0D6093D-2DC9-4C4D-A751-43B3A8D0A4FD}" type="slidenum">
              <a:rPr lang="en-US" smtClean="0">
                <a:solidFill>
                  <a:prstClr val="white"/>
                </a:solidFill>
                <a:latin typeface="+mn-lt"/>
              </a:rPr>
              <a:pPr>
                <a:defRPr/>
              </a:pPr>
              <a:t>9</a:t>
            </a:fld>
            <a:endParaRPr lang="en-US" dirty="0">
              <a:solidFill>
                <a:prstClr val="white"/>
              </a:solidFill>
              <a:latin typeface="+mn-lt"/>
            </a:endParaRPr>
          </a:p>
        </p:txBody>
      </p:sp>
    </p:spTree>
    <p:extLst>
      <p:ext uri="{BB962C8B-B14F-4D97-AF65-F5344CB8AC3E}">
        <p14:creationId xmlns:p14="http://schemas.microsoft.com/office/powerpoint/2010/main" val="111013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Custom 1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9032</TotalTime>
  <Words>3837</Words>
  <Application>Microsoft Office PowerPoint</Application>
  <PresentationFormat>On-screen Show (4:3)</PresentationFormat>
  <Paragraphs>294</Paragraphs>
  <Slides>38</Slides>
  <Notes>35</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Helvetica</vt:lpstr>
      <vt:lpstr>Hypatia Sans Pro</vt:lpstr>
      <vt:lpstr>Mongolian Baiti</vt:lpstr>
      <vt:lpstr>Palatino Linotype</vt:lpstr>
      <vt:lpstr>Tahoma</vt:lpstr>
      <vt:lpstr>Custom Design</vt:lpstr>
      <vt:lpstr>CHAPTER 7</vt:lpstr>
      <vt:lpstr>Learning Objective 7-1</vt:lpstr>
      <vt:lpstr>Three Levels of Planning</vt:lpstr>
      <vt:lpstr>Advantages of Budgeting</vt:lpstr>
      <vt:lpstr>Budgeting and Human Behavior</vt:lpstr>
      <vt:lpstr>Information Flows in the Master Budget</vt:lpstr>
      <vt:lpstr>Learning Objective 7-2</vt:lpstr>
      <vt:lpstr>Sales Budget Defined</vt:lpstr>
      <vt:lpstr>Sales Budget</vt:lpstr>
      <vt:lpstr>Sales Budget: Projected Sales Section</vt:lpstr>
      <vt:lpstr>Information on Cash Receipts</vt:lpstr>
      <vt:lpstr>Sales Budget: Schedule of Cash Receipts</vt:lpstr>
      <vt:lpstr>Pro Forma Statement</vt:lpstr>
      <vt:lpstr>Learning Objective 7-3</vt:lpstr>
      <vt:lpstr>Inventory Purchases Budget</vt:lpstr>
      <vt:lpstr>Inventory Information for Hampton Hams</vt:lpstr>
      <vt:lpstr>Exhibit 7.3: Inventory Purchases Budget</vt:lpstr>
      <vt:lpstr>Exhibit 7.3: Inventory Purchases and Schedule of Cash Payments</vt:lpstr>
      <vt:lpstr>Learning Objective 7-4</vt:lpstr>
      <vt:lpstr>Selling and Administrative Expense Budget</vt:lpstr>
      <vt:lpstr>Exhibit 7.4: Selling and Administrative Expense Budget for Hampton Hams</vt:lpstr>
      <vt:lpstr>Learning Objective 7-5</vt:lpstr>
      <vt:lpstr>Information for Hampton Hams’ Cash Budget</vt:lpstr>
      <vt:lpstr>Exhibit 7.5: Schedule of Cash Receipts</vt:lpstr>
      <vt:lpstr>Exhibit 7.5: Schedule of Cash Receipts and Cash Payments</vt:lpstr>
      <vt:lpstr>Cash Budget for Hampton Hams</vt:lpstr>
      <vt:lpstr>Learning Objective 7-6</vt:lpstr>
      <vt:lpstr>Pro Forma Income Statement</vt:lpstr>
      <vt:lpstr>Pro Forma Income Statement for Hampton Hams</vt:lpstr>
      <vt:lpstr>Pro Forma Balance Sheet</vt:lpstr>
      <vt:lpstr>Pro Forma Balance Sheet for Hampton Hams</vt:lpstr>
      <vt:lpstr>Cash Budget for Hampton Hams Revisited</vt:lpstr>
      <vt:lpstr>Pro Forma Statement of Cash Flows for Hampton Hams</vt:lpstr>
      <vt:lpstr>End of Chapter 7</vt:lpstr>
      <vt:lpstr>Accessibility Content: Text Alternatives for Images</vt:lpstr>
      <vt:lpstr>Information Flows in the Master Budget - Text Alternative</vt:lpstr>
      <vt:lpstr>Sales Budget: Projected Sales Section - Text Alternative</vt:lpstr>
      <vt:lpstr>Exhibit 7.3: Inventory Purchases and Schedule of Cash Payments - Text Alternative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luann</dc:creator>
  <cp:lastModifiedBy>R2, Sathish</cp:lastModifiedBy>
  <cp:revision>698</cp:revision>
  <cp:lastPrinted>2018-10-09T22:43:46Z</cp:lastPrinted>
  <dcterms:created xsi:type="dcterms:W3CDTF">2010-04-20T15:19:38Z</dcterms:created>
  <dcterms:modified xsi:type="dcterms:W3CDTF">2019-03-06T11:37:32Z</dcterms:modified>
</cp:coreProperties>
</file>