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73" r:id="rId5"/>
    <p:sldId id="274" r:id="rId6"/>
    <p:sldId id="282" r:id="rId7"/>
    <p:sldId id="279" r:id="rId8"/>
    <p:sldId id="283" r:id="rId9"/>
    <p:sldId id="280" r:id="rId10"/>
    <p:sldId id="284" r:id="rId11"/>
    <p:sldId id="281" r:id="rId12"/>
    <p:sldId id="285" r:id="rId13"/>
    <p:sldId id="275" r:id="rId14"/>
    <p:sldId id="259" r:id="rId15"/>
    <p:sldId id="260" r:id="rId16"/>
    <p:sldId id="261" r:id="rId17"/>
    <p:sldId id="277" r:id="rId18"/>
    <p:sldId id="286" r:id="rId19"/>
    <p:sldId id="262" r:id="rId20"/>
    <p:sldId id="289" r:id="rId21"/>
    <p:sldId id="288" r:id="rId22"/>
    <p:sldId id="287" r:id="rId23"/>
    <p:sldId id="290" r:id="rId24"/>
    <p:sldId id="263" r:id="rId25"/>
    <p:sldId id="264" r:id="rId26"/>
    <p:sldId id="291" r:id="rId27"/>
    <p:sldId id="265" r:id="rId28"/>
    <p:sldId id="266" r:id="rId29"/>
    <p:sldId id="294" r:id="rId30"/>
    <p:sldId id="267" r:id="rId31"/>
    <p:sldId id="292" r:id="rId32"/>
    <p:sldId id="295" r:id="rId33"/>
    <p:sldId id="268" r:id="rId34"/>
    <p:sldId id="293" r:id="rId35"/>
    <p:sldId id="269" r:id="rId36"/>
    <p:sldId id="270" r:id="rId37"/>
    <p:sldId id="271" r:id="rId38"/>
    <p:sldId id="272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904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96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1A25956-7C27-4880-910B-BB7860F00C3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0F796C-16F3-4F8B-9B8D-448CCBA18D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ilynews.com/2020/04/07/watch-new-yorks-dramatic-coronavirus-surge-past-california-and-washington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Management 360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Decision Making </a:t>
            </a:r>
          </a:p>
          <a:p>
            <a:r>
              <a:rPr lang="en-US" dirty="0"/>
              <a:t>Problem Solving</a:t>
            </a:r>
          </a:p>
          <a:p>
            <a:r>
              <a:rPr lang="en-US" dirty="0"/>
              <a:t>Debbie Glick</a:t>
            </a:r>
          </a:p>
        </p:txBody>
      </p:sp>
    </p:spTree>
    <p:extLst>
      <p:ext uri="{BB962C8B-B14F-4D97-AF65-F5344CB8AC3E}">
        <p14:creationId xmlns:p14="http://schemas.microsoft.com/office/powerpoint/2010/main" val="124192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Post-college career – </a:t>
            </a:r>
            <a:r>
              <a:rPr lang="en-US" b="1" dirty="0">
                <a:solidFill>
                  <a:srgbClr val="FF0000"/>
                </a:solidFill>
              </a:rPr>
              <a:t>Bounded Rationality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69734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Wedding venue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would you make the following decisions?</a:t>
            </a:r>
          </a:p>
        </p:txBody>
      </p:sp>
    </p:spTree>
    <p:extLst>
      <p:ext uri="{BB962C8B-B14F-4D97-AF65-F5344CB8AC3E}">
        <p14:creationId xmlns:p14="http://schemas.microsoft.com/office/powerpoint/2010/main" val="172794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Wedding venue - </a:t>
            </a:r>
            <a:r>
              <a:rPr lang="en-US" b="1" dirty="0">
                <a:solidFill>
                  <a:srgbClr val="FF0000"/>
                </a:solidFill>
              </a:rPr>
              <a:t>Rational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234999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/>
              <a:t>Yellow light - </a:t>
            </a:r>
            <a:r>
              <a:rPr lang="en-US" b="1" dirty="0">
                <a:solidFill>
                  <a:srgbClr val="FF0000"/>
                </a:solidFill>
              </a:rPr>
              <a:t>Intuitive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Saturday night plans with friends - </a:t>
            </a:r>
            <a:r>
              <a:rPr lang="en-US" b="1" dirty="0">
                <a:solidFill>
                  <a:srgbClr val="FF0000"/>
                </a:solidFill>
              </a:rPr>
              <a:t>Collaborative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Post-college career – </a:t>
            </a:r>
            <a:r>
              <a:rPr lang="en-US" b="1" dirty="0">
                <a:solidFill>
                  <a:srgbClr val="FF0000"/>
                </a:solidFill>
              </a:rPr>
              <a:t>Bounded Rationality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Wedding venue - </a:t>
            </a:r>
            <a:r>
              <a:rPr lang="en-US" b="1" dirty="0">
                <a:solidFill>
                  <a:srgbClr val="FF0000"/>
                </a:solidFill>
              </a:rPr>
              <a:t>Rational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368643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Identify the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Analyze the problem and its causes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Generate alternatives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Evaluate alternatives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Choose path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Implement choice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Solicit and analyze feedback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Seven Steps to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1634539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Symptomatic effects</a:t>
            </a:r>
          </a:p>
          <a:p>
            <a:pPr lvl="1"/>
            <a:r>
              <a:rPr lang="en-US" dirty="0"/>
              <a:t>Observable behaviors resulting from underlying causes</a:t>
            </a:r>
          </a:p>
          <a:p>
            <a:pPr lvl="1"/>
            <a:r>
              <a:rPr lang="en-US" dirty="0"/>
              <a:t>Symptoms of the problem</a:t>
            </a:r>
          </a:p>
          <a:p>
            <a:r>
              <a:rPr lang="en-US" dirty="0"/>
              <a:t>Underlying causes</a:t>
            </a:r>
          </a:p>
          <a:p>
            <a:pPr lvl="1"/>
            <a:r>
              <a:rPr lang="en-US" dirty="0"/>
              <a:t>Behaviors that lead to desired or undesired symptomatic effects</a:t>
            </a:r>
          </a:p>
          <a:p>
            <a:pPr lvl="1"/>
            <a:r>
              <a:rPr lang="en-US" dirty="0"/>
              <a:t>Causes of the symptoms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Identification</a:t>
            </a:r>
          </a:p>
        </p:txBody>
      </p:sp>
    </p:spTree>
    <p:extLst>
      <p:ext uri="{BB962C8B-B14F-4D97-AF65-F5344CB8AC3E}">
        <p14:creationId xmlns:p14="http://schemas.microsoft.com/office/powerpoint/2010/main" val="1774867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Root Cause Analysis ***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1524000" y="1524000"/>
            <a:ext cx="5257800" cy="4433455"/>
          </a:xfrm>
          <a:prstGeom prst="triangle">
            <a:avLst>
              <a:gd name="adj" fmla="val 50911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803564" y="1995055"/>
            <a:ext cx="8007927" cy="290945"/>
          </a:xfrm>
          <a:custGeom>
            <a:avLst/>
            <a:gdLst>
              <a:gd name="connsiteX0" fmla="*/ 0 w 8007927"/>
              <a:gd name="connsiteY0" fmla="*/ 249381 h 290945"/>
              <a:gd name="connsiteX1" fmla="*/ 83127 w 8007927"/>
              <a:gd name="connsiteY1" fmla="*/ 207818 h 290945"/>
              <a:gd name="connsiteX2" fmla="*/ 138545 w 8007927"/>
              <a:gd name="connsiteY2" fmla="*/ 193963 h 290945"/>
              <a:gd name="connsiteX3" fmla="*/ 221672 w 8007927"/>
              <a:gd name="connsiteY3" fmla="*/ 138545 h 290945"/>
              <a:gd name="connsiteX4" fmla="*/ 263236 w 8007927"/>
              <a:gd name="connsiteY4" fmla="*/ 110836 h 290945"/>
              <a:gd name="connsiteX5" fmla="*/ 346363 w 8007927"/>
              <a:gd name="connsiteY5" fmla="*/ 55418 h 290945"/>
              <a:gd name="connsiteX6" fmla="*/ 387927 w 8007927"/>
              <a:gd name="connsiteY6" fmla="*/ 27709 h 290945"/>
              <a:gd name="connsiteX7" fmla="*/ 471054 w 8007927"/>
              <a:gd name="connsiteY7" fmla="*/ 83127 h 290945"/>
              <a:gd name="connsiteX8" fmla="*/ 498763 w 8007927"/>
              <a:gd name="connsiteY8" fmla="*/ 124690 h 290945"/>
              <a:gd name="connsiteX9" fmla="*/ 581891 w 8007927"/>
              <a:gd name="connsiteY9" fmla="*/ 180109 h 290945"/>
              <a:gd name="connsiteX10" fmla="*/ 665018 w 8007927"/>
              <a:gd name="connsiteY10" fmla="*/ 221672 h 290945"/>
              <a:gd name="connsiteX11" fmla="*/ 1025236 w 8007927"/>
              <a:gd name="connsiteY11" fmla="*/ 263236 h 290945"/>
              <a:gd name="connsiteX12" fmla="*/ 1122218 w 8007927"/>
              <a:gd name="connsiteY12" fmla="*/ 221672 h 290945"/>
              <a:gd name="connsiteX13" fmla="*/ 1219200 w 8007927"/>
              <a:gd name="connsiteY13" fmla="*/ 193963 h 290945"/>
              <a:gd name="connsiteX14" fmla="*/ 1316181 w 8007927"/>
              <a:gd name="connsiteY14" fmla="*/ 152400 h 290945"/>
              <a:gd name="connsiteX15" fmla="*/ 1399309 w 8007927"/>
              <a:gd name="connsiteY15" fmla="*/ 110836 h 290945"/>
              <a:gd name="connsiteX16" fmla="*/ 1482436 w 8007927"/>
              <a:gd name="connsiteY16" fmla="*/ 83127 h 290945"/>
              <a:gd name="connsiteX17" fmla="*/ 1524000 w 8007927"/>
              <a:gd name="connsiteY17" fmla="*/ 55418 h 290945"/>
              <a:gd name="connsiteX18" fmla="*/ 1579418 w 8007927"/>
              <a:gd name="connsiteY18" fmla="*/ 41563 h 290945"/>
              <a:gd name="connsiteX19" fmla="*/ 1620981 w 8007927"/>
              <a:gd name="connsiteY19" fmla="*/ 27709 h 290945"/>
              <a:gd name="connsiteX20" fmla="*/ 1870363 w 8007927"/>
              <a:gd name="connsiteY20" fmla="*/ 41563 h 290945"/>
              <a:gd name="connsiteX21" fmla="*/ 1939636 w 8007927"/>
              <a:gd name="connsiteY21" fmla="*/ 110836 h 290945"/>
              <a:gd name="connsiteX22" fmla="*/ 1981200 w 8007927"/>
              <a:gd name="connsiteY22" fmla="*/ 152400 h 290945"/>
              <a:gd name="connsiteX23" fmla="*/ 2078181 w 8007927"/>
              <a:gd name="connsiteY23" fmla="*/ 207818 h 290945"/>
              <a:gd name="connsiteX24" fmla="*/ 2119745 w 8007927"/>
              <a:gd name="connsiteY24" fmla="*/ 221672 h 290945"/>
              <a:gd name="connsiteX25" fmla="*/ 2369127 w 8007927"/>
              <a:gd name="connsiteY25" fmla="*/ 207818 h 290945"/>
              <a:gd name="connsiteX26" fmla="*/ 2466109 w 8007927"/>
              <a:gd name="connsiteY26" fmla="*/ 180109 h 290945"/>
              <a:gd name="connsiteX27" fmla="*/ 2507672 w 8007927"/>
              <a:gd name="connsiteY27" fmla="*/ 152400 h 290945"/>
              <a:gd name="connsiteX28" fmla="*/ 2563091 w 8007927"/>
              <a:gd name="connsiteY28" fmla="*/ 138545 h 290945"/>
              <a:gd name="connsiteX29" fmla="*/ 2604654 w 8007927"/>
              <a:gd name="connsiteY29" fmla="*/ 124690 h 290945"/>
              <a:gd name="connsiteX30" fmla="*/ 2660072 w 8007927"/>
              <a:gd name="connsiteY30" fmla="*/ 96981 h 290945"/>
              <a:gd name="connsiteX31" fmla="*/ 2715491 w 8007927"/>
              <a:gd name="connsiteY31" fmla="*/ 83127 h 290945"/>
              <a:gd name="connsiteX32" fmla="*/ 2784763 w 8007927"/>
              <a:gd name="connsiteY32" fmla="*/ 55418 h 290945"/>
              <a:gd name="connsiteX33" fmla="*/ 2895600 w 8007927"/>
              <a:gd name="connsiteY33" fmla="*/ 27709 h 290945"/>
              <a:gd name="connsiteX34" fmla="*/ 2951018 w 8007927"/>
              <a:gd name="connsiteY34" fmla="*/ 13854 h 290945"/>
              <a:gd name="connsiteX35" fmla="*/ 2992581 w 8007927"/>
              <a:gd name="connsiteY35" fmla="*/ 0 h 290945"/>
              <a:gd name="connsiteX36" fmla="*/ 3034145 w 8007927"/>
              <a:gd name="connsiteY36" fmla="*/ 13854 h 290945"/>
              <a:gd name="connsiteX37" fmla="*/ 3089563 w 8007927"/>
              <a:gd name="connsiteY37" fmla="*/ 27709 h 290945"/>
              <a:gd name="connsiteX38" fmla="*/ 3158836 w 8007927"/>
              <a:gd name="connsiteY38" fmla="*/ 55418 h 290945"/>
              <a:gd name="connsiteX39" fmla="*/ 3255818 w 8007927"/>
              <a:gd name="connsiteY39" fmla="*/ 69272 h 290945"/>
              <a:gd name="connsiteX40" fmla="*/ 3297381 w 8007927"/>
              <a:gd name="connsiteY40" fmla="*/ 83127 h 290945"/>
              <a:gd name="connsiteX41" fmla="*/ 3366654 w 8007927"/>
              <a:gd name="connsiteY41" fmla="*/ 110836 h 290945"/>
              <a:gd name="connsiteX42" fmla="*/ 3435927 w 8007927"/>
              <a:gd name="connsiteY42" fmla="*/ 124690 h 290945"/>
              <a:gd name="connsiteX43" fmla="*/ 3491345 w 8007927"/>
              <a:gd name="connsiteY43" fmla="*/ 138545 h 290945"/>
              <a:gd name="connsiteX44" fmla="*/ 3574472 w 8007927"/>
              <a:gd name="connsiteY44" fmla="*/ 193963 h 290945"/>
              <a:gd name="connsiteX45" fmla="*/ 3616036 w 8007927"/>
              <a:gd name="connsiteY45" fmla="*/ 221672 h 290945"/>
              <a:gd name="connsiteX46" fmla="*/ 3671454 w 8007927"/>
              <a:gd name="connsiteY46" fmla="*/ 235527 h 290945"/>
              <a:gd name="connsiteX47" fmla="*/ 3726872 w 8007927"/>
              <a:gd name="connsiteY47" fmla="*/ 263236 h 290945"/>
              <a:gd name="connsiteX48" fmla="*/ 3782291 w 8007927"/>
              <a:gd name="connsiteY48" fmla="*/ 277090 h 290945"/>
              <a:gd name="connsiteX49" fmla="*/ 3823854 w 8007927"/>
              <a:gd name="connsiteY49" fmla="*/ 290945 h 290945"/>
              <a:gd name="connsiteX50" fmla="*/ 4087091 w 8007927"/>
              <a:gd name="connsiteY50" fmla="*/ 263236 h 290945"/>
              <a:gd name="connsiteX51" fmla="*/ 4142509 w 8007927"/>
              <a:gd name="connsiteY51" fmla="*/ 249381 h 290945"/>
              <a:gd name="connsiteX52" fmla="*/ 4239491 w 8007927"/>
              <a:gd name="connsiteY52" fmla="*/ 193963 h 290945"/>
              <a:gd name="connsiteX53" fmla="*/ 4294909 w 8007927"/>
              <a:gd name="connsiteY53" fmla="*/ 152400 h 290945"/>
              <a:gd name="connsiteX54" fmla="*/ 4419600 w 8007927"/>
              <a:gd name="connsiteY54" fmla="*/ 110836 h 290945"/>
              <a:gd name="connsiteX55" fmla="*/ 4572000 w 8007927"/>
              <a:gd name="connsiteY55" fmla="*/ 69272 h 290945"/>
              <a:gd name="connsiteX56" fmla="*/ 4613563 w 8007927"/>
              <a:gd name="connsiteY56" fmla="*/ 55418 h 290945"/>
              <a:gd name="connsiteX57" fmla="*/ 4682836 w 8007927"/>
              <a:gd name="connsiteY57" fmla="*/ 41563 h 290945"/>
              <a:gd name="connsiteX58" fmla="*/ 4779818 w 8007927"/>
              <a:gd name="connsiteY58" fmla="*/ 0 h 290945"/>
              <a:gd name="connsiteX59" fmla="*/ 5140036 w 8007927"/>
              <a:gd name="connsiteY59" fmla="*/ 13854 h 290945"/>
              <a:gd name="connsiteX60" fmla="*/ 5223163 w 8007927"/>
              <a:gd name="connsiteY60" fmla="*/ 27709 h 290945"/>
              <a:gd name="connsiteX61" fmla="*/ 5334000 w 8007927"/>
              <a:gd name="connsiteY61" fmla="*/ 55418 h 290945"/>
              <a:gd name="connsiteX62" fmla="*/ 5417127 w 8007927"/>
              <a:gd name="connsiteY62" fmla="*/ 110836 h 290945"/>
              <a:gd name="connsiteX63" fmla="*/ 5458691 w 8007927"/>
              <a:gd name="connsiteY63" fmla="*/ 138545 h 290945"/>
              <a:gd name="connsiteX64" fmla="*/ 5500254 w 8007927"/>
              <a:gd name="connsiteY64" fmla="*/ 152400 h 290945"/>
              <a:gd name="connsiteX65" fmla="*/ 5555672 w 8007927"/>
              <a:gd name="connsiteY65" fmla="*/ 180109 h 290945"/>
              <a:gd name="connsiteX66" fmla="*/ 5624945 w 8007927"/>
              <a:gd name="connsiteY66" fmla="*/ 193963 h 290945"/>
              <a:gd name="connsiteX67" fmla="*/ 5680363 w 8007927"/>
              <a:gd name="connsiteY67" fmla="*/ 221672 h 290945"/>
              <a:gd name="connsiteX68" fmla="*/ 6165272 w 8007927"/>
              <a:gd name="connsiteY68" fmla="*/ 207818 h 290945"/>
              <a:gd name="connsiteX69" fmla="*/ 6206836 w 8007927"/>
              <a:gd name="connsiteY69" fmla="*/ 193963 h 290945"/>
              <a:gd name="connsiteX70" fmla="*/ 6276109 w 8007927"/>
              <a:gd name="connsiteY70" fmla="*/ 180109 h 290945"/>
              <a:gd name="connsiteX71" fmla="*/ 6331527 w 8007927"/>
              <a:gd name="connsiteY71" fmla="*/ 152400 h 290945"/>
              <a:gd name="connsiteX72" fmla="*/ 6386945 w 8007927"/>
              <a:gd name="connsiteY72" fmla="*/ 138545 h 290945"/>
              <a:gd name="connsiteX73" fmla="*/ 6470072 w 8007927"/>
              <a:gd name="connsiteY73" fmla="*/ 69272 h 290945"/>
              <a:gd name="connsiteX74" fmla="*/ 6567054 w 8007927"/>
              <a:gd name="connsiteY74" fmla="*/ 27709 h 290945"/>
              <a:gd name="connsiteX75" fmla="*/ 6691745 w 8007927"/>
              <a:gd name="connsiteY75" fmla="*/ 41563 h 290945"/>
              <a:gd name="connsiteX76" fmla="*/ 6788727 w 8007927"/>
              <a:gd name="connsiteY76" fmla="*/ 83127 h 290945"/>
              <a:gd name="connsiteX77" fmla="*/ 6830291 w 8007927"/>
              <a:gd name="connsiteY77" fmla="*/ 96981 h 290945"/>
              <a:gd name="connsiteX78" fmla="*/ 6927272 w 8007927"/>
              <a:gd name="connsiteY78" fmla="*/ 180109 h 290945"/>
              <a:gd name="connsiteX79" fmla="*/ 7051963 w 8007927"/>
              <a:gd name="connsiteY79" fmla="*/ 221672 h 290945"/>
              <a:gd name="connsiteX80" fmla="*/ 7232072 w 8007927"/>
              <a:gd name="connsiteY80" fmla="*/ 263236 h 290945"/>
              <a:gd name="connsiteX81" fmla="*/ 7550727 w 8007927"/>
              <a:gd name="connsiteY81" fmla="*/ 249381 h 290945"/>
              <a:gd name="connsiteX82" fmla="*/ 7620000 w 8007927"/>
              <a:gd name="connsiteY82" fmla="*/ 235527 h 290945"/>
              <a:gd name="connsiteX83" fmla="*/ 7869381 w 8007927"/>
              <a:gd name="connsiteY83" fmla="*/ 207818 h 290945"/>
              <a:gd name="connsiteX84" fmla="*/ 7910945 w 8007927"/>
              <a:gd name="connsiteY84" fmla="*/ 193963 h 290945"/>
              <a:gd name="connsiteX85" fmla="*/ 7952509 w 8007927"/>
              <a:gd name="connsiteY85" fmla="*/ 152400 h 290945"/>
              <a:gd name="connsiteX86" fmla="*/ 8007927 w 8007927"/>
              <a:gd name="connsiteY86" fmla="*/ 152400 h 290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8007927" h="290945">
                <a:moveTo>
                  <a:pt x="0" y="249381"/>
                </a:moveTo>
                <a:cubicBezTo>
                  <a:pt x="27709" y="235527"/>
                  <a:pt x="54363" y="219324"/>
                  <a:pt x="83127" y="207818"/>
                </a:cubicBezTo>
                <a:cubicBezTo>
                  <a:pt x="100806" y="200746"/>
                  <a:pt x="121514" y="202479"/>
                  <a:pt x="138545" y="193963"/>
                </a:cubicBezTo>
                <a:cubicBezTo>
                  <a:pt x="168331" y="179070"/>
                  <a:pt x="193963" y="157018"/>
                  <a:pt x="221672" y="138545"/>
                </a:cubicBezTo>
                <a:lnTo>
                  <a:pt x="263236" y="110836"/>
                </a:lnTo>
                <a:lnTo>
                  <a:pt x="346363" y="55418"/>
                </a:lnTo>
                <a:lnTo>
                  <a:pt x="387927" y="27709"/>
                </a:lnTo>
                <a:cubicBezTo>
                  <a:pt x="439154" y="44784"/>
                  <a:pt x="431138" y="35227"/>
                  <a:pt x="471054" y="83127"/>
                </a:cubicBezTo>
                <a:cubicBezTo>
                  <a:pt x="481714" y="95919"/>
                  <a:pt x="486232" y="113725"/>
                  <a:pt x="498763" y="124690"/>
                </a:cubicBezTo>
                <a:cubicBezTo>
                  <a:pt x="523826" y="146620"/>
                  <a:pt x="554182" y="161636"/>
                  <a:pt x="581891" y="180109"/>
                </a:cubicBezTo>
                <a:cubicBezTo>
                  <a:pt x="635606" y="215919"/>
                  <a:pt x="607657" y="202553"/>
                  <a:pt x="665018" y="221672"/>
                </a:cubicBezTo>
                <a:cubicBezTo>
                  <a:pt x="825092" y="328388"/>
                  <a:pt x="714884" y="278753"/>
                  <a:pt x="1025236" y="263236"/>
                </a:cubicBezTo>
                <a:cubicBezTo>
                  <a:pt x="1184346" y="223457"/>
                  <a:pt x="988261" y="279081"/>
                  <a:pt x="1122218" y="221672"/>
                </a:cubicBezTo>
                <a:cubicBezTo>
                  <a:pt x="1184372" y="195035"/>
                  <a:pt x="1165272" y="220927"/>
                  <a:pt x="1219200" y="193963"/>
                </a:cubicBezTo>
                <a:cubicBezTo>
                  <a:pt x="1331687" y="137719"/>
                  <a:pt x="1181621" y="190846"/>
                  <a:pt x="1316181" y="152400"/>
                </a:cubicBezTo>
                <a:cubicBezTo>
                  <a:pt x="1422285" y="122085"/>
                  <a:pt x="1290018" y="159410"/>
                  <a:pt x="1399309" y="110836"/>
                </a:cubicBezTo>
                <a:cubicBezTo>
                  <a:pt x="1425999" y="98974"/>
                  <a:pt x="1482436" y="83127"/>
                  <a:pt x="1482436" y="83127"/>
                </a:cubicBezTo>
                <a:cubicBezTo>
                  <a:pt x="1496291" y="73891"/>
                  <a:pt x="1508695" y="61977"/>
                  <a:pt x="1524000" y="55418"/>
                </a:cubicBezTo>
                <a:cubicBezTo>
                  <a:pt x="1541502" y="47917"/>
                  <a:pt x="1561109" y="46794"/>
                  <a:pt x="1579418" y="41563"/>
                </a:cubicBezTo>
                <a:cubicBezTo>
                  <a:pt x="1593460" y="37551"/>
                  <a:pt x="1607127" y="32327"/>
                  <a:pt x="1620981" y="27709"/>
                </a:cubicBezTo>
                <a:cubicBezTo>
                  <a:pt x="1704108" y="32327"/>
                  <a:pt x="1787944" y="29789"/>
                  <a:pt x="1870363" y="41563"/>
                </a:cubicBezTo>
                <a:cubicBezTo>
                  <a:pt x="1908807" y="47055"/>
                  <a:pt x="1919665" y="86871"/>
                  <a:pt x="1939636" y="110836"/>
                </a:cubicBezTo>
                <a:cubicBezTo>
                  <a:pt x="1952179" y="125888"/>
                  <a:pt x="1966148" y="139857"/>
                  <a:pt x="1981200" y="152400"/>
                </a:cubicBezTo>
                <a:cubicBezTo>
                  <a:pt x="2005754" y="172862"/>
                  <a:pt x="2050282" y="195861"/>
                  <a:pt x="2078181" y="207818"/>
                </a:cubicBezTo>
                <a:cubicBezTo>
                  <a:pt x="2091604" y="213571"/>
                  <a:pt x="2105890" y="217054"/>
                  <a:pt x="2119745" y="221672"/>
                </a:cubicBezTo>
                <a:cubicBezTo>
                  <a:pt x="2202872" y="217054"/>
                  <a:pt x="2286213" y="215356"/>
                  <a:pt x="2369127" y="207818"/>
                </a:cubicBezTo>
                <a:cubicBezTo>
                  <a:pt x="2393042" y="205644"/>
                  <a:pt x="2441509" y="188308"/>
                  <a:pt x="2466109" y="180109"/>
                </a:cubicBezTo>
                <a:cubicBezTo>
                  <a:pt x="2479963" y="170873"/>
                  <a:pt x="2492367" y="158959"/>
                  <a:pt x="2507672" y="152400"/>
                </a:cubicBezTo>
                <a:cubicBezTo>
                  <a:pt x="2525174" y="144899"/>
                  <a:pt x="2544782" y="143776"/>
                  <a:pt x="2563091" y="138545"/>
                </a:cubicBezTo>
                <a:cubicBezTo>
                  <a:pt x="2577133" y="134533"/>
                  <a:pt x="2591231" y="130443"/>
                  <a:pt x="2604654" y="124690"/>
                </a:cubicBezTo>
                <a:cubicBezTo>
                  <a:pt x="2623637" y="116554"/>
                  <a:pt x="2640734" y="104233"/>
                  <a:pt x="2660072" y="96981"/>
                </a:cubicBezTo>
                <a:cubicBezTo>
                  <a:pt x="2677901" y="90295"/>
                  <a:pt x="2697427" y="89148"/>
                  <a:pt x="2715491" y="83127"/>
                </a:cubicBezTo>
                <a:cubicBezTo>
                  <a:pt x="2739084" y="75263"/>
                  <a:pt x="2760993" y="62732"/>
                  <a:pt x="2784763" y="55418"/>
                </a:cubicBezTo>
                <a:cubicBezTo>
                  <a:pt x="2821162" y="44218"/>
                  <a:pt x="2858654" y="36945"/>
                  <a:pt x="2895600" y="27709"/>
                </a:cubicBezTo>
                <a:cubicBezTo>
                  <a:pt x="2914073" y="23091"/>
                  <a:pt x="2932954" y="19875"/>
                  <a:pt x="2951018" y="13854"/>
                </a:cubicBezTo>
                <a:lnTo>
                  <a:pt x="2992581" y="0"/>
                </a:lnTo>
                <a:cubicBezTo>
                  <a:pt x="3006436" y="4618"/>
                  <a:pt x="3020103" y="9842"/>
                  <a:pt x="3034145" y="13854"/>
                </a:cubicBezTo>
                <a:cubicBezTo>
                  <a:pt x="3052454" y="19085"/>
                  <a:pt x="3071499" y="21688"/>
                  <a:pt x="3089563" y="27709"/>
                </a:cubicBezTo>
                <a:cubicBezTo>
                  <a:pt x="3113156" y="35574"/>
                  <a:pt x="3134709" y="49386"/>
                  <a:pt x="3158836" y="55418"/>
                </a:cubicBezTo>
                <a:cubicBezTo>
                  <a:pt x="3190517" y="63338"/>
                  <a:pt x="3223491" y="64654"/>
                  <a:pt x="3255818" y="69272"/>
                </a:cubicBezTo>
                <a:cubicBezTo>
                  <a:pt x="3269672" y="73890"/>
                  <a:pt x="3283707" y="77999"/>
                  <a:pt x="3297381" y="83127"/>
                </a:cubicBezTo>
                <a:cubicBezTo>
                  <a:pt x="3320667" y="91859"/>
                  <a:pt x="3342833" y="103690"/>
                  <a:pt x="3366654" y="110836"/>
                </a:cubicBezTo>
                <a:cubicBezTo>
                  <a:pt x="3389209" y="117602"/>
                  <a:pt x="3412939" y="119582"/>
                  <a:pt x="3435927" y="124690"/>
                </a:cubicBezTo>
                <a:cubicBezTo>
                  <a:pt x="3454515" y="128821"/>
                  <a:pt x="3472872" y="133927"/>
                  <a:pt x="3491345" y="138545"/>
                </a:cubicBezTo>
                <a:cubicBezTo>
                  <a:pt x="3570136" y="217336"/>
                  <a:pt x="3494271" y="153863"/>
                  <a:pt x="3574472" y="193963"/>
                </a:cubicBezTo>
                <a:cubicBezTo>
                  <a:pt x="3589365" y="201410"/>
                  <a:pt x="3600731" y="215113"/>
                  <a:pt x="3616036" y="221672"/>
                </a:cubicBezTo>
                <a:cubicBezTo>
                  <a:pt x="3633538" y="229173"/>
                  <a:pt x="3653625" y="228841"/>
                  <a:pt x="3671454" y="235527"/>
                </a:cubicBezTo>
                <a:cubicBezTo>
                  <a:pt x="3690792" y="242779"/>
                  <a:pt x="3707534" y="255984"/>
                  <a:pt x="3726872" y="263236"/>
                </a:cubicBezTo>
                <a:cubicBezTo>
                  <a:pt x="3744701" y="269922"/>
                  <a:pt x="3763982" y="271859"/>
                  <a:pt x="3782291" y="277090"/>
                </a:cubicBezTo>
                <a:cubicBezTo>
                  <a:pt x="3796333" y="281102"/>
                  <a:pt x="3810000" y="286327"/>
                  <a:pt x="3823854" y="290945"/>
                </a:cubicBezTo>
                <a:cubicBezTo>
                  <a:pt x="4180979" y="268624"/>
                  <a:pt x="3951447" y="301991"/>
                  <a:pt x="4087091" y="263236"/>
                </a:cubicBezTo>
                <a:cubicBezTo>
                  <a:pt x="4105400" y="258005"/>
                  <a:pt x="4124680" y="256067"/>
                  <a:pt x="4142509" y="249381"/>
                </a:cubicBezTo>
                <a:cubicBezTo>
                  <a:pt x="4176689" y="236563"/>
                  <a:pt x="4209873" y="215118"/>
                  <a:pt x="4239491" y="193963"/>
                </a:cubicBezTo>
                <a:cubicBezTo>
                  <a:pt x="4258281" y="180542"/>
                  <a:pt x="4275328" y="164638"/>
                  <a:pt x="4294909" y="152400"/>
                </a:cubicBezTo>
                <a:cubicBezTo>
                  <a:pt x="4348898" y="118657"/>
                  <a:pt x="4355718" y="123612"/>
                  <a:pt x="4419600" y="110836"/>
                </a:cubicBezTo>
                <a:cubicBezTo>
                  <a:pt x="4518371" y="61450"/>
                  <a:pt x="4432207" y="97231"/>
                  <a:pt x="4572000" y="69272"/>
                </a:cubicBezTo>
                <a:cubicBezTo>
                  <a:pt x="4586320" y="66408"/>
                  <a:pt x="4599395" y="58960"/>
                  <a:pt x="4613563" y="55418"/>
                </a:cubicBezTo>
                <a:cubicBezTo>
                  <a:pt x="4636408" y="49707"/>
                  <a:pt x="4659991" y="47274"/>
                  <a:pt x="4682836" y="41563"/>
                </a:cubicBezTo>
                <a:cubicBezTo>
                  <a:pt x="4723611" y="31369"/>
                  <a:pt x="4740162" y="19828"/>
                  <a:pt x="4779818" y="0"/>
                </a:cubicBezTo>
                <a:cubicBezTo>
                  <a:pt x="4899891" y="4618"/>
                  <a:pt x="5020109" y="6359"/>
                  <a:pt x="5140036" y="13854"/>
                </a:cubicBezTo>
                <a:cubicBezTo>
                  <a:pt x="5168073" y="15606"/>
                  <a:pt x="5195695" y="21823"/>
                  <a:pt x="5223163" y="27709"/>
                </a:cubicBezTo>
                <a:cubicBezTo>
                  <a:pt x="5260400" y="35688"/>
                  <a:pt x="5334000" y="55418"/>
                  <a:pt x="5334000" y="55418"/>
                </a:cubicBezTo>
                <a:lnTo>
                  <a:pt x="5417127" y="110836"/>
                </a:lnTo>
                <a:cubicBezTo>
                  <a:pt x="5430982" y="120072"/>
                  <a:pt x="5442894" y="133279"/>
                  <a:pt x="5458691" y="138545"/>
                </a:cubicBezTo>
                <a:cubicBezTo>
                  <a:pt x="5472545" y="143163"/>
                  <a:pt x="5486831" y="146647"/>
                  <a:pt x="5500254" y="152400"/>
                </a:cubicBezTo>
                <a:cubicBezTo>
                  <a:pt x="5519237" y="160536"/>
                  <a:pt x="5536079" y="173578"/>
                  <a:pt x="5555672" y="180109"/>
                </a:cubicBezTo>
                <a:cubicBezTo>
                  <a:pt x="5578012" y="187556"/>
                  <a:pt x="5601854" y="189345"/>
                  <a:pt x="5624945" y="193963"/>
                </a:cubicBezTo>
                <a:cubicBezTo>
                  <a:pt x="5643418" y="203199"/>
                  <a:pt x="5659717" y="221143"/>
                  <a:pt x="5680363" y="221672"/>
                </a:cubicBezTo>
                <a:cubicBezTo>
                  <a:pt x="5842012" y="225817"/>
                  <a:pt x="6003793" y="216317"/>
                  <a:pt x="6165272" y="207818"/>
                </a:cubicBezTo>
                <a:cubicBezTo>
                  <a:pt x="6179856" y="207050"/>
                  <a:pt x="6192668" y="197505"/>
                  <a:pt x="6206836" y="193963"/>
                </a:cubicBezTo>
                <a:cubicBezTo>
                  <a:pt x="6229681" y="188252"/>
                  <a:pt x="6253018" y="184727"/>
                  <a:pt x="6276109" y="180109"/>
                </a:cubicBezTo>
                <a:cubicBezTo>
                  <a:pt x="6294582" y="170873"/>
                  <a:pt x="6312189" y="159652"/>
                  <a:pt x="6331527" y="152400"/>
                </a:cubicBezTo>
                <a:cubicBezTo>
                  <a:pt x="6349356" y="145714"/>
                  <a:pt x="6369443" y="146046"/>
                  <a:pt x="6386945" y="138545"/>
                </a:cubicBezTo>
                <a:cubicBezTo>
                  <a:pt x="6429441" y="120332"/>
                  <a:pt x="6434822" y="98647"/>
                  <a:pt x="6470072" y="69272"/>
                </a:cubicBezTo>
                <a:cubicBezTo>
                  <a:pt x="6511076" y="35102"/>
                  <a:pt x="6514239" y="40912"/>
                  <a:pt x="6567054" y="27709"/>
                </a:cubicBezTo>
                <a:cubicBezTo>
                  <a:pt x="6608618" y="32327"/>
                  <a:pt x="6650495" y="34688"/>
                  <a:pt x="6691745" y="41563"/>
                </a:cubicBezTo>
                <a:cubicBezTo>
                  <a:pt x="6727189" y="47470"/>
                  <a:pt x="6756610" y="69363"/>
                  <a:pt x="6788727" y="83127"/>
                </a:cubicBezTo>
                <a:cubicBezTo>
                  <a:pt x="6802150" y="88880"/>
                  <a:pt x="6816436" y="92363"/>
                  <a:pt x="6830291" y="96981"/>
                </a:cubicBezTo>
                <a:cubicBezTo>
                  <a:pt x="6861790" y="128481"/>
                  <a:pt x="6887282" y="157892"/>
                  <a:pt x="6927272" y="180109"/>
                </a:cubicBezTo>
                <a:cubicBezTo>
                  <a:pt x="6981625" y="210305"/>
                  <a:pt x="6997377" y="205297"/>
                  <a:pt x="7051963" y="221672"/>
                </a:cubicBezTo>
                <a:cubicBezTo>
                  <a:pt x="7190278" y="263166"/>
                  <a:pt x="7079112" y="241384"/>
                  <a:pt x="7232072" y="263236"/>
                </a:cubicBezTo>
                <a:cubicBezTo>
                  <a:pt x="7338290" y="258618"/>
                  <a:pt x="7444678" y="256956"/>
                  <a:pt x="7550727" y="249381"/>
                </a:cubicBezTo>
                <a:cubicBezTo>
                  <a:pt x="7574215" y="247703"/>
                  <a:pt x="7596613" y="238278"/>
                  <a:pt x="7620000" y="235527"/>
                </a:cubicBezTo>
                <a:cubicBezTo>
                  <a:pt x="7950225" y="196677"/>
                  <a:pt x="7662712" y="242262"/>
                  <a:pt x="7869381" y="207818"/>
                </a:cubicBezTo>
                <a:cubicBezTo>
                  <a:pt x="7883236" y="203200"/>
                  <a:pt x="7898794" y="202064"/>
                  <a:pt x="7910945" y="193963"/>
                </a:cubicBezTo>
                <a:cubicBezTo>
                  <a:pt x="7927248" y="183095"/>
                  <a:pt x="7934500" y="160118"/>
                  <a:pt x="7952509" y="152400"/>
                </a:cubicBezTo>
                <a:cubicBezTo>
                  <a:pt x="7969488" y="145123"/>
                  <a:pt x="7989454" y="152400"/>
                  <a:pt x="8007927" y="1524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466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Case of the “Bad Boys”</a:t>
            </a:r>
          </a:p>
        </p:txBody>
      </p:sp>
    </p:spTree>
    <p:extLst>
      <p:ext uri="{BB962C8B-B14F-4D97-AF65-F5344CB8AC3E}">
        <p14:creationId xmlns:p14="http://schemas.microsoft.com/office/powerpoint/2010/main" val="489613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Root Cause Analysis ***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1524000" y="1524000"/>
            <a:ext cx="5257800" cy="4433455"/>
          </a:xfrm>
          <a:prstGeom prst="triangle">
            <a:avLst>
              <a:gd name="adj" fmla="val 50911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803564" y="1995055"/>
            <a:ext cx="8007927" cy="290945"/>
          </a:xfrm>
          <a:custGeom>
            <a:avLst/>
            <a:gdLst>
              <a:gd name="connsiteX0" fmla="*/ 0 w 8007927"/>
              <a:gd name="connsiteY0" fmla="*/ 249381 h 290945"/>
              <a:gd name="connsiteX1" fmla="*/ 83127 w 8007927"/>
              <a:gd name="connsiteY1" fmla="*/ 207818 h 290945"/>
              <a:gd name="connsiteX2" fmla="*/ 138545 w 8007927"/>
              <a:gd name="connsiteY2" fmla="*/ 193963 h 290945"/>
              <a:gd name="connsiteX3" fmla="*/ 221672 w 8007927"/>
              <a:gd name="connsiteY3" fmla="*/ 138545 h 290945"/>
              <a:gd name="connsiteX4" fmla="*/ 263236 w 8007927"/>
              <a:gd name="connsiteY4" fmla="*/ 110836 h 290945"/>
              <a:gd name="connsiteX5" fmla="*/ 346363 w 8007927"/>
              <a:gd name="connsiteY5" fmla="*/ 55418 h 290945"/>
              <a:gd name="connsiteX6" fmla="*/ 387927 w 8007927"/>
              <a:gd name="connsiteY6" fmla="*/ 27709 h 290945"/>
              <a:gd name="connsiteX7" fmla="*/ 471054 w 8007927"/>
              <a:gd name="connsiteY7" fmla="*/ 83127 h 290945"/>
              <a:gd name="connsiteX8" fmla="*/ 498763 w 8007927"/>
              <a:gd name="connsiteY8" fmla="*/ 124690 h 290945"/>
              <a:gd name="connsiteX9" fmla="*/ 581891 w 8007927"/>
              <a:gd name="connsiteY9" fmla="*/ 180109 h 290945"/>
              <a:gd name="connsiteX10" fmla="*/ 665018 w 8007927"/>
              <a:gd name="connsiteY10" fmla="*/ 221672 h 290945"/>
              <a:gd name="connsiteX11" fmla="*/ 1025236 w 8007927"/>
              <a:gd name="connsiteY11" fmla="*/ 263236 h 290945"/>
              <a:gd name="connsiteX12" fmla="*/ 1122218 w 8007927"/>
              <a:gd name="connsiteY12" fmla="*/ 221672 h 290945"/>
              <a:gd name="connsiteX13" fmla="*/ 1219200 w 8007927"/>
              <a:gd name="connsiteY13" fmla="*/ 193963 h 290945"/>
              <a:gd name="connsiteX14" fmla="*/ 1316181 w 8007927"/>
              <a:gd name="connsiteY14" fmla="*/ 152400 h 290945"/>
              <a:gd name="connsiteX15" fmla="*/ 1399309 w 8007927"/>
              <a:gd name="connsiteY15" fmla="*/ 110836 h 290945"/>
              <a:gd name="connsiteX16" fmla="*/ 1482436 w 8007927"/>
              <a:gd name="connsiteY16" fmla="*/ 83127 h 290945"/>
              <a:gd name="connsiteX17" fmla="*/ 1524000 w 8007927"/>
              <a:gd name="connsiteY17" fmla="*/ 55418 h 290945"/>
              <a:gd name="connsiteX18" fmla="*/ 1579418 w 8007927"/>
              <a:gd name="connsiteY18" fmla="*/ 41563 h 290945"/>
              <a:gd name="connsiteX19" fmla="*/ 1620981 w 8007927"/>
              <a:gd name="connsiteY19" fmla="*/ 27709 h 290945"/>
              <a:gd name="connsiteX20" fmla="*/ 1870363 w 8007927"/>
              <a:gd name="connsiteY20" fmla="*/ 41563 h 290945"/>
              <a:gd name="connsiteX21" fmla="*/ 1939636 w 8007927"/>
              <a:gd name="connsiteY21" fmla="*/ 110836 h 290945"/>
              <a:gd name="connsiteX22" fmla="*/ 1981200 w 8007927"/>
              <a:gd name="connsiteY22" fmla="*/ 152400 h 290945"/>
              <a:gd name="connsiteX23" fmla="*/ 2078181 w 8007927"/>
              <a:gd name="connsiteY23" fmla="*/ 207818 h 290945"/>
              <a:gd name="connsiteX24" fmla="*/ 2119745 w 8007927"/>
              <a:gd name="connsiteY24" fmla="*/ 221672 h 290945"/>
              <a:gd name="connsiteX25" fmla="*/ 2369127 w 8007927"/>
              <a:gd name="connsiteY25" fmla="*/ 207818 h 290945"/>
              <a:gd name="connsiteX26" fmla="*/ 2466109 w 8007927"/>
              <a:gd name="connsiteY26" fmla="*/ 180109 h 290945"/>
              <a:gd name="connsiteX27" fmla="*/ 2507672 w 8007927"/>
              <a:gd name="connsiteY27" fmla="*/ 152400 h 290945"/>
              <a:gd name="connsiteX28" fmla="*/ 2563091 w 8007927"/>
              <a:gd name="connsiteY28" fmla="*/ 138545 h 290945"/>
              <a:gd name="connsiteX29" fmla="*/ 2604654 w 8007927"/>
              <a:gd name="connsiteY29" fmla="*/ 124690 h 290945"/>
              <a:gd name="connsiteX30" fmla="*/ 2660072 w 8007927"/>
              <a:gd name="connsiteY30" fmla="*/ 96981 h 290945"/>
              <a:gd name="connsiteX31" fmla="*/ 2715491 w 8007927"/>
              <a:gd name="connsiteY31" fmla="*/ 83127 h 290945"/>
              <a:gd name="connsiteX32" fmla="*/ 2784763 w 8007927"/>
              <a:gd name="connsiteY32" fmla="*/ 55418 h 290945"/>
              <a:gd name="connsiteX33" fmla="*/ 2895600 w 8007927"/>
              <a:gd name="connsiteY33" fmla="*/ 27709 h 290945"/>
              <a:gd name="connsiteX34" fmla="*/ 2951018 w 8007927"/>
              <a:gd name="connsiteY34" fmla="*/ 13854 h 290945"/>
              <a:gd name="connsiteX35" fmla="*/ 2992581 w 8007927"/>
              <a:gd name="connsiteY35" fmla="*/ 0 h 290945"/>
              <a:gd name="connsiteX36" fmla="*/ 3034145 w 8007927"/>
              <a:gd name="connsiteY36" fmla="*/ 13854 h 290945"/>
              <a:gd name="connsiteX37" fmla="*/ 3089563 w 8007927"/>
              <a:gd name="connsiteY37" fmla="*/ 27709 h 290945"/>
              <a:gd name="connsiteX38" fmla="*/ 3158836 w 8007927"/>
              <a:gd name="connsiteY38" fmla="*/ 55418 h 290945"/>
              <a:gd name="connsiteX39" fmla="*/ 3255818 w 8007927"/>
              <a:gd name="connsiteY39" fmla="*/ 69272 h 290945"/>
              <a:gd name="connsiteX40" fmla="*/ 3297381 w 8007927"/>
              <a:gd name="connsiteY40" fmla="*/ 83127 h 290945"/>
              <a:gd name="connsiteX41" fmla="*/ 3366654 w 8007927"/>
              <a:gd name="connsiteY41" fmla="*/ 110836 h 290945"/>
              <a:gd name="connsiteX42" fmla="*/ 3435927 w 8007927"/>
              <a:gd name="connsiteY42" fmla="*/ 124690 h 290945"/>
              <a:gd name="connsiteX43" fmla="*/ 3491345 w 8007927"/>
              <a:gd name="connsiteY43" fmla="*/ 138545 h 290945"/>
              <a:gd name="connsiteX44" fmla="*/ 3574472 w 8007927"/>
              <a:gd name="connsiteY44" fmla="*/ 193963 h 290945"/>
              <a:gd name="connsiteX45" fmla="*/ 3616036 w 8007927"/>
              <a:gd name="connsiteY45" fmla="*/ 221672 h 290945"/>
              <a:gd name="connsiteX46" fmla="*/ 3671454 w 8007927"/>
              <a:gd name="connsiteY46" fmla="*/ 235527 h 290945"/>
              <a:gd name="connsiteX47" fmla="*/ 3726872 w 8007927"/>
              <a:gd name="connsiteY47" fmla="*/ 263236 h 290945"/>
              <a:gd name="connsiteX48" fmla="*/ 3782291 w 8007927"/>
              <a:gd name="connsiteY48" fmla="*/ 277090 h 290945"/>
              <a:gd name="connsiteX49" fmla="*/ 3823854 w 8007927"/>
              <a:gd name="connsiteY49" fmla="*/ 290945 h 290945"/>
              <a:gd name="connsiteX50" fmla="*/ 4087091 w 8007927"/>
              <a:gd name="connsiteY50" fmla="*/ 263236 h 290945"/>
              <a:gd name="connsiteX51" fmla="*/ 4142509 w 8007927"/>
              <a:gd name="connsiteY51" fmla="*/ 249381 h 290945"/>
              <a:gd name="connsiteX52" fmla="*/ 4239491 w 8007927"/>
              <a:gd name="connsiteY52" fmla="*/ 193963 h 290945"/>
              <a:gd name="connsiteX53" fmla="*/ 4294909 w 8007927"/>
              <a:gd name="connsiteY53" fmla="*/ 152400 h 290945"/>
              <a:gd name="connsiteX54" fmla="*/ 4419600 w 8007927"/>
              <a:gd name="connsiteY54" fmla="*/ 110836 h 290945"/>
              <a:gd name="connsiteX55" fmla="*/ 4572000 w 8007927"/>
              <a:gd name="connsiteY55" fmla="*/ 69272 h 290945"/>
              <a:gd name="connsiteX56" fmla="*/ 4613563 w 8007927"/>
              <a:gd name="connsiteY56" fmla="*/ 55418 h 290945"/>
              <a:gd name="connsiteX57" fmla="*/ 4682836 w 8007927"/>
              <a:gd name="connsiteY57" fmla="*/ 41563 h 290945"/>
              <a:gd name="connsiteX58" fmla="*/ 4779818 w 8007927"/>
              <a:gd name="connsiteY58" fmla="*/ 0 h 290945"/>
              <a:gd name="connsiteX59" fmla="*/ 5140036 w 8007927"/>
              <a:gd name="connsiteY59" fmla="*/ 13854 h 290945"/>
              <a:gd name="connsiteX60" fmla="*/ 5223163 w 8007927"/>
              <a:gd name="connsiteY60" fmla="*/ 27709 h 290945"/>
              <a:gd name="connsiteX61" fmla="*/ 5334000 w 8007927"/>
              <a:gd name="connsiteY61" fmla="*/ 55418 h 290945"/>
              <a:gd name="connsiteX62" fmla="*/ 5417127 w 8007927"/>
              <a:gd name="connsiteY62" fmla="*/ 110836 h 290945"/>
              <a:gd name="connsiteX63" fmla="*/ 5458691 w 8007927"/>
              <a:gd name="connsiteY63" fmla="*/ 138545 h 290945"/>
              <a:gd name="connsiteX64" fmla="*/ 5500254 w 8007927"/>
              <a:gd name="connsiteY64" fmla="*/ 152400 h 290945"/>
              <a:gd name="connsiteX65" fmla="*/ 5555672 w 8007927"/>
              <a:gd name="connsiteY65" fmla="*/ 180109 h 290945"/>
              <a:gd name="connsiteX66" fmla="*/ 5624945 w 8007927"/>
              <a:gd name="connsiteY66" fmla="*/ 193963 h 290945"/>
              <a:gd name="connsiteX67" fmla="*/ 5680363 w 8007927"/>
              <a:gd name="connsiteY67" fmla="*/ 221672 h 290945"/>
              <a:gd name="connsiteX68" fmla="*/ 6165272 w 8007927"/>
              <a:gd name="connsiteY68" fmla="*/ 207818 h 290945"/>
              <a:gd name="connsiteX69" fmla="*/ 6206836 w 8007927"/>
              <a:gd name="connsiteY69" fmla="*/ 193963 h 290945"/>
              <a:gd name="connsiteX70" fmla="*/ 6276109 w 8007927"/>
              <a:gd name="connsiteY70" fmla="*/ 180109 h 290945"/>
              <a:gd name="connsiteX71" fmla="*/ 6331527 w 8007927"/>
              <a:gd name="connsiteY71" fmla="*/ 152400 h 290945"/>
              <a:gd name="connsiteX72" fmla="*/ 6386945 w 8007927"/>
              <a:gd name="connsiteY72" fmla="*/ 138545 h 290945"/>
              <a:gd name="connsiteX73" fmla="*/ 6470072 w 8007927"/>
              <a:gd name="connsiteY73" fmla="*/ 69272 h 290945"/>
              <a:gd name="connsiteX74" fmla="*/ 6567054 w 8007927"/>
              <a:gd name="connsiteY74" fmla="*/ 27709 h 290945"/>
              <a:gd name="connsiteX75" fmla="*/ 6691745 w 8007927"/>
              <a:gd name="connsiteY75" fmla="*/ 41563 h 290945"/>
              <a:gd name="connsiteX76" fmla="*/ 6788727 w 8007927"/>
              <a:gd name="connsiteY76" fmla="*/ 83127 h 290945"/>
              <a:gd name="connsiteX77" fmla="*/ 6830291 w 8007927"/>
              <a:gd name="connsiteY77" fmla="*/ 96981 h 290945"/>
              <a:gd name="connsiteX78" fmla="*/ 6927272 w 8007927"/>
              <a:gd name="connsiteY78" fmla="*/ 180109 h 290945"/>
              <a:gd name="connsiteX79" fmla="*/ 7051963 w 8007927"/>
              <a:gd name="connsiteY79" fmla="*/ 221672 h 290945"/>
              <a:gd name="connsiteX80" fmla="*/ 7232072 w 8007927"/>
              <a:gd name="connsiteY80" fmla="*/ 263236 h 290945"/>
              <a:gd name="connsiteX81" fmla="*/ 7550727 w 8007927"/>
              <a:gd name="connsiteY81" fmla="*/ 249381 h 290945"/>
              <a:gd name="connsiteX82" fmla="*/ 7620000 w 8007927"/>
              <a:gd name="connsiteY82" fmla="*/ 235527 h 290945"/>
              <a:gd name="connsiteX83" fmla="*/ 7869381 w 8007927"/>
              <a:gd name="connsiteY83" fmla="*/ 207818 h 290945"/>
              <a:gd name="connsiteX84" fmla="*/ 7910945 w 8007927"/>
              <a:gd name="connsiteY84" fmla="*/ 193963 h 290945"/>
              <a:gd name="connsiteX85" fmla="*/ 7952509 w 8007927"/>
              <a:gd name="connsiteY85" fmla="*/ 152400 h 290945"/>
              <a:gd name="connsiteX86" fmla="*/ 8007927 w 8007927"/>
              <a:gd name="connsiteY86" fmla="*/ 152400 h 290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8007927" h="290945">
                <a:moveTo>
                  <a:pt x="0" y="249381"/>
                </a:moveTo>
                <a:cubicBezTo>
                  <a:pt x="27709" y="235527"/>
                  <a:pt x="54363" y="219324"/>
                  <a:pt x="83127" y="207818"/>
                </a:cubicBezTo>
                <a:cubicBezTo>
                  <a:pt x="100806" y="200746"/>
                  <a:pt x="121514" y="202479"/>
                  <a:pt x="138545" y="193963"/>
                </a:cubicBezTo>
                <a:cubicBezTo>
                  <a:pt x="168331" y="179070"/>
                  <a:pt x="193963" y="157018"/>
                  <a:pt x="221672" y="138545"/>
                </a:cubicBezTo>
                <a:lnTo>
                  <a:pt x="263236" y="110836"/>
                </a:lnTo>
                <a:lnTo>
                  <a:pt x="346363" y="55418"/>
                </a:lnTo>
                <a:lnTo>
                  <a:pt x="387927" y="27709"/>
                </a:lnTo>
                <a:cubicBezTo>
                  <a:pt x="439154" y="44784"/>
                  <a:pt x="431138" y="35227"/>
                  <a:pt x="471054" y="83127"/>
                </a:cubicBezTo>
                <a:cubicBezTo>
                  <a:pt x="481714" y="95919"/>
                  <a:pt x="486232" y="113725"/>
                  <a:pt x="498763" y="124690"/>
                </a:cubicBezTo>
                <a:cubicBezTo>
                  <a:pt x="523826" y="146620"/>
                  <a:pt x="554182" y="161636"/>
                  <a:pt x="581891" y="180109"/>
                </a:cubicBezTo>
                <a:cubicBezTo>
                  <a:pt x="635606" y="215919"/>
                  <a:pt x="607657" y="202553"/>
                  <a:pt x="665018" y="221672"/>
                </a:cubicBezTo>
                <a:cubicBezTo>
                  <a:pt x="825092" y="328388"/>
                  <a:pt x="714884" y="278753"/>
                  <a:pt x="1025236" y="263236"/>
                </a:cubicBezTo>
                <a:cubicBezTo>
                  <a:pt x="1184346" y="223457"/>
                  <a:pt x="988261" y="279081"/>
                  <a:pt x="1122218" y="221672"/>
                </a:cubicBezTo>
                <a:cubicBezTo>
                  <a:pt x="1184372" y="195035"/>
                  <a:pt x="1165272" y="220927"/>
                  <a:pt x="1219200" y="193963"/>
                </a:cubicBezTo>
                <a:cubicBezTo>
                  <a:pt x="1331687" y="137719"/>
                  <a:pt x="1181621" y="190846"/>
                  <a:pt x="1316181" y="152400"/>
                </a:cubicBezTo>
                <a:cubicBezTo>
                  <a:pt x="1422285" y="122085"/>
                  <a:pt x="1290018" y="159410"/>
                  <a:pt x="1399309" y="110836"/>
                </a:cubicBezTo>
                <a:cubicBezTo>
                  <a:pt x="1425999" y="98974"/>
                  <a:pt x="1482436" y="83127"/>
                  <a:pt x="1482436" y="83127"/>
                </a:cubicBezTo>
                <a:cubicBezTo>
                  <a:pt x="1496291" y="73891"/>
                  <a:pt x="1508695" y="61977"/>
                  <a:pt x="1524000" y="55418"/>
                </a:cubicBezTo>
                <a:cubicBezTo>
                  <a:pt x="1541502" y="47917"/>
                  <a:pt x="1561109" y="46794"/>
                  <a:pt x="1579418" y="41563"/>
                </a:cubicBezTo>
                <a:cubicBezTo>
                  <a:pt x="1593460" y="37551"/>
                  <a:pt x="1607127" y="32327"/>
                  <a:pt x="1620981" y="27709"/>
                </a:cubicBezTo>
                <a:cubicBezTo>
                  <a:pt x="1704108" y="32327"/>
                  <a:pt x="1787944" y="29789"/>
                  <a:pt x="1870363" y="41563"/>
                </a:cubicBezTo>
                <a:cubicBezTo>
                  <a:pt x="1908807" y="47055"/>
                  <a:pt x="1919665" y="86871"/>
                  <a:pt x="1939636" y="110836"/>
                </a:cubicBezTo>
                <a:cubicBezTo>
                  <a:pt x="1952179" y="125888"/>
                  <a:pt x="1966148" y="139857"/>
                  <a:pt x="1981200" y="152400"/>
                </a:cubicBezTo>
                <a:cubicBezTo>
                  <a:pt x="2005754" y="172862"/>
                  <a:pt x="2050282" y="195861"/>
                  <a:pt x="2078181" y="207818"/>
                </a:cubicBezTo>
                <a:cubicBezTo>
                  <a:pt x="2091604" y="213571"/>
                  <a:pt x="2105890" y="217054"/>
                  <a:pt x="2119745" y="221672"/>
                </a:cubicBezTo>
                <a:cubicBezTo>
                  <a:pt x="2202872" y="217054"/>
                  <a:pt x="2286213" y="215356"/>
                  <a:pt x="2369127" y="207818"/>
                </a:cubicBezTo>
                <a:cubicBezTo>
                  <a:pt x="2393042" y="205644"/>
                  <a:pt x="2441509" y="188308"/>
                  <a:pt x="2466109" y="180109"/>
                </a:cubicBezTo>
                <a:cubicBezTo>
                  <a:pt x="2479963" y="170873"/>
                  <a:pt x="2492367" y="158959"/>
                  <a:pt x="2507672" y="152400"/>
                </a:cubicBezTo>
                <a:cubicBezTo>
                  <a:pt x="2525174" y="144899"/>
                  <a:pt x="2544782" y="143776"/>
                  <a:pt x="2563091" y="138545"/>
                </a:cubicBezTo>
                <a:cubicBezTo>
                  <a:pt x="2577133" y="134533"/>
                  <a:pt x="2591231" y="130443"/>
                  <a:pt x="2604654" y="124690"/>
                </a:cubicBezTo>
                <a:cubicBezTo>
                  <a:pt x="2623637" y="116554"/>
                  <a:pt x="2640734" y="104233"/>
                  <a:pt x="2660072" y="96981"/>
                </a:cubicBezTo>
                <a:cubicBezTo>
                  <a:pt x="2677901" y="90295"/>
                  <a:pt x="2697427" y="89148"/>
                  <a:pt x="2715491" y="83127"/>
                </a:cubicBezTo>
                <a:cubicBezTo>
                  <a:pt x="2739084" y="75263"/>
                  <a:pt x="2760993" y="62732"/>
                  <a:pt x="2784763" y="55418"/>
                </a:cubicBezTo>
                <a:cubicBezTo>
                  <a:pt x="2821162" y="44218"/>
                  <a:pt x="2858654" y="36945"/>
                  <a:pt x="2895600" y="27709"/>
                </a:cubicBezTo>
                <a:cubicBezTo>
                  <a:pt x="2914073" y="23091"/>
                  <a:pt x="2932954" y="19875"/>
                  <a:pt x="2951018" y="13854"/>
                </a:cubicBezTo>
                <a:lnTo>
                  <a:pt x="2992581" y="0"/>
                </a:lnTo>
                <a:cubicBezTo>
                  <a:pt x="3006436" y="4618"/>
                  <a:pt x="3020103" y="9842"/>
                  <a:pt x="3034145" y="13854"/>
                </a:cubicBezTo>
                <a:cubicBezTo>
                  <a:pt x="3052454" y="19085"/>
                  <a:pt x="3071499" y="21688"/>
                  <a:pt x="3089563" y="27709"/>
                </a:cubicBezTo>
                <a:cubicBezTo>
                  <a:pt x="3113156" y="35574"/>
                  <a:pt x="3134709" y="49386"/>
                  <a:pt x="3158836" y="55418"/>
                </a:cubicBezTo>
                <a:cubicBezTo>
                  <a:pt x="3190517" y="63338"/>
                  <a:pt x="3223491" y="64654"/>
                  <a:pt x="3255818" y="69272"/>
                </a:cubicBezTo>
                <a:cubicBezTo>
                  <a:pt x="3269672" y="73890"/>
                  <a:pt x="3283707" y="77999"/>
                  <a:pt x="3297381" y="83127"/>
                </a:cubicBezTo>
                <a:cubicBezTo>
                  <a:pt x="3320667" y="91859"/>
                  <a:pt x="3342833" y="103690"/>
                  <a:pt x="3366654" y="110836"/>
                </a:cubicBezTo>
                <a:cubicBezTo>
                  <a:pt x="3389209" y="117602"/>
                  <a:pt x="3412939" y="119582"/>
                  <a:pt x="3435927" y="124690"/>
                </a:cubicBezTo>
                <a:cubicBezTo>
                  <a:pt x="3454515" y="128821"/>
                  <a:pt x="3472872" y="133927"/>
                  <a:pt x="3491345" y="138545"/>
                </a:cubicBezTo>
                <a:cubicBezTo>
                  <a:pt x="3570136" y="217336"/>
                  <a:pt x="3494271" y="153863"/>
                  <a:pt x="3574472" y="193963"/>
                </a:cubicBezTo>
                <a:cubicBezTo>
                  <a:pt x="3589365" y="201410"/>
                  <a:pt x="3600731" y="215113"/>
                  <a:pt x="3616036" y="221672"/>
                </a:cubicBezTo>
                <a:cubicBezTo>
                  <a:pt x="3633538" y="229173"/>
                  <a:pt x="3653625" y="228841"/>
                  <a:pt x="3671454" y="235527"/>
                </a:cubicBezTo>
                <a:cubicBezTo>
                  <a:pt x="3690792" y="242779"/>
                  <a:pt x="3707534" y="255984"/>
                  <a:pt x="3726872" y="263236"/>
                </a:cubicBezTo>
                <a:cubicBezTo>
                  <a:pt x="3744701" y="269922"/>
                  <a:pt x="3763982" y="271859"/>
                  <a:pt x="3782291" y="277090"/>
                </a:cubicBezTo>
                <a:cubicBezTo>
                  <a:pt x="3796333" y="281102"/>
                  <a:pt x="3810000" y="286327"/>
                  <a:pt x="3823854" y="290945"/>
                </a:cubicBezTo>
                <a:cubicBezTo>
                  <a:pt x="4180979" y="268624"/>
                  <a:pt x="3951447" y="301991"/>
                  <a:pt x="4087091" y="263236"/>
                </a:cubicBezTo>
                <a:cubicBezTo>
                  <a:pt x="4105400" y="258005"/>
                  <a:pt x="4124680" y="256067"/>
                  <a:pt x="4142509" y="249381"/>
                </a:cubicBezTo>
                <a:cubicBezTo>
                  <a:pt x="4176689" y="236563"/>
                  <a:pt x="4209873" y="215118"/>
                  <a:pt x="4239491" y="193963"/>
                </a:cubicBezTo>
                <a:cubicBezTo>
                  <a:pt x="4258281" y="180542"/>
                  <a:pt x="4275328" y="164638"/>
                  <a:pt x="4294909" y="152400"/>
                </a:cubicBezTo>
                <a:cubicBezTo>
                  <a:pt x="4348898" y="118657"/>
                  <a:pt x="4355718" y="123612"/>
                  <a:pt x="4419600" y="110836"/>
                </a:cubicBezTo>
                <a:cubicBezTo>
                  <a:pt x="4518371" y="61450"/>
                  <a:pt x="4432207" y="97231"/>
                  <a:pt x="4572000" y="69272"/>
                </a:cubicBezTo>
                <a:cubicBezTo>
                  <a:pt x="4586320" y="66408"/>
                  <a:pt x="4599395" y="58960"/>
                  <a:pt x="4613563" y="55418"/>
                </a:cubicBezTo>
                <a:cubicBezTo>
                  <a:pt x="4636408" y="49707"/>
                  <a:pt x="4659991" y="47274"/>
                  <a:pt x="4682836" y="41563"/>
                </a:cubicBezTo>
                <a:cubicBezTo>
                  <a:pt x="4723611" y="31369"/>
                  <a:pt x="4740162" y="19828"/>
                  <a:pt x="4779818" y="0"/>
                </a:cubicBezTo>
                <a:cubicBezTo>
                  <a:pt x="4899891" y="4618"/>
                  <a:pt x="5020109" y="6359"/>
                  <a:pt x="5140036" y="13854"/>
                </a:cubicBezTo>
                <a:cubicBezTo>
                  <a:pt x="5168073" y="15606"/>
                  <a:pt x="5195695" y="21823"/>
                  <a:pt x="5223163" y="27709"/>
                </a:cubicBezTo>
                <a:cubicBezTo>
                  <a:pt x="5260400" y="35688"/>
                  <a:pt x="5334000" y="55418"/>
                  <a:pt x="5334000" y="55418"/>
                </a:cubicBezTo>
                <a:lnTo>
                  <a:pt x="5417127" y="110836"/>
                </a:lnTo>
                <a:cubicBezTo>
                  <a:pt x="5430982" y="120072"/>
                  <a:pt x="5442894" y="133279"/>
                  <a:pt x="5458691" y="138545"/>
                </a:cubicBezTo>
                <a:cubicBezTo>
                  <a:pt x="5472545" y="143163"/>
                  <a:pt x="5486831" y="146647"/>
                  <a:pt x="5500254" y="152400"/>
                </a:cubicBezTo>
                <a:cubicBezTo>
                  <a:pt x="5519237" y="160536"/>
                  <a:pt x="5536079" y="173578"/>
                  <a:pt x="5555672" y="180109"/>
                </a:cubicBezTo>
                <a:cubicBezTo>
                  <a:pt x="5578012" y="187556"/>
                  <a:pt x="5601854" y="189345"/>
                  <a:pt x="5624945" y="193963"/>
                </a:cubicBezTo>
                <a:cubicBezTo>
                  <a:pt x="5643418" y="203199"/>
                  <a:pt x="5659717" y="221143"/>
                  <a:pt x="5680363" y="221672"/>
                </a:cubicBezTo>
                <a:cubicBezTo>
                  <a:pt x="5842012" y="225817"/>
                  <a:pt x="6003793" y="216317"/>
                  <a:pt x="6165272" y="207818"/>
                </a:cubicBezTo>
                <a:cubicBezTo>
                  <a:pt x="6179856" y="207050"/>
                  <a:pt x="6192668" y="197505"/>
                  <a:pt x="6206836" y="193963"/>
                </a:cubicBezTo>
                <a:cubicBezTo>
                  <a:pt x="6229681" y="188252"/>
                  <a:pt x="6253018" y="184727"/>
                  <a:pt x="6276109" y="180109"/>
                </a:cubicBezTo>
                <a:cubicBezTo>
                  <a:pt x="6294582" y="170873"/>
                  <a:pt x="6312189" y="159652"/>
                  <a:pt x="6331527" y="152400"/>
                </a:cubicBezTo>
                <a:cubicBezTo>
                  <a:pt x="6349356" y="145714"/>
                  <a:pt x="6369443" y="146046"/>
                  <a:pt x="6386945" y="138545"/>
                </a:cubicBezTo>
                <a:cubicBezTo>
                  <a:pt x="6429441" y="120332"/>
                  <a:pt x="6434822" y="98647"/>
                  <a:pt x="6470072" y="69272"/>
                </a:cubicBezTo>
                <a:cubicBezTo>
                  <a:pt x="6511076" y="35102"/>
                  <a:pt x="6514239" y="40912"/>
                  <a:pt x="6567054" y="27709"/>
                </a:cubicBezTo>
                <a:cubicBezTo>
                  <a:pt x="6608618" y="32327"/>
                  <a:pt x="6650495" y="34688"/>
                  <a:pt x="6691745" y="41563"/>
                </a:cubicBezTo>
                <a:cubicBezTo>
                  <a:pt x="6727189" y="47470"/>
                  <a:pt x="6756610" y="69363"/>
                  <a:pt x="6788727" y="83127"/>
                </a:cubicBezTo>
                <a:cubicBezTo>
                  <a:pt x="6802150" y="88880"/>
                  <a:pt x="6816436" y="92363"/>
                  <a:pt x="6830291" y="96981"/>
                </a:cubicBezTo>
                <a:cubicBezTo>
                  <a:pt x="6861790" y="128481"/>
                  <a:pt x="6887282" y="157892"/>
                  <a:pt x="6927272" y="180109"/>
                </a:cubicBezTo>
                <a:cubicBezTo>
                  <a:pt x="6981625" y="210305"/>
                  <a:pt x="6997377" y="205297"/>
                  <a:pt x="7051963" y="221672"/>
                </a:cubicBezTo>
                <a:cubicBezTo>
                  <a:pt x="7190278" y="263166"/>
                  <a:pt x="7079112" y="241384"/>
                  <a:pt x="7232072" y="263236"/>
                </a:cubicBezTo>
                <a:cubicBezTo>
                  <a:pt x="7338290" y="258618"/>
                  <a:pt x="7444678" y="256956"/>
                  <a:pt x="7550727" y="249381"/>
                </a:cubicBezTo>
                <a:cubicBezTo>
                  <a:pt x="7574215" y="247703"/>
                  <a:pt x="7596613" y="238278"/>
                  <a:pt x="7620000" y="235527"/>
                </a:cubicBezTo>
                <a:cubicBezTo>
                  <a:pt x="7950225" y="196677"/>
                  <a:pt x="7662712" y="242262"/>
                  <a:pt x="7869381" y="207818"/>
                </a:cubicBezTo>
                <a:cubicBezTo>
                  <a:pt x="7883236" y="203200"/>
                  <a:pt x="7898794" y="202064"/>
                  <a:pt x="7910945" y="193963"/>
                </a:cubicBezTo>
                <a:cubicBezTo>
                  <a:pt x="7927248" y="183095"/>
                  <a:pt x="7934500" y="160118"/>
                  <a:pt x="7952509" y="152400"/>
                </a:cubicBezTo>
                <a:cubicBezTo>
                  <a:pt x="7969488" y="145123"/>
                  <a:pt x="7989454" y="152400"/>
                  <a:pt x="8007927" y="1524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8AE7142-6855-4197-B890-7BC8A82BCA18}"/>
              </a:ext>
            </a:extLst>
          </p:cNvPr>
          <p:cNvCxnSpPr>
            <a:cxnSpLocks/>
          </p:cNvCxnSpPr>
          <p:nvPr/>
        </p:nvCxnSpPr>
        <p:spPr>
          <a:xfrm flipV="1">
            <a:off x="1524000" y="1676400"/>
            <a:ext cx="5867400" cy="7620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404BCE-ACF5-42E4-A6E5-BB570D2FD3A1}"/>
              </a:ext>
            </a:extLst>
          </p:cNvPr>
          <p:cNvCxnSpPr>
            <a:cxnSpLocks/>
          </p:cNvCxnSpPr>
          <p:nvPr/>
        </p:nvCxnSpPr>
        <p:spPr>
          <a:xfrm>
            <a:off x="1524000" y="2971800"/>
            <a:ext cx="5867400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9563CE8-4B5C-45F5-BD1F-B98CB89418E2}"/>
              </a:ext>
            </a:extLst>
          </p:cNvPr>
          <p:cNvCxnSpPr>
            <a:cxnSpLocks/>
          </p:cNvCxnSpPr>
          <p:nvPr/>
        </p:nvCxnSpPr>
        <p:spPr>
          <a:xfrm>
            <a:off x="1524000" y="3810000"/>
            <a:ext cx="5867400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4CD9619-7DE2-4F84-9410-512C09B022F6}"/>
              </a:ext>
            </a:extLst>
          </p:cNvPr>
          <p:cNvCxnSpPr>
            <a:cxnSpLocks/>
          </p:cNvCxnSpPr>
          <p:nvPr/>
        </p:nvCxnSpPr>
        <p:spPr>
          <a:xfrm>
            <a:off x="1371600" y="4648200"/>
            <a:ext cx="6019800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CB7D285-DE4E-4F1D-AD04-0A585479DBA0}"/>
              </a:ext>
            </a:extLst>
          </p:cNvPr>
          <p:cNvCxnSpPr/>
          <p:nvPr/>
        </p:nvCxnSpPr>
        <p:spPr>
          <a:xfrm>
            <a:off x="1524000" y="5486400"/>
            <a:ext cx="6019800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EC5C9B0-5F8E-4BE7-9E78-83A2CA31B0F4}"/>
              </a:ext>
            </a:extLst>
          </p:cNvPr>
          <p:cNvSpPr txBox="1"/>
          <p:nvPr/>
        </p:nvSpPr>
        <p:spPr>
          <a:xfrm>
            <a:off x="4861560" y="1324201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Bad Boys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83E709B-553D-43B7-A81A-CC579C613E8F}"/>
              </a:ext>
            </a:extLst>
          </p:cNvPr>
          <p:cNvSpPr txBox="1"/>
          <p:nvPr/>
        </p:nvSpPr>
        <p:spPr>
          <a:xfrm>
            <a:off x="5003800" y="2573669"/>
            <a:ext cx="2355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Branch Managers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F20EB47-23C9-421C-9CCC-424239D8B3CF}"/>
              </a:ext>
            </a:extLst>
          </p:cNvPr>
          <p:cNvSpPr txBox="1"/>
          <p:nvPr/>
        </p:nvSpPr>
        <p:spPr>
          <a:xfrm>
            <a:off x="5165437" y="3440669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Regional VP’s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80EBCC7-9009-4E45-9AD4-7EA0FE23B57A}"/>
              </a:ext>
            </a:extLst>
          </p:cNvPr>
          <p:cNvSpPr txBox="1"/>
          <p:nvPr/>
        </p:nvSpPr>
        <p:spPr>
          <a:xfrm>
            <a:off x="5410200" y="4248706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Executive Management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60122C8-E47B-46E9-9EE7-929474655DC5}"/>
              </a:ext>
            </a:extLst>
          </p:cNvPr>
          <p:cNvSpPr txBox="1"/>
          <p:nvPr/>
        </p:nvSpPr>
        <p:spPr>
          <a:xfrm>
            <a:off x="5678517" y="51170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C-Suite Management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619BCD2-7A72-4DDD-96D2-E49D5CD1E9C3}"/>
              </a:ext>
            </a:extLst>
          </p:cNvPr>
          <p:cNvSpPr txBox="1"/>
          <p:nvPr/>
        </p:nvSpPr>
        <p:spPr>
          <a:xfrm>
            <a:off x="3276600" y="5533799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Market Demand</a:t>
            </a:r>
          </a:p>
        </p:txBody>
      </p:sp>
    </p:spTree>
    <p:extLst>
      <p:ext uri="{BB962C8B-B14F-4D97-AF65-F5344CB8AC3E}">
        <p14:creationId xmlns:p14="http://schemas.microsoft.com/office/powerpoint/2010/main" val="2987805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Case: The Governors’ Dilemma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There are currently four states who have no stay at home orders.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There are currently nine states who have stay at home orders issued only by certain municipalities within the state.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Identification Activity</a:t>
            </a:r>
          </a:p>
        </p:txBody>
      </p:sp>
    </p:spTree>
    <p:extLst>
      <p:ext uri="{BB962C8B-B14F-4D97-AF65-F5344CB8AC3E}">
        <p14:creationId xmlns:p14="http://schemas.microsoft.com/office/powerpoint/2010/main" val="3383848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How do these assignments benefit you?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It is a fact – at CSUN we use teams in every class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In the workplace – we use teams at every opportunity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Situational Leadership/ Team Development Online Assignment Debrief</a:t>
            </a:r>
          </a:p>
        </p:txBody>
      </p:sp>
    </p:spTree>
    <p:extLst>
      <p:ext uri="{BB962C8B-B14F-4D97-AF65-F5344CB8AC3E}">
        <p14:creationId xmlns:p14="http://schemas.microsoft.com/office/powerpoint/2010/main" val="4122425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62B66D-A0BF-496F-8C2C-D77864558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https://www.dailynews.com/2020/04/07/watch-new-yorks-dramatic-coronavirus-surge-past-california-and-washington/</a:t>
            </a:r>
            <a:br>
              <a:rPr lang="en-US" dirty="0"/>
            </a:b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1562FF-0828-4F77-9098-71690E1C8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970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6D96B02-F6D4-4578-9567-405BAB38B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/>
              <a:t>No authority to issue this directive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Inconsistent expert advice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No right to tell people how to live their lives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This would cause an increase in mental health issues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Sparse population density/ small population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Unviable economically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Overburden on the state’s unemployment system and costs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People can’t afford to lose their jobs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Orders only needed for at-risk populations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3C554C-B526-4474-8075-356A9ECCD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cited</a:t>
            </a:r>
          </a:p>
        </p:txBody>
      </p:sp>
    </p:spTree>
    <p:extLst>
      <p:ext uri="{BB962C8B-B14F-4D97-AF65-F5344CB8AC3E}">
        <p14:creationId xmlns:p14="http://schemas.microsoft.com/office/powerpoint/2010/main" val="183559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269ED8-5942-4F90-AA6E-1345BDDAE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Identify: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Symptoms of the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Underlying causes of the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is the problem?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367931-A64E-45A9-8DBA-C844C6FDF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Solving Activity</a:t>
            </a:r>
          </a:p>
        </p:txBody>
      </p:sp>
    </p:spTree>
    <p:extLst>
      <p:ext uri="{BB962C8B-B14F-4D97-AF65-F5344CB8AC3E}">
        <p14:creationId xmlns:p14="http://schemas.microsoft.com/office/powerpoint/2010/main" val="721183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E2F0FD-5BC7-44D1-ABB4-465629A29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2CDA6F-31E2-480C-A159-1BBECF694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the Poll</a:t>
            </a:r>
          </a:p>
        </p:txBody>
      </p:sp>
    </p:spTree>
    <p:extLst>
      <p:ext uri="{BB962C8B-B14F-4D97-AF65-F5344CB8AC3E}">
        <p14:creationId xmlns:p14="http://schemas.microsoft.com/office/powerpoint/2010/main" val="4261643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Biological factors – emotions vs. rational thinking</a:t>
            </a:r>
          </a:p>
          <a:p>
            <a:r>
              <a:rPr lang="en-US" dirty="0"/>
              <a:t>Judgmental biases </a:t>
            </a:r>
            <a:endParaRPr lang="en-US" sz="3200" b="1" dirty="0"/>
          </a:p>
          <a:p>
            <a:pPr lvl="1"/>
            <a:r>
              <a:rPr lang="en-US" dirty="0"/>
              <a:t>Selective perception</a:t>
            </a:r>
          </a:p>
          <a:p>
            <a:pPr lvl="1"/>
            <a:r>
              <a:rPr lang="en-US" dirty="0"/>
              <a:t>Selective screening of information***</a:t>
            </a:r>
          </a:p>
          <a:p>
            <a:pPr lvl="1"/>
            <a:r>
              <a:rPr lang="en-US" dirty="0"/>
              <a:t>Primacy effect</a:t>
            </a:r>
          </a:p>
          <a:p>
            <a:pPr lvl="1"/>
            <a:r>
              <a:rPr lang="en-US" dirty="0"/>
              <a:t>Risk avoidance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Distortion Effects</a:t>
            </a:r>
          </a:p>
        </p:txBody>
      </p:sp>
    </p:spTree>
    <p:extLst>
      <p:ext uri="{BB962C8B-B14F-4D97-AF65-F5344CB8AC3E}">
        <p14:creationId xmlns:p14="http://schemas.microsoft.com/office/powerpoint/2010/main" val="9746485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more options</a:t>
            </a:r>
          </a:p>
          <a:p>
            <a:r>
              <a:rPr lang="en-US" dirty="0"/>
              <a:t>Try combining options</a:t>
            </a:r>
          </a:p>
          <a:p>
            <a:r>
              <a:rPr lang="en-US" dirty="0"/>
              <a:t>Now what is the problem?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Overcoming Distortions</a:t>
            </a:r>
          </a:p>
        </p:txBody>
      </p:sp>
    </p:spTree>
    <p:extLst>
      <p:ext uri="{BB962C8B-B14F-4D97-AF65-F5344CB8AC3E}">
        <p14:creationId xmlns:p14="http://schemas.microsoft.com/office/powerpoint/2010/main" val="2303576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82D4D8C-72C1-496F-94D7-E1FD29E5F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How can we balance the need to protect our residents physically while not harming them emotionally or financially?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799F75B-4DBD-44AE-8C65-166B6BB6A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Generate Problem Statement</a:t>
            </a:r>
          </a:p>
        </p:txBody>
      </p:sp>
    </p:spTree>
    <p:extLst>
      <p:ext uri="{BB962C8B-B14F-4D97-AF65-F5344CB8AC3E}">
        <p14:creationId xmlns:p14="http://schemas.microsoft.com/office/powerpoint/2010/main" val="42410633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Certainty vs. uncertainty</a:t>
            </a:r>
          </a:p>
          <a:p>
            <a:pPr lvl="1"/>
            <a:r>
              <a:rPr lang="en-US" dirty="0"/>
              <a:t>Time</a:t>
            </a:r>
          </a:p>
          <a:p>
            <a:pPr lvl="1"/>
            <a:r>
              <a:rPr lang="en-US" dirty="0"/>
              <a:t>Cognitive abilities</a:t>
            </a:r>
          </a:p>
          <a:p>
            <a:pPr lvl="1"/>
            <a:r>
              <a:rPr lang="en-US" dirty="0"/>
              <a:t>Information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Alternatives</a:t>
            </a:r>
          </a:p>
        </p:txBody>
      </p:sp>
    </p:spTree>
    <p:extLst>
      <p:ext uri="{BB962C8B-B14F-4D97-AF65-F5344CB8AC3E}">
        <p14:creationId xmlns:p14="http://schemas.microsoft.com/office/powerpoint/2010/main" val="39635749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your teams brainstorm as many alternatives as possible to resolve the problem you identified.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Brainstorming Rules</a:t>
            </a:r>
          </a:p>
          <a:p>
            <a:r>
              <a:rPr lang="en-US" dirty="0"/>
              <a:t>Identify both quantity and diversity of alternatives</a:t>
            </a:r>
          </a:p>
          <a:p>
            <a:r>
              <a:rPr lang="en-US" dirty="0"/>
              <a:t>NO judgment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Alternatives Activity</a:t>
            </a:r>
          </a:p>
        </p:txBody>
      </p:sp>
    </p:spTree>
    <p:extLst>
      <p:ext uri="{BB962C8B-B14F-4D97-AF65-F5344CB8AC3E}">
        <p14:creationId xmlns:p14="http://schemas.microsoft.com/office/powerpoint/2010/main" val="33868753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305C81A-CDB0-43FF-840A-8C8B2E5B9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86FAE6-63C0-49EF-87DC-3CE5B1568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Breakout Session</a:t>
            </a:r>
          </a:p>
        </p:txBody>
      </p:sp>
    </p:spTree>
    <p:extLst>
      <p:ext uri="{BB962C8B-B14F-4D97-AF65-F5344CB8AC3E}">
        <p14:creationId xmlns:p14="http://schemas.microsoft.com/office/powerpoint/2010/main" val="2232941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1478526"/>
              </p:ext>
            </p:extLst>
          </p:nvPr>
        </p:nvGraphicFramePr>
        <p:xfrm>
          <a:off x="457200" y="1481138"/>
          <a:ext cx="8229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Stage of Team 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Leadership Style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Forming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 Willingness (Motivation)</a:t>
                      </a:r>
                    </a:p>
                    <a:p>
                      <a:r>
                        <a:rPr lang="en-US" dirty="0"/>
                        <a:t>Low Ability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Coaching</a:t>
                      </a:r>
                    </a:p>
                    <a:p>
                      <a:r>
                        <a:rPr lang="en-US" dirty="0"/>
                        <a:t>(Defining and Seeking Input)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Storming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 Willingness</a:t>
                      </a:r>
                      <a:r>
                        <a:rPr lang="en-US" baseline="0" dirty="0"/>
                        <a:t> (motivation)</a:t>
                      </a:r>
                    </a:p>
                    <a:p>
                      <a:r>
                        <a:rPr lang="en-US" baseline="0" dirty="0"/>
                        <a:t>Low Ability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Directing </a:t>
                      </a:r>
                      <a:r>
                        <a:rPr lang="en-US" sz="1800" b="1" dirty="0">
                          <a:solidFill>
                            <a:srgbClr val="CC0000"/>
                          </a:solidFill>
                        </a:rPr>
                        <a:t>*</a:t>
                      </a:r>
                    </a:p>
                    <a:p>
                      <a:r>
                        <a:rPr lang="en-US" dirty="0"/>
                        <a:t>(Telling)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Norming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 Willingness (Motivation)</a:t>
                      </a:r>
                    </a:p>
                    <a:p>
                      <a:r>
                        <a:rPr lang="en-US" dirty="0"/>
                        <a:t>High 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Supporting</a:t>
                      </a:r>
                    </a:p>
                    <a:p>
                      <a:r>
                        <a:rPr lang="en-US" dirty="0"/>
                        <a:t>(Motivating, Building Confidence)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Performing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 Willingness (Motivation)</a:t>
                      </a:r>
                    </a:p>
                    <a:p>
                      <a:r>
                        <a:rPr lang="en-US" dirty="0"/>
                        <a:t>High 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Delegating</a:t>
                      </a:r>
                    </a:p>
                    <a:p>
                      <a:r>
                        <a:rPr lang="en-US" dirty="0"/>
                        <a:t>(Low supervision, Low support)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Situational Leadership/ Stages of Team Formation – Practical Application***</a:t>
            </a:r>
          </a:p>
        </p:txBody>
      </p:sp>
    </p:spTree>
    <p:extLst>
      <p:ext uri="{BB962C8B-B14F-4D97-AF65-F5344CB8AC3E}">
        <p14:creationId xmlns:p14="http://schemas.microsoft.com/office/powerpoint/2010/main" val="21706454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alternatives did your team identify?</a:t>
            </a:r>
          </a:p>
          <a:p>
            <a:pPr lvl="1"/>
            <a:r>
              <a:rPr lang="en-US" dirty="0"/>
              <a:t>Quantity</a:t>
            </a:r>
          </a:p>
          <a:p>
            <a:r>
              <a:rPr lang="en-US" dirty="0"/>
              <a:t>How many of your alternatives had </a:t>
            </a:r>
            <a:r>
              <a:rPr lang="en-US" b="1" dirty="0"/>
              <a:t>nothing</a:t>
            </a:r>
            <a:r>
              <a:rPr lang="en-US" dirty="0"/>
              <a:t> to do with issuing the stay at home order?</a:t>
            </a:r>
          </a:p>
          <a:p>
            <a:pPr lvl="1"/>
            <a:r>
              <a:rPr lang="en-US" dirty="0"/>
              <a:t>Diversity</a:t>
            </a:r>
          </a:p>
          <a:p>
            <a:pPr lvl="1"/>
            <a:r>
              <a:rPr lang="en-US" dirty="0"/>
              <a:t># of diverse ideas/ # of ideas = Diversity percentage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Alternatives Debrief</a:t>
            </a:r>
          </a:p>
        </p:txBody>
      </p:sp>
    </p:spTree>
    <p:extLst>
      <p:ext uri="{BB962C8B-B14F-4D97-AF65-F5344CB8AC3E}">
        <p14:creationId xmlns:p14="http://schemas.microsoft.com/office/powerpoint/2010/main" val="26861969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08FCAA-57D7-40E2-8D97-1AFB84F30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alternatives did you come up with?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25B2600-885D-41C2-92E2-FEBD02145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Alternative</a:t>
            </a:r>
          </a:p>
        </p:txBody>
      </p:sp>
    </p:spTree>
    <p:extLst>
      <p:ext uri="{BB962C8B-B14F-4D97-AF65-F5344CB8AC3E}">
        <p14:creationId xmlns:p14="http://schemas.microsoft.com/office/powerpoint/2010/main" val="35211616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449AC8-42E8-45F2-9438-DBAABEB90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/>
              <a:t>Issue stay at home order for entire state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Issue stay at home order for densely populated areas only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Issue stay at home order for at risk populations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Keep people at work and require everyone to wear masks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Establish a state emergency fund to cover economic losses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Increase mental health services capacity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Evaluate success stories in other states/ countries and follow best practices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Delay state income tax and property tax payments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Provide financial incentives for residents who stay at home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Continue to strongly encourage people to stay at home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  <a:p>
            <a:pPr marL="624078" indent="-514350">
              <a:buFont typeface="+mj-lt"/>
              <a:buAutoNum type="arabicPeriod"/>
            </a:pPr>
            <a:endParaRPr lang="en-US" dirty="0"/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0F7886D-3718-45AB-B196-592CDDD4A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Alternatives</a:t>
            </a:r>
          </a:p>
        </p:txBody>
      </p:sp>
    </p:spTree>
    <p:extLst>
      <p:ext uri="{BB962C8B-B14F-4D97-AF65-F5344CB8AC3E}">
        <p14:creationId xmlns:p14="http://schemas.microsoft.com/office/powerpoint/2010/main" val="91608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Evaluate each of your alternatives based on: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Predictable outcomes (probable result)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Positive or negative outcome (desirability)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Outcome certainty (risk)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Alternatives</a:t>
            </a:r>
          </a:p>
        </p:txBody>
      </p:sp>
    </p:spTree>
    <p:extLst>
      <p:ext uri="{BB962C8B-B14F-4D97-AF65-F5344CB8AC3E}">
        <p14:creationId xmlns:p14="http://schemas.microsoft.com/office/powerpoint/2010/main" val="9571569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1D6138-0560-44FB-AF97-95106C1BF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CD9EE9-848C-4F55-8441-10933D890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the Poll</a:t>
            </a:r>
          </a:p>
        </p:txBody>
      </p:sp>
    </p:spTree>
    <p:extLst>
      <p:ext uri="{BB962C8B-B14F-4D97-AF65-F5344CB8AC3E}">
        <p14:creationId xmlns:p14="http://schemas.microsoft.com/office/powerpoint/2010/main" val="12325812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emerged as the best alternative?</a:t>
            </a:r>
          </a:p>
          <a:p>
            <a:r>
              <a:rPr lang="en-US" dirty="0"/>
              <a:t>Does this directly solve the problem we identified?</a:t>
            </a:r>
          </a:p>
          <a:p>
            <a:r>
              <a:rPr lang="en-US" dirty="0"/>
              <a:t>Is this solution (select one):***</a:t>
            </a:r>
          </a:p>
          <a:p>
            <a:pPr lvl="1"/>
            <a:r>
              <a:rPr lang="en-US" dirty="0"/>
              <a:t>Optimum</a:t>
            </a:r>
          </a:p>
          <a:p>
            <a:pPr lvl="1"/>
            <a:r>
              <a:rPr lang="en-US" dirty="0"/>
              <a:t>Intuitive</a:t>
            </a:r>
          </a:p>
          <a:p>
            <a:pPr lvl="1"/>
            <a:r>
              <a:rPr lang="en-US" dirty="0"/>
              <a:t>Satisficing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Debrief</a:t>
            </a:r>
          </a:p>
        </p:txBody>
      </p:sp>
    </p:spTree>
    <p:extLst>
      <p:ext uri="{BB962C8B-B14F-4D97-AF65-F5344CB8AC3E}">
        <p14:creationId xmlns:p14="http://schemas.microsoft.com/office/powerpoint/2010/main" val="17622867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limits were imposed on you?</a:t>
            </a:r>
          </a:p>
          <a:p>
            <a:r>
              <a:rPr lang="en-US" dirty="0"/>
              <a:t>How did this bounded rationality impact your decision?</a:t>
            </a:r>
          </a:p>
          <a:p>
            <a:r>
              <a:rPr lang="en-US" dirty="0"/>
              <a:t>What could we do to make a better decision?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8595206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decision making an important managerial function?</a:t>
            </a:r>
          </a:p>
          <a:p>
            <a:r>
              <a:rPr lang="en-US" dirty="0"/>
              <a:t>Why are some managers more capable of making decisions than others?</a:t>
            </a:r>
          </a:p>
          <a:p>
            <a:r>
              <a:rPr lang="en-US" dirty="0"/>
              <a:t>What is one thing you can do to improve your decision making skills?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Managers as Decision Makers</a:t>
            </a:r>
          </a:p>
        </p:txBody>
      </p:sp>
    </p:spTree>
    <p:extLst>
      <p:ext uri="{BB962C8B-B14F-4D97-AF65-F5344CB8AC3E}">
        <p14:creationId xmlns:p14="http://schemas.microsoft.com/office/powerpoint/2010/main" val="168599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Read Case # 7 – page 469 Ticketmaster</a:t>
            </a:r>
          </a:p>
          <a:p>
            <a:pPr marL="0" indent="0">
              <a:buNone/>
            </a:pPr>
            <a:r>
              <a:rPr lang="en-US" dirty="0"/>
              <a:t>Discuss the method and effectiveness of Ticketmaster CEO decisions.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Online Assignment # 9 – Decision Making and 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3264463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study Decision Making in a Management class?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3519557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Yellow light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would you make the following decisions?</a:t>
            </a:r>
          </a:p>
        </p:txBody>
      </p:sp>
    </p:spTree>
    <p:extLst>
      <p:ext uri="{BB962C8B-B14F-4D97-AF65-F5344CB8AC3E}">
        <p14:creationId xmlns:p14="http://schemas.microsoft.com/office/powerpoint/2010/main" val="309319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Yellow light - </a:t>
            </a:r>
            <a:r>
              <a:rPr lang="en-US" b="1" dirty="0">
                <a:solidFill>
                  <a:srgbClr val="FF0000"/>
                </a:solidFill>
              </a:rPr>
              <a:t>Intuitive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277007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Saturday night plans with friends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would you make the following decisions?</a:t>
            </a:r>
          </a:p>
        </p:txBody>
      </p:sp>
    </p:spTree>
    <p:extLst>
      <p:ext uri="{BB962C8B-B14F-4D97-AF65-F5344CB8AC3E}">
        <p14:creationId xmlns:p14="http://schemas.microsoft.com/office/powerpoint/2010/main" val="222758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Saturday night plans with friends - </a:t>
            </a:r>
            <a:r>
              <a:rPr lang="en-US" b="1" dirty="0">
                <a:solidFill>
                  <a:srgbClr val="FF0000"/>
                </a:solidFill>
              </a:rPr>
              <a:t>Collaborative</a:t>
            </a:r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125926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Post-college career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would you make the following decisions?</a:t>
            </a:r>
          </a:p>
        </p:txBody>
      </p:sp>
    </p:spTree>
    <p:extLst>
      <p:ext uri="{BB962C8B-B14F-4D97-AF65-F5344CB8AC3E}">
        <p14:creationId xmlns:p14="http://schemas.microsoft.com/office/powerpoint/2010/main" val="312355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537</TotalTime>
  <Words>840</Words>
  <Application>Microsoft Office PowerPoint</Application>
  <PresentationFormat>On-screen Show (4:3)</PresentationFormat>
  <Paragraphs>198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Lucida Sans Unicode</vt:lpstr>
      <vt:lpstr>Verdana</vt:lpstr>
      <vt:lpstr>Wingdings 2</vt:lpstr>
      <vt:lpstr>Wingdings 3</vt:lpstr>
      <vt:lpstr>Concourse</vt:lpstr>
      <vt:lpstr>Management 360 </vt:lpstr>
      <vt:lpstr>Situational Leadership/ Team Development Online Assignment Debrief</vt:lpstr>
      <vt:lpstr>Situational Leadership/ Stages of Team Formation – Practical Application***</vt:lpstr>
      <vt:lpstr>Decision Making</vt:lpstr>
      <vt:lpstr>How would you make the following decisions?</vt:lpstr>
      <vt:lpstr>Answers</vt:lpstr>
      <vt:lpstr>How would you make the following decisions?</vt:lpstr>
      <vt:lpstr>Answers</vt:lpstr>
      <vt:lpstr>How would you make the following decisions?</vt:lpstr>
      <vt:lpstr>Answers</vt:lpstr>
      <vt:lpstr>How would you make the following decisions?</vt:lpstr>
      <vt:lpstr>Answers</vt:lpstr>
      <vt:lpstr>Answers</vt:lpstr>
      <vt:lpstr> Seven Steps to Decision Making</vt:lpstr>
      <vt:lpstr>Problem Identification</vt:lpstr>
      <vt:lpstr>Root Cause Analysis ***</vt:lpstr>
      <vt:lpstr>The Case of the “Bad Boys”</vt:lpstr>
      <vt:lpstr>Root Cause Analysis ***</vt:lpstr>
      <vt:lpstr>Problem Identification Activity</vt:lpstr>
      <vt:lpstr>PowerPoint Presentation</vt:lpstr>
      <vt:lpstr>Reasons cited</vt:lpstr>
      <vt:lpstr>Problem Solving Activity</vt:lpstr>
      <vt:lpstr>Take the Poll</vt:lpstr>
      <vt:lpstr>Distortion Effects</vt:lpstr>
      <vt:lpstr>Overcoming Distortions</vt:lpstr>
      <vt:lpstr>Generate Problem Statement</vt:lpstr>
      <vt:lpstr>Generating Alternatives</vt:lpstr>
      <vt:lpstr>Generating Alternatives Activity</vt:lpstr>
      <vt:lpstr>Breakout Session</vt:lpstr>
      <vt:lpstr>Generating Alternatives Debrief</vt:lpstr>
      <vt:lpstr>Evaluating Alternative</vt:lpstr>
      <vt:lpstr>Possible Alternatives</vt:lpstr>
      <vt:lpstr>Evaluating Alternatives</vt:lpstr>
      <vt:lpstr>Take the Poll</vt:lpstr>
      <vt:lpstr>Debrief</vt:lpstr>
      <vt:lpstr>Conclusion</vt:lpstr>
      <vt:lpstr>Managers as Decision Makers</vt:lpstr>
      <vt:lpstr>Online Assignment # 9 – Decision Making and Problem Solving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360</dc:title>
  <dc:creator>user</dc:creator>
  <cp:lastModifiedBy>Nader Nowbari</cp:lastModifiedBy>
  <cp:revision>44</cp:revision>
  <dcterms:created xsi:type="dcterms:W3CDTF">2014-10-07T18:31:24Z</dcterms:created>
  <dcterms:modified xsi:type="dcterms:W3CDTF">2020-04-14T02:19:42Z</dcterms:modified>
</cp:coreProperties>
</file>