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9" clrIdx="1"/>
  <p:cmAuthor id="2" name="Jenn Shropshire" initials="JS" lastIdx="10" clrIdx="2"/>
  <p:cmAuthor id="3" name="Author" initials="AU" lastIdx="2" clrIdx="3"/>
  <p:cmAuthor id="4" name="Nisha Selvaraj" initials="NS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37" autoAdjust="0"/>
    <p:restoredTop sz="98842" autoAdjust="0"/>
  </p:normalViewPr>
  <p:slideViewPr>
    <p:cSldViewPr>
      <p:cViewPr varScale="1">
        <p:scale>
          <a:sx n="69" d="100"/>
          <a:sy n="69" d="100"/>
        </p:scale>
        <p:origin x="-1764" y="-108"/>
      </p:cViewPr>
      <p:guideLst>
        <p:guide orient="horz" pos="1056"/>
        <p:guide orient="horz" pos="288"/>
        <p:guide orient="horz" pos="3984"/>
        <p:guide orient="horz" pos="960"/>
        <p:guide pos="432"/>
        <p:guide pos="53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9.xml"/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medlineplus/druginformation.html%20or%20http:www.rxlist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30475"/>
            <a:ext cx="7772400" cy="822326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Chapter 24</a:t>
            </a:r>
            <a:endParaRPr lang="en-US" sz="400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altLang="ja-JP" sz="3000" dirty="0" smtClean="0">
                <a:ea typeface="ＭＳ Ｐゴシック" charset="-128"/>
                <a:cs typeface="Arial" charset="0"/>
              </a:rPr>
              <a:t>Populations Affected by Mental Illness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3246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84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Mental Disorders Encountered in Community Settings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657600" y="1676400"/>
            <a:ext cx="4800600" cy="46482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Schizophrenia 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Depression (adults, children, and adolescents)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Bipolar disorder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Anxiety disorders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Eating disorders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ADHD/ADD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Suicide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13" descr="bl0037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3063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309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Schizophrenia</a:t>
            </a:r>
            <a:endParaRPr lang="en-US" dirty="0" smtClean="0"/>
          </a:p>
        </p:txBody>
      </p:sp>
      <p:sp>
        <p:nvSpPr>
          <p:cNvPr id="1421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The most common psychotic disorder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Positive symptoms include h</a:t>
            </a:r>
            <a:r>
              <a:rPr lang="en-GB" dirty="0" err="1" smtClean="0"/>
              <a:t>allucinations</a:t>
            </a:r>
            <a:r>
              <a:rPr lang="en-GB" dirty="0" smtClean="0"/>
              <a:t>, delusions, disorganized thinking and speech, and bizarre </a:t>
            </a:r>
            <a:r>
              <a:rPr lang="en-GB" dirty="0" err="1" smtClean="0"/>
              <a:t>behaviors</a:t>
            </a:r>
            <a:r>
              <a:rPr lang="en-GB" dirty="0" smtClean="0"/>
              <a:t> </a:t>
            </a:r>
          </a:p>
          <a:p>
            <a:pPr lvl="1">
              <a:defRPr/>
            </a:pPr>
            <a:r>
              <a:rPr lang="en-GB" dirty="0" smtClean="0"/>
              <a:t>Negative symptoms include flat affect, poor attention, lack of motivation, apathy, lack of pleasure, and lack of energy</a:t>
            </a:r>
          </a:p>
          <a:p>
            <a:pPr lvl="1">
              <a:defRPr/>
            </a:pPr>
            <a:r>
              <a:rPr lang="en-GB" dirty="0" smtClean="0"/>
              <a:t>Increased risk for alcohol use, depression, suicide, and diabetes</a:t>
            </a:r>
          </a:p>
          <a:p>
            <a:pPr lvl="1">
              <a:defRPr/>
            </a:pPr>
            <a:r>
              <a:rPr lang="en-GB" dirty="0" smtClean="0"/>
              <a:t>Treatment is intensive</a:t>
            </a:r>
            <a:r>
              <a:rPr lang="en-US" altLang="en-US" dirty="0"/>
              <a:t>—</a:t>
            </a:r>
            <a:r>
              <a:rPr lang="en-GB" dirty="0" smtClean="0"/>
              <a:t>often with hospitalization (initially), antipsychotic meds, and psychotherapy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746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Depression</a:t>
            </a:r>
            <a:endParaRPr lang="en-US" dirty="0" smtClean="0"/>
          </a:p>
        </p:txBody>
      </p:sp>
      <p:sp>
        <p:nvSpPr>
          <p:cNvPr id="142336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lnSpc>
                <a:spcPct val="88000"/>
              </a:lnSpc>
              <a:defRPr/>
            </a:pPr>
            <a:r>
              <a:rPr lang="en-US" altLang="ja-JP" sz="2400" dirty="0" smtClean="0">
                <a:ea typeface="ＭＳ Ｐゴシック" charset="-128"/>
              </a:rPr>
              <a:t>Most frequently diagnosed and one of the most disabling mental illnesses in the United States</a:t>
            </a:r>
          </a:p>
          <a:p>
            <a:pPr lvl="1">
              <a:lnSpc>
                <a:spcPct val="88000"/>
              </a:lnSpc>
              <a:defRPr/>
            </a:pPr>
            <a:r>
              <a:rPr lang="en-US" altLang="ja-JP" sz="2000" dirty="0" smtClean="0">
                <a:ea typeface="ＭＳ Ｐゴシック" charset="-128"/>
              </a:rPr>
              <a:t>Includes major depressive disorder, dysthymic disorder, and bipolar</a:t>
            </a:r>
          </a:p>
          <a:p>
            <a:pPr lvl="1">
              <a:lnSpc>
                <a:spcPct val="88000"/>
              </a:lnSpc>
              <a:defRPr/>
            </a:pPr>
            <a:r>
              <a:rPr lang="en-US" altLang="ja-JP" sz="2000" dirty="0" smtClean="0">
                <a:ea typeface="ＭＳ Ｐゴシック" charset="-128"/>
              </a:rPr>
              <a:t>Often co-occurs with serious physical disorders (heart attack, stroke, diabetes, and cancer)</a:t>
            </a:r>
          </a:p>
          <a:p>
            <a:pPr lvl="1">
              <a:lnSpc>
                <a:spcPct val="88000"/>
              </a:lnSpc>
              <a:defRPr/>
            </a:pPr>
            <a:r>
              <a:rPr lang="en-US" altLang="ja-JP" sz="2000" dirty="0" smtClean="0">
                <a:ea typeface="ＭＳ Ｐゴシック" charset="-128"/>
              </a:rPr>
              <a:t>Health education includes risk factors identification, as well as how and when to obtain treatment</a:t>
            </a:r>
          </a:p>
          <a:p>
            <a:pPr lvl="1">
              <a:lnSpc>
                <a:spcPct val="88000"/>
              </a:lnSpc>
              <a:defRPr/>
            </a:pPr>
            <a:r>
              <a:rPr lang="en-US" altLang="ja-JP" sz="2000" dirty="0" smtClean="0">
                <a:ea typeface="ＭＳ Ｐゴシック" charset="-128"/>
              </a:rPr>
              <a:t>Children and adolescents also suffer with depression.</a:t>
            </a:r>
          </a:p>
          <a:p>
            <a:pPr lvl="1">
              <a:lnSpc>
                <a:spcPct val="88000"/>
              </a:lnSpc>
              <a:defRPr/>
            </a:pPr>
            <a:r>
              <a:rPr lang="en-GB" sz="2000" dirty="0" smtClean="0"/>
              <a:t>Treatment includes pharmacological therapy, psychotherapy, </a:t>
            </a:r>
            <a:r>
              <a:rPr lang="en-GB" sz="2000" dirty="0" err="1" smtClean="0"/>
              <a:t>behavior</a:t>
            </a:r>
            <a:r>
              <a:rPr lang="en-GB" sz="2000" dirty="0" smtClean="0"/>
              <a:t> therapy, electroconvulsive therapy, or a combination of these</a:t>
            </a:r>
            <a:endParaRPr lang="en-US" altLang="ja-JP" sz="2000" dirty="0" smtClean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408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Bipolar Disorder</a:t>
            </a:r>
            <a:r>
              <a:rPr lang="en-US" altLang="ja-JP" dirty="0" smtClean="0">
                <a:ea typeface="ＭＳ Ｐゴシック" charset="-128"/>
              </a:rPr>
              <a:t> </a:t>
            </a:r>
            <a:endParaRPr lang="en-US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Mood disorder that presents with changes in mood from depression to mania</a:t>
            </a:r>
            <a:r>
              <a:rPr lang="en-US" altLang="ja-JP" dirty="0" smtClean="0">
                <a:ea typeface="ＭＳ Ｐゴシック" charset="-128"/>
              </a:rPr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May co-occur with hallucinations and delusions.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/>
              <a:t>Management of bipolar disorder must be ongoing and involve close monitoring.</a:t>
            </a:r>
          </a:p>
          <a:p>
            <a:pPr lvl="1">
              <a:lnSpc>
                <a:spcPct val="90000"/>
              </a:lnSpc>
              <a:defRPr/>
            </a:pPr>
            <a:r>
              <a:rPr lang="en-GB" dirty="0" smtClean="0"/>
              <a:t>Treatment generally involves use of mood stabilizing medication, often in combination with antipsychotic and antidepressant therapy.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62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46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Anxiety Disorders</a:t>
            </a:r>
            <a:endParaRPr lang="en-US" dirty="0" smtClean="0"/>
          </a:p>
        </p:txBody>
      </p:sp>
      <p:sp>
        <p:nvSpPr>
          <p:cNvPr id="142746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Characterized by feelings of severe anxiety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Generalized anxiety disorder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Panic disorder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Phobias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Obsessive-compulsive disorder (OCD)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Posttraumatic stress disorder (PTSD) </a:t>
            </a:r>
          </a:p>
          <a:p>
            <a:pPr>
              <a:defRPr/>
            </a:pPr>
            <a:r>
              <a:rPr lang="en-GB" dirty="0" smtClean="0"/>
              <a:t>May be attributed to genetic makeup and life experiences of the individual.</a:t>
            </a:r>
          </a:p>
          <a:p>
            <a:pPr>
              <a:defRPr/>
            </a:pPr>
            <a:r>
              <a:rPr lang="en-GB" dirty="0" smtClean="0"/>
              <a:t>Treatment varies with disorder.</a:t>
            </a:r>
          </a:p>
          <a:p>
            <a:pPr>
              <a:defRPr/>
            </a:pPr>
            <a:r>
              <a:rPr lang="en-GB" dirty="0" smtClean="0"/>
              <a:t>Support from family and friends beneficial.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08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50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Eating Disorders </a:t>
            </a:r>
            <a:endParaRPr lang="en-US" dirty="0" smtClean="0"/>
          </a:p>
        </p:txBody>
      </p:sp>
      <p:sp>
        <p:nvSpPr>
          <p:cNvPr id="14295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Often triggered by developmental milestones </a:t>
            </a:r>
            <a:r>
              <a:rPr lang="en-GB" dirty="0" smtClean="0"/>
              <a:t>(e.g., puberty, first sexual contact) or another crisis (e.g., death of a loved one, ridicule over weight, starting college)</a:t>
            </a:r>
            <a:endParaRPr lang="en-US" altLang="ja-JP" dirty="0" smtClean="0">
              <a:ea typeface="ＭＳ Ｐゴシック" charset="-128"/>
            </a:endParaRP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Primarily affect females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Bulimia nervosa (binge eating)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Anorexia nervosa (obsessed with fear of fat and with losing weight)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Treatment: long-term nutrition counseling, psychotherapy, and behavior modification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59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ADHD and ADD</a:t>
            </a:r>
            <a:endParaRPr lang="en-U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ADHD: attention deficit hyperactivity disorder 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ADD: attention deficit disorder 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Usually appear before age 7 and often accompanied by related problems (e.g., learning disability, anxiety, and depression)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Three major characteristics are inattention, hyperactivity, and impulsivity.</a:t>
            </a:r>
          </a:p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Symptoms are typically managed with a combination of behavior therapy, emotional counseling, and practical support. </a:t>
            </a:r>
            <a:endParaRPr lang="en-US" dirty="0" smtClean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04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0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Suicide </a:t>
            </a:r>
            <a:endParaRPr lang="en-US" dirty="0" smtClean="0"/>
          </a:p>
        </p:txBody>
      </p:sp>
      <p:sp>
        <p:nvSpPr>
          <p:cNvPr id="143360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lnSpc>
                <a:spcPct val="96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Risk factors</a:t>
            </a:r>
            <a:r>
              <a:rPr lang="en-US" altLang="en-US" dirty="0"/>
              <a:t>—</a:t>
            </a:r>
            <a:r>
              <a:rPr lang="en-US" altLang="ja-JP" i="1" dirty="0" smtClean="0">
                <a:ea typeface="ＭＳ Ｐゴシック" charset="-128"/>
              </a:rPr>
              <a:t>IS PATH WARM</a:t>
            </a:r>
            <a:r>
              <a:rPr lang="en-US" altLang="ja-JP" dirty="0" smtClean="0">
                <a:ea typeface="ＭＳ Ｐゴシック" charset="-128"/>
              </a:rPr>
              <a:t>?</a:t>
            </a:r>
          </a:p>
          <a:p>
            <a:pPr lvl="1">
              <a:lnSpc>
                <a:spcPct val="96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Previous suicide attempts, mental illness, substance abuse, barriers to accessing mental health treatment</a:t>
            </a:r>
          </a:p>
          <a:p>
            <a:pPr>
              <a:lnSpc>
                <a:spcPct val="96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Protective factors</a:t>
            </a:r>
          </a:p>
          <a:p>
            <a:pPr lvl="1">
              <a:lnSpc>
                <a:spcPct val="96000"/>
              </a:lnSpc>
              <a:defRPr/>
            </a:pPr>
            <a:r>
              <a:rPr lang="en-GB" dirty="0" smtClean="0"/>
              <a:t>Appropriate mental health care, easy access to treatment, community support, and continuing support from medical and mental health providers</a:t>
            </a:r>
            <a:endParaRPr lang="en-US" altLang="ja-JP" dirty="0" smtClean="0">
              <a:ea typeface="ＭＳ Ｐゴシック" charset="-128"/>
            </a:endParaRPr>
          </a:p>
          <a:p>
            <a:pPr>
              <a:lnSpc>
                <a:spcPct val="96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Warning signs of suicide</a:t>
            </a:r>
          </a:p>
          <a:p>
            <a:pPr lvl="1">
              <a:lnSpc>
                <a:spcPct val="96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Question those at risk in terms of thoughts, plans, lethality, means, and intent. 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73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6482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b="1" dirty="0" smtClean="0"/>
              <a:t>How do you remember the warning signs of suicide?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/>
              <a:t>Try using this </a:t>
            </a:r>
            <a:br>
              <a:rPr lang="en-US" dirty="0" smtClean="0"/>
            </a:br>
            <a:r>
              <a:rPr lang="en-US" dirty="0" smtClean="0"/>
              <a:t>easy-to-remember mnemonic:</a:t>
            </a:r>
            <a:endParaRPr lang="en-US" b="1" dirty="0" smtClean="0"/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sz="2000" i="1" dirty="0" smtClean="0"/>
              <a:t>IS PATH WARM?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6482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 I </a:t>
            </a:r>
            <a:r>
              <a:rPr lang="en-US" altLang="ja-JP" sz="2000" dirty="0" smtClean="0">
                <a:ea typeface="ＭＳ Ｐゴシック" charset="-128"/>
                <a:cs typeface="Arial" charset="0"/>
              </a:rPr>
              <a:t>–</a:t>
            </a:r>
            <a:r>
              <a:rPr lang="en-US" sz="2000" dirty="0" smtClean="0"/>
              <a:t> Ideation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S </a:t>
            </a:r>
            <a:r>
              <a:rPr lang="en-US" altLang="ja-JP" sz="2000" dirty="0" smtClean="0">
                <a:ea typeface="ＭＳ Ｐゴシック" charset="-128"/>
                <a:cs typeface="Arial" charset="0"/>
              </a:rPr>
              <a:t>–</a:t>
            </a:r>
            <a:r>
              <a:rPr lang="en-US" sz="2000" dirty="0" smtClean="0"/>
              <a:t> Substance abuse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P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Purposelessness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A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Anxiety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T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Trapped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H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Hopelessness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W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Withdrawal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A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Anger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R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Recklessness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dirty="0" smtClean="0"/>
              <a:t>M </a:t>
            </a:r>
            <a:r>
              <a:rPr lang="en-US" altLang="ja-JP" sz="2000" dirty="0" smtClean="0">
                <a:ea typeface="ＭＳ Ｐゴシック" charset="-128"/>
              </a:rPr>
              <a:t>–</a:t>
            </a:r>
            <a:r>
              <a:rPr lang="en-US" sz="2000" dirty="0" smtClean="0"/>
              <a:t> Mood changes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572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n-lt"/>
              </a:rPr>
              <a:t>Suicide</a:t>
            </a:r>
            <a:endParaRPr lang="en-US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9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7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Identification of Mental Disorders </a:t>
            </a:r>
            <a:endParaRPr lang="en-US" dirty="0" smtClean="0"/>
          </a:p>
        </p:txBody>
      </p:sp>
      <p:sp>
        <p:nvSpPr>
          <p:cNvPr id="143770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0960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 smtClean="0"/>
              <a:t>Early identification, appropriate treatment, and rehabilitation can reduce duration and disability and decrease possibility of relapse. </a:t>
            </a:r>
            <a:endParaRPr lang="en-US" altLang="ja-JP" dirty="0" smtClean="0">
              <a:ea typeface="ＭＳ Ｐゴシック" charset="-128"/>
            </a:endParaRP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Direct questioning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Observations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Use of standardized assessment tools or questionnaires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8438" name="Picture 5" descr="bd0712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124200"/>
            <a:ext cx="19812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17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2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Mental Health</a:t>
            </a:r>
            <a:endParaRPr lang="en-US" dirty="0" smtClean="0"/>
          </a:p>
        </p:txBody>
      </p:sp>
      <p:sp>
        <p:nvSpPr>
          <p:cNvPr id="141312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b="1" dirty="0" smtClean="0">
                <a:ea typeface="ＭＳ Ｐゴシック" charset="-128"/>
              </a:rPr>
              <a:t>Mental health </a:t>
            </a:r>
            <a:r>
              <a:rPr lang="en-US" altLang="ja-JP" dirty="0" smtClean="0">
                <a:ea typeface="ＭＳ Ｐゴシック" charset="-128"/>
              </a:rPr>
              <a:t>refers to the absence of mental disorders and to the ability for social and occupational functioning.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en-US" b="1" dirty="0" smtClean="0"/>
              <a:t>Mental illness </a:t>
            </a:r>
            <a:r>
              <a:rPr lang="en-US" dirty="0" smtClean="0"/>
              <a:t>is diagnosable mental disorders that affect alternations in thinking, mood, or behavior associated with distress and impaired functioning.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127" name="Picture 7" descr="C:\Documents and Settings\Penny\Local Settings\Temporary Internet Files\Content.IE5\2ONKDI23\MC90004508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572000"/>
            <a:ext cx="2590800" cy="165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172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EBP Management of Mental Disorders</a:t>
            </a:r>
            <a:r>
              <a:rPr lang="en-US" altLang="ja-JP" sz="3600" b="1" u="sng" dirty="0" smtClean="0">
                <a:ea typeface="MS Mincho" pitchFamily="49" charset="-128"/>
              </a:rPr>
              <a:t> </a:t>
            </a:r>
            <a:endParaRPr lang="en-US" sz="3600" b="1" u="sng" dirty="0" smtClean="0">
              <a:ea typeface="MS Mincho" pitchFamily="49" charset="-128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Psychotropic or Psychotherapeutic medications </a:t>
            </a:r>
          </a:p>
          <a:p>
            <a:pPr lvl="1">
              <a:defRPr/>
            </a:pPr>
            <a:r>
              <a:rPr lang="en-GB" dirty="0" smtClean="0"/>
              <a:t>Medications treat symptoms; they do </a:t>
            </a:r>
            <a:r>
              <a:rPr lang="en-GB" u="sng" dirty="0" smtClean="0"/>
              <a:t>not</a:t>
            </a:r>
            <a:r>
              <a:rPr lang="en-GB" dirty="0" smtClean="0"/>
              <a:t> cure mental illness </a:t>
            </a:r>
          </a:p>
          <a:p>
            <a:pPr lvl="1">
              <a:defRPr/>
            </a:pPr>
            <a:r>
              <a:rPr lang="en-GB" dirty="0" smtClean="0"/>
              <a:t>Nurse needs to be up-to-date on medications:</a:t>
            </a:r>
          </a:p>
          <a:p>
            <a:pPr lvl="1">
              <a:defRPr/>
            </a:pPr>
            <a:r>
              <a:rPr lang="en-GB" dirty="0" smtClean="0"/>
              <a:t>http://www.nlm.nih.gov/medlineplus/druginformation.html</a:t>
            </a:r>
            <a:endParaRPr lang="en-GB" dirty="0" smtClean="0">
              <a:hlinkClick r:id="rId3"/>
            </a:endParaRPr>
          </a:p>
          <a:p>
            <a:pPr lvl="1">
              <a:defRPr/>
            </a:pPr>
            <a:r>
              <a:rPr lang="en-US" dirty="0" smtClean="0"/>
              <a:t>http:www.rxlist.com</a:t>
            </a:r>
            <a:endParaRPr lang="en-US" altLang="ja-JP" dirty="0" smtClean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9463" name="Picture 6" descr="bd0685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685682"/>
            <a:ext cx="1358900" cy="141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8482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EBP Management of Mental Disorders (Cont.)</a:t>
            </a:r>
            <a:endParaRPr lang="en-US" sz="3600" dirty="0" smtClean="0">
              <a:ea typeface="MS Mincho" pitchFamily="49" charset="-128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Psychotherapy </a:t>
            </a:r>
          </a:p>
          <a:p>
            <a:pPr lvl="1">
              <a:defRPr/>
            </a:pPr>
            <a:r>
              <a:rPr lang="en-GB" dirty="0" smtClean="0"/>
              <a:t>A process of discovery that helps alleviate troubling emotional symptoms and returns individuals to a healthy life</a:t>
            </a:r>
            <a:endParaRPr lang="en-US" altLang="ja-JP" dirty="0" smtClean="0">
              <a:ea typeface="MS Mincho" pitchFamily="49" charset="-128"/>
            </a:endParaRPr>
          </a:p>
          <a:p>
            <a:pPr lvl="1">
              <a:defRPr/>
            </a:pPr>
            <a:r>
              <a:rPr lang="en-US" altLang="ja-JP" dirty="0" smtClean="0">
                <a:ea typeface="MS Mincho" pitchFamily="49" charset="-128"/>
              </a:rPr>
              <a:t>Involves use of professional, therapeutic relationships and the application of psychotherapy theories and best practices</a:t>
            </a:r>
          </a:p>
          <a:p>
            <a:pPr lvl="2">
              <a:defRPr/>
            </a:pPr>
            <a:r>
              <a:rPr lang="en-US" altLang="ja-JP" dirty="0" smtClean="0">
                <a:ea typeface="MS Mincho" pitchFamily="49" charset="-128"/>
              </a:rPr>
              <a:t>Changes a client’s attitudes, feelings, beliefs, defenses, personality, and behavior</a:t>
            </a:r>
          </a:p>
          <a:p>
            <a:pPr lvl="2">
              <a:defRPr/>
            </a:pPr>
            <a:r>
              <a:rPr lang="en-US" altLang="ja-JP" dirty="0" smtClean="0">
                <a:ea typeface="MS Mincho" pitchFamily="49" charset="-128"/>
              </a:rPr>
              <a:t>Individual, family, couple, group therapy</a:t>
            </a:r>
          </a:p>
          <a:p>
            <a:pPr lvl="2">
              <a:defRPr/>
            </a:pPr>
            <a:r>
              <a:rPr lang="en-US" altLang="ja-JP" dirty="0" smtClean="0">
                <a:ea typeface="MS Mincho" pitchFamily="49" charset="-128"/>
              </a:rPr>
              <a:t>Play, cognitive, behavioral therapy</a:t>
            </a:r>
            <a:endParaRPr lang="en-US" dirty="0" smtClean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9462" name="Picture 5" descr="bd06525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5606" y="4930602"/>
            <a:ext cx="1466394" cy="139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64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Community-Based </a:t>
            </a:r>
            <a:br>
              <a:rPr lang="en-US" altLang="ja-JP" sz="3600" dirty="0" smtClean="0">
                <a:ea typeface="MS Mincho" pitchFamily="49" charset="-128"/>
              </a:rPr>
            </a:br>
            <a:r>
              <a:rPr lang="en-US" altLang="ja-JP" sz="3600" dirty="0" smtClean="0">
                <a:ea typeface="MS Mincho" pitchFamily="49" charset="-128"/>
              </a:rPr>
              <a:t>Mental Health Care Initiatives</a:t>
            </a:r>
            <a:endParaRPr lang="en-US" sz="3600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Americans understand that mental health is essential to overall health.</a:t>
            </a:r>
            <a:endParaRPr lang="en-US" altLang="ja-JP" sz="2400" dirty="0" smtClean="0">
              <a:latin typeface="Times New Roman" pitchFamily="18" charset="0"/>
              <a:ea typeface="ＭＳ Ｐゴシック" charset="-128"/>
            </a:endParaRPr>
          </a:p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Mental health care is consumer and family driven.</a:t>
            </a:r>
            <a:endParaRPr lang="en-US" altLang="ja-JP" sz="2400" dirty="0" smtClean="0">
              <a:latin typeface="Times New Roman" pitchFamily="18" charset="0"/>
              <a:ea typeface="ＭＳ Ｐゴシック" charset="-128"/>
            </a:endParaRPr>
          </a:p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Disparities in mental health services are eliminated.</a:t>
            </a:r>
            <a:endParaRPr lang="en-US" altLang="ja-JP" sz="2400" dirty="0" smtClean="0">
              <a:latin typeface="Times New Roman" pitchFamily="18" charset="0"/>
              <a:ea typeface="ＭＳ Ｐゴシック" charset="-128"/>
            </a:endParaRPr>
          </a:p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Early mental health screening, assessment, and referral to services are common practice.</a:t>
            </a:r>
            <a:endParaRPr lang="en-US" altLang="ja-JP" sz="2400" dirty="0" smtClean="0">
              <a:latin typeface="Times New Roman" pitchFamily="18" charset="0"/>
              <a:ea typeface="ＭＳ Ｐゴシック" charset="-128"/>
            </a:endParaRPr>
          </a:p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Excellent mental health care is delivered, and research is accelerated.</a:t>
            </a:r>
            <a:endParaRPr lang="en-US" altLang="ja-JP" sz="2400" dirty="0" smtClean="0">
              <a:latin typeface="Times New Roman" pitchFamily="18" charset="0"/>
              <a:ea typeface="ＭＳ Ｐゴシック" charset="-128"/>
            </a:endParaRPr>
          </a:p>
          <a:p>
            <a:pPr marL="346075" indent="-346075">
              <a:spcBef>
                <a:spcPts val="0"/>
              </a:spcBef>
              <a:buSzPct val="100000"/>
              <a:buFont typeface="+mj-lt"/>
              <a:buAutoNum type="arabicPeriod"/>
              <a:defRPr/>
            </a:pPr>
            <a:r>
              <a:rPr lang="en-US" altLang="ja-JP" sz="2400" dirty="0" smtClean="0">
                <a:ea typeface="ＭＳ Ｐゴシック" charset="-128"/>
              </a:rPr>
              <a:t>Technology is used to access mental health care and information.</a:t>
            </a:r>
            <a:endParaRPr lang="en-US" altLang="ja-JP" sz="2600" dirty="0" smtClean="0">
              <a:ea typeface="ＭＳ Ｐゴシック" charset="-128"/>
            </a:endParaRPr>
          </a:p>
          <a:p>
            <a:pPr marL="0" indent="0" algn="r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  <a:cs typeface="Arial" charset="0"/>
              </a:rPr>
              <a:t>–</a:t>
            </a:r>
            <a:r>
              <a:rPr lang="en-US" altLang="ja-JP" sz="1800" dirty="0" smtClean="0">
                <a:ea typeface="ＭＳ Ｐゴシック" charset="-128"/>
              </a:rPr>
              <a:t> New Freedom Commission on Mental Health (2003)</a:t>
            </a:r>
            <a:endParaRPr lang="en-US" sz="1800" dirty="0" smtClean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75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Multidimensional Roles of the Community Mental Health Nurse </a:t>
            </a:r>
            <a:endParaRPr lang="en-US" sz="3600" dirty="0" smtClean="0"/>
          </a:p>
        </p:txBody>
      </p:sp>
      <p:sp>
        <p:nvSpPr>
          <p:cNvPr id="1443846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685800" y="1676400"/>
            <a:ext cx="3810000" cy="4648200"/>
          </a:xfrm>
          <a:ln w="9525"/>
        </p:spPr>
        <p:txBody>
          <a:bodyPr/>
          <a:lstStyle/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ourt representative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E</a:t>
            </a:r>
            <a:r>
              <a:rPr lang="en-GB" altLang="ja-JP" dirty="0" smtClean="0">
                <a:ea typeface="ＭＳ Ｐゴシック" charset="-128"/>
              </a:rPr>
              <a:t>ducator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R</a:t>
            </a:r>
            <a:r>
              <a:rPr lang="en-GB" altLang="ja-JP" dirty="0" smtClean="0">
                <a:ea typeface="ＭＳ Ｐゴシック" charset="-128"/>
              </a:rPr>
              <a:t>esearcher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ollaborator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onsultant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ase manager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ontent expert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A</a:t>
            </a:r>
            <a:r>
              <a:rPr lang="en-GB" altLang="ja-JP" dirty="0" smtClean="0">
                <a:ea typeface="ＭＳ Ｐゴシック" charset="-128"/>
              </a:rPr>
              <a:t>dministrator </a:t>
            </a:r>
          </a:p>
          <a:p>
            <a:pPr>
              <a:lnSpc>
                <a:spcPct val="90000"/>
              </a:lnSpc>
              <a:buSzPct val="100000"/>
              <a:buFont typeface="Wingdings" panose="05000000000000000000" pitchFamily="2" charset="2"/>
              <a:buChar char="ü"/>
              <a:defRPr/>
            </a:pPr>
            <a:r>
              <a:rPr lang="en-GB" altLang="ja-JP" dirty="0">
                <a:ea typeface="ＭＳ Ｐゴシック" charset="-128"/>
              </a:rPr>
              <a:t>A</a:t>
            </a:r>
            <a:r>
              <a:rPr lang="en-GB" altLang="ja-JP" dirty="0" smtClean="0">
                <a:ea typeface="ＭＳ Ｐゴシック" charset="-128"/>
              </a:rPr>
              <a:t>ctivist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648200"/>
          </a:xfrm>
        </p:spPr>
        <p:txBody>
          <a:bodyPr/>
          <a:lstStyle/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P</a:t>
            </a:r>
            <a:r>
              <a:rPr lang="en-GB" altLang="ja-JP" dirty="0" smtClean="0">
                <a:ea typeface="ＭＳ Ｐゴシック" charset="-128"/>
              </a:rPr>
              <a:t>olitician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A</a:t>
            </a:r>
            <a:r>
              <a:rPr lang="en-GB" altLang="ja-JP" dirty="0" smtClean="0">
                <a:ea typeface="ＭＳ Ｐゴシック" charset="-128"/>
              </a:rPr>
              <a:t>dvocate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I</a:t>
            </a:r>
            <a:r>
              <a:rPr lang="en-GB" altLang="ja-JP" dirty="0" smtClean="0">
                <a:ea typeface="ＭＳ Ｐゴシック" charset="-128"/>
              </a:rPr>
              <a:t>nitiator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E</a:t>
            </a:r>
            <a:r>
              <a:rPr lang="en-GB" altLang="ja-JP" dirty="0" smtClean="0">
                <a:ea typeface="ＭＳ Ｐゴシック" charset="-128"/>
              </a:rPr>
              <a:t>valuator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G</a:t>
            </a:r>
            <a:r>
              <a:rPr lang="en-GB" altLang="ja-JP" dirty="0" smtClean="0">
                <a:ea typeface="ＭＳ Ｐゴシック" charset="-128"/>
              </a:rPr>
              <a:t>rant writer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P</a:t>
            </a:r>
            <a:r>
              <a:rPr lang="en-GB" altLang="ja-JP" dirty="0" smtClean="0">
                <a:ea typeface="ＭＳ Ｐゴシック" charset="-128"/>
              </a:rPr>
              <a:t>ractitioner </a:t>
            </a:r>
          </a:p>
          <a:p>
            <a:pPr>
              <a:buSzPct val="100000"/>
              <a:buFont typeface="Wingdings 2" panose="05020102010507070707" pitchFamily="18" charset="2"/>
              <a:buChar char=""/>
            </a:pPr>
            <a:r>
              <a:rPr lang="en-GB" altLang="ja-JP" dirty="0">
                <a:ea typeface="ＭＳ Ｐゴシック" charset="-128"/>
              </a:rPr>
              <a:t>C</a:t>
            </a:r>
            <a:r>
              <a:rPr lang="en-GB" altLang="ja-JP" dirty="0" smtClean="0">
                <a:ea typeface="ＭＳ Ｐゴシック" charset="-128"/>
              </a:rPr>
              <a:t>oordinator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1511" name="Picture 7" descr="C:\Documents and Settings\Penny\Local Settings\Temporary Internet Files\Content.IE5\2ONKDI23\MC9000549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764129"/>
            <a:ext cx="1828800" cy="202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5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89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ea typeface="ＭＳ Ｐゴシック" charset="-128"/>
              </a:rPr>
              <a:t>Multidisciplinary </a:t>
            </a:r>
            <a:r>
              <a:rPr lang="en-US" altLang="ja-JP" dirty="0" smtClean="0">
                <a:ea typeface="ＭＳ Ｐゴシック" charset="-128"/>
              </a:rPr>
              <a:t>Roles</a:t>
            </a:r>
            <a:endParaRPr lang="en-US" sz="2800" dirty="0" smtClean="0"/>
          </a:p>
        </p:txBody>
      </p:sp>
      <p:sp>
        <p:nvSpPr>
          <p:cNvPr id="144589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 smtClean="0"/>
              <a:t>Educator and advocate</a:t>
            </a:r>
          </a:p>
          <a:p>
            <a:pPr lvl="1">
              <a:defRPr/>
            </a:pPr>
            <a:r>
              <a:rPr lang="en-GB" dirty="0" smtClean="0"/>
              <a:t>Improves public awareness of effective treatments and existing community resources</a:t>
            </a:r>
          </a:p>
          <a:p>
            <a:pPr lvl="1">
              <a:defRPr/>
            </a:pPr>
            <a:r>
              <a:rPr lang="en-GB" dirty="0" smtClean="0"/>
              <a:t>Dispels myths</a:t>
            </a:r>
          </a:p>
          <a:p>
            <a:pPr lvl="1">
              <a:defRPr/>
            </a:pPr>
            <a:r>
              <a:rPr lang="en-GB" dirty="0" smtClean="0"/>
              <a:t>Provides accurate information</a:t>
            </a:r>
          </a:p>
          <a:p>
            <a:pPr lvl="1">
              <a:defRPr/>
            </a:pPr>
            <a:r>
              <a:rPr lang="en-GB" dirty="0" smtClean="0"/>
              <a:t>Influences policy and legislation</a:t>
            </a:r>
          </a:p>
          <a:p>
            <a:pPr lvl="1">
              <a:defRPr/>
            </a:pPr>
            <a:r>
              <a:rPr lang="en-GB" dirty="0" smtClean="0"/>
              <a:t>Advocates for clients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22535" name="Picture 7" descr="C:\Documents and Settings\Penny\Local Settings\Temporary Internet Files\Content.IE5\FHTVFPEI\MP90044912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148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60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4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Multidisciplinary Roles (Cont.)</a:t>
            </a:r>
            <a:endParaRPr lang="en-US" dirty="0" smtClean="0"/>
          </a:p>
        </p:txBody>
      </p:sp>
      <p:sp>
        <p:nvSpPr>
          <p:cNvPr id="144794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 smtClean="0"/>
              <a:t>Practitioner and coordinator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Provides direct care, helps consumer “navigate” within web of agencies and providers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Takes action to solve an immediate problem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Plans and intervenes to ensure safety, continuity, and quality of care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Anticipates and evaluates actions of other providers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Communicates with consumers, families, rehabilitation services, and government or social agencies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01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Challenges in the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Complex patient comorbidity</a:t>
            </a:r>
          </a:p>
          <a:p>
            <a:r>
              <a:rPr lang="en-US" dirty="0" smtClean="0"/>
              <a:t>Lack of resources</a:t>
            </a:r>
          </a:p>
          <a:p>
            <a:r>
              <a:rPr lang="en-US" dirty="0" smtClean="0"/>
              <a:t>Competent mental health professional workforce and law enforcement</a:t>
            </a:r>
          </a:p>
          <a:p>
            <a:r>
              <a:rPr lang="en-US" dirty="0" smtClean="0"/>
              <a:t>Physical facility inadequacies</a:t>
            </a:r>
          </a:p>
          <a:p>
            <a:r>
              <a:rPr lang="en-US" dirty="0" smtClean="0"/>
              <a:t>Stigma of mental illness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1683" name="Picture 3" descr="C:\Documents and Settings\Penny\Local Settings\Temporary Internet Files\Content.IE5\D18V15HF\MP9003987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91000"/>
            <a:ext cx="234696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071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community’s mental health is a reflection of community as a whole.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Mental illness is a significant public health problem affecting not only the person with mental illness, but also his or her families, friends, schoolmates, workmates, and others.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06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Community Mental Health Movement, 1960 to Present </a:t>
            </a:r>
            <a:r>
              <a:rPr lang="en-US" sz="3600" dirty="0"/>
              <a:t>D</a:t>
            </a:r>
            <a:r>
              <a:rPr lang="en-US" sz="3600" dirty="0" smtClean="0"/>
              <a:t>ay</a:t>
            </a:r>
            <a:endParaRPr lang="en-US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41380"/>
              </p:ext>
            </p:extLst>
          </p:nvPr>
        </p:nvGraphicFramePr>
        <p:xfrm>
          <a:off x="1372459" y="1660861"/>
          <a:ext cx="6399088" cy="4203563"/>
        </p:xfrm>
        <a:graphic>
          <a:graphicData uri="http://schemas.openxmlformats.org/drawingml/2006/table">
            <a:tbl>
              <a:tblPr firstRow="1" firstCol="1" bandRow="1"/>
              <a:tblGrid>
                <a:gridCol w="2903289"/>
                <a:gridCol w="3495799"/>
              </a:tblGrid>
              <a:tr h="9844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Blue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Ribbon Panel report  Action for Mental Health 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1963 Community Mental Health Clinics Legislation 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Recommendations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for intensive care of acutely ill mental patients and community mental health clinics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Community mental health centers in some urban communities 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</a:tr>
              <a:tr h="9229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1960's Deinstitutionalization 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Discharged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mentally ill from state hospitals  patients returned to </a:t>
                      </a: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communities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with inadequate </a:t>
                      </a: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resources</a:t>
                      </a:r>
                      <a:r>
                        <a:rPr lang="en-US" sz="13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(e.g.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finances, housing, health care, supportive employment)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</a:tr>
              <a:tr h="59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1981 Mental Health Block Grant, as part of the Omnibus Reconciliation Act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1986 State Mental Health Planning Act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States develop comprehensive mental health plans for persons with SMI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</a:tr>
              <a:tr h="393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1999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U.S. Surgeon General’s Report on Mental Health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</a:tr>
              <a:tr h="59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2008  Mental Health Parity and Addiction Equity Act of 2008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Insurance coverage for mental health and substance use conditions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20000"/>
                        <a:lumOff val="80000"/>
                      </a:srgbClr>
                    </a:solidFill>
                  </a:tcPr>
                </a:tc>
              </a:tr>
              <a:tr h="7050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" algn="l"/>
                          <a:tab pos="228600" algn="l"/>
                        </a:tabLst>
                      </a:pP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2010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Affordable Care Act 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Builds </a:t>
                      </a:r>
                      <a:r>
                        <a:rPr lang="en-US" sz="1300" b="0" u="none" dirty="0">
                          <a:solidFill>
                            <a:schemeClr val="tx1"/>
                          </a:solidFill>
                          <a:effectLst/>
                        </a:rPr>
                        <a:t>on the Mental Health Parity and Addiction Equity Act of 2008 to extend federal parity protections to 62 million Americans</a:t>
                      </a:r>
                      <a:endParaRPr lang="en-US" sz="1300" b="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6440" marR="26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CC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71600" y="594062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Table 24-1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4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Deinstitutionalization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Courts’ actions</a:t>
            </a:r>
          </a:p>
          <a:p>
            <a:pPr lvl="1"/>
            <a:r>
              <a:rPr lang="en-US" dirty="0" smtClean="0"/>
              <a:t>Limited involuntary institutionalization</a:t>
            </a:r>
          </a:p>
          <a:p>
            <a:pPr lvl="1"/>
            <a:r>
              <a:rPr lang="en-US" dirty="0" smtClean="0"/>
              <a:t>Set minimum standards for care in institutions</a:t>
            </a:r>
          </a:p>
          <a:p>
            <a:r>
              <a:rPr lang="en-US" dirty="0" smtClean="0"/>
              <a:t>Insufficient community resources</a:t>
            </a:r>
          </a:p>
          <a:p>
            <a:pPr lvl="1"/>
            <a:r>
              <a:rPr lang="en-US" dirty="0" smtClean="0"/>
              <a:t>Inadequate housing</a:t>
            </a:r>
          </a:p>
          <a:p>
            <a:pPr lvl="1"/>
            <a:r>
              <a:rPr lang="en-US" dirty="0" smtClean="0"/>
              <a:t>Insufficient supported employment</a:t>
            </a:r>
          </a:p>
          <a:p>
            <a:pPr lvl="1"/>
            <a:r>
              <a:rPr lang="en-US" dirty="0" smtClean="0"/>
              <a:t>Insufficient community mental health professional workforce</a:t>
            </a:r>
          </a:p>
          <a:p>
            <a:pPr lvl="1"/>
            <a:r>
              <a:rPr lang="en-US" dirty="0" smtClean="0"/>
              <a:t>Few community mental health care services</a:t>
            </a:r>
          </a:p>
          <a:p>
            <a:r>
              <a:rPr lang="en-US" dirty="0" smtClean="0"/>
              <a:t>Funding did not follow the change in policy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2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Present-Day Community Mental Health Reform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400" dirty="0"/>
              <a:t>Mental Health Reform works toward monitoring </a:t>
            </a:r>
            <a:r>
              <a:rPr lang="en-US" sz="2400" dirty="0" smtClean="0"/>
              <a:t>federal </a:t>
            </a:r>
            <a:r>
              <a:rPr lang="en-US" sz="2400" dirty="0"/>
              <a:t>legislation, </a:t>
            </a:r>
            <a:r>
              <a:rPr lang="en-US" sz="2400" dirty="0" smtClean="0"/>
              <a:t>administration </a:t>
            </a:r>
            <a:r>
              <a:rPr lang="en-US" sz="2400" dirty="0"/>
              <a:t>activity, and </a:t>
            </a:r>
            <a:r>
              <a:rPr lang="en-US" sz="2400" dirty="0" smtClean="0"/>
              <a:t>public </a:t>
            </a:r>
            <a:r>
              <a:rPr lang="en-US" sz="2400" dirty="0"/>
              <a:t>education initiatives. </a:t>
            </a:r>
            <a:endParaRPr lang="en-US" sz="2400" dirty="0" smtClean="0"/>
          </a:p>
          <a:p>
            <a:r>
              <a:rPr lang="en-US" sz="2400" dirty="0" smtClean="0"/>
              <a:t>Makes </a:t>
            </a:r>
            <a:r>
              <a:rPr lang="en-US" sz="2400" dirty="0"/>
              <a:t>community mental health </a:t>
            </a:r>
            <a:r>
              <a:rPr lang="en-US" sz="2400" b="1" dirty="0"/>
              <a:t>a national priority </a:t>
            </a:r>
            <a:r>
              <a:rPr lang="en-US" sz="2400" dirty="0" smtClean="0"/>
              <a:t>by establishing </a:t>
            </a:r>
            <a:r>
              <a:rPr lang="en-US" sz="2400" dirty="0"/>
              <a:t>early access, recovery, and </a:t>
            </a:r>
            <a:r>
              <a:rPr lang="en-US" sz="2400" dirty="0" smtClean="0"/>
              <a:t>high quality </a:t>
            </a:r>
            <a:r>
              <a:rPr lang="en-US" sz="2400" dirty="0"/>
              <a:t>in mental health services as </a:t>
            </a:r>
            <a:r>
              <a:rPr lang="en-US" sz="2400" dirty="0" smtClean="0"/>
              <a:t>standards</a:t>
            </a:r>
          </a:p>
          <a:p>
            <a:r>
              <a:rPr lang="en-US" sz="2400" dirty="0" smtClean="0"/>
              <a:t>Medicalization of Mental Illness</a:t>
            </a:r>
          </a:p>
          <a:p>
            <a:r>
              <a:rPr lang="en-US" sz="2400" dirty="0" smtClean="0"/>
              <a:t>Brain Neuroimaging, Genetics, and Hope for New Treatments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25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Medicalization of Mental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Has helped put mental disorders on parity with other diseases</a:t>
            </a:r>
          </a:p>
          <a:p>
            <a:pPr lvl="1"/>
            <a:r>
              <a:rPr lang="en-US" dirty="0" smtClean="0"/>
              <a:t>Can impact treatment as forcefully as other medical conditions</a:t>
            </a:r>
          </a:p>
          <a:p>
            <a:pPr lvl="1"/>
            <a:r>
              <a:rPr lang="en-US" dirty="0" smtClean="0"/>
              <a:t>Hope to make insurance coverage equal to other medical treatments</a:t>
            </a:r>
          </a:p>
          <a:p>
            <a:r>
              <a:rPr lang="en-US" dirty="0" smtClean="0"/>
              <a:t>Looks at holism and health and understanding on a functioning level </a:t>
            </a:r>
          </a:p>
          <a:p>
            <a:r>
              <a:rPr lang="en-US" dirty="0" smtClean="0"/>
              <a:t>Seen as treatment to achieve the absence of disease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73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225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Factors Influencing Mental Health </a:t>
            </a:r>
            <a:endParaRPr lang="en-US" dirty="0" smtClean="0"/>
          </a:p>
        </p:txBody>
      </p:sp>
      <p:sp>
        <p:nvSpPr>
          <p:cNvPr id="1417226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Biological Factors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Genetic Factors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Brain Structural and Functioning Abnormalities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Social Factors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Gender, Racial, Sexual Orientation Disparities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Natural and Man-Made Disasters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Political Factors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175" name="Picture 7" descr="C:\Documents and Settings\Penny\Local Settings\Temporary Internet Files\Content.IE5\D18V15HF\MP90044871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225819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57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3731</TotalTime>
  <Words>1897</Words>
  <Application>Microsoft Office PowerPoint</Application>
  <PresentationFormat>Letter Paper (8.5x11 in)</PresentationFormat>
  <Paragraphs>241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2_Office Theme</vt:lpstr>
      <vt:lpstr>Chapter 24</vt:lpstr>
      <vt:lpstr>Mental Health</vt:lpstr>
      <vt:lpstr>Challenges in the Community</vt:lpstr>
      <vt:lpstr>Slide 4</vt:lpstr>
      <vt:lpstr>Community Mental Health Movement, 1960 to Present Day</vt:lpstr>
      <vt:lpstr>Deinstitutionalization </vt:lpstr>
      <vt:lpstr>Present-Day Community Mental Health Reform</vt:lpstr>
      <vt:lpstr>Medicalization of Mental Illness</vt:lpstr>
      <vt:lpstr>Factors Influencing Mental Health </vt:lpstr>
      <vt:lpstr>Mental Disorders Encountered in Community Settings</vt:lpstr>
      <vt:lpstr>Schizophrenia</vt:lpstr>
      <vt:lpstr>Depression</vt:lpstr>
      <vt:lpstr>Bipolar Disorder </vt:lpstr>
      <vt:lpstr>Anxiety Disorders</vt:lpstr>
      <vt:lpstr>Eating Disorders </vt:lpstr>
      <vt:lpstr>ADHD and ADD</vt:lpstr>
      <vt:lpstr>Suicide </vt:lpstr>
      <vt:lpstr>Slide 18</vt:lpstr>
      <vt:lpstr>Identification of Mental Disorders </vt:lpstr>
      <vt:lpstr>EBP Management of Mental Disorders </vt:lpstr>
      <vt:lpstr>EBP Management of Mental Disorders (Cont.)</vt:lpstr>
      <vt:lpstr>Community-Based  Mental Health Care Initiatives</vt:lpstr>
      <vt:lpstr>Multidimensional Roles of the Community Mental Health Nurse </vt:lpstr>
      <vt:lpstr>Multidisciplinary Roles</vt:lpstr>
      <vt:lpstr>Multidisciplinary Roles (Cont.)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338</cp:revision>
  <cp:lastPrinted>2000-11-30T21:12:40Z</cp:lastPrinted>
  <dcterms:created xsi:type="dcterms:W3CDTF">2000-10-10T03:44:32Z</dcterms:created>
  <dcterms:modified xsi:type="dcterms:W3CDTF">2014-09-05T06:27:55Z</dcterms:modified>
</cp:coreProperties>
</file>