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8" clrIdx="1"/>
  <p:cmAuthor id="2" name="Jenn Shropshire" initials="JS" lastIdx="10" clrIdx="2"/>
  <p:cmAuthor id="3" name="Author" initials="AU" lastIdx="3" clrIdx="3"/>
  <p:cmAuthor id="4" name="Editor" initials="EN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98327" autoAdjust="0"/>
  </p:normalViewPr>
  <p:slideViewPr>
    <p:cSldViewPr>
      <p:cViewPr varScale="1">
        <p:scale>
          <a:sx n="85" d="100"/>
          <a:sy n="85" d="100"/>
        </p:scale>
        <p:origin x="1843" y="72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75" d="100"/>
          <a:sy n="75" d="100"/>
        </p:scale>
        <p:origin x="-213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3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Chapter 20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ja-JP" sz="3000" dirty="0">
                <a:ea typeface="ＭＳ Ｐゴシック" charset="-128"/>
                <a:cs typeface="Arial" charset="0"/>
              </a:rPr>
              <a:t>Family Health</a:t>
            </a:r>
            <a:endParaRPr lang="en-US" altLang="ja-JP" sz="30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2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Moving from the Individual to the Family</a:t>
            </a:r>
            <a:endParaRPr lang="en-US" sz="3600" dirty="0"/>
          </a:p>
        </p:txBody>
      </p:sp>
      <p:sp>
        <p:nvSpPr>
          <p:cNvPr id="1208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interviewing</a:t>
            </a:r>
          </a:p>
          <a:p>
            <a:pPr lvl="1">
              <a:defRPr/>
            </a:pPr>
            <a:r>
              <a:rPr lang="en-US" dirty="0"/>
              <a:t>Manners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Therapeutic conversations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Genogram and Ecomap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Therapeutic questions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Commending family or individual strengths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Issues in family interviewing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Many locations, family informant, family health portrait, involvement of children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Intervention in cases of chronic illness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318" name="Picture 6" descr="pe0083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08597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41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Moving from the Family to the Community</a:t>
            </a:r>
            <a:endParaRPr lang="en-US" sz="3600" dirty="0"/>
          </a:p>
        </p:txBody>
      </p:sp>
      <p:sp>
        <p:nvSpPr>
          <p:cNvPr id="12103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The health of communities is measured by the well-being of its people and families.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Families are components of communities.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Cross-comparison of communities must include health needs as well as resources.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Cross-compare the needs of the families within the community and set priorities.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Delegation of scarce resources is essential.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A double standard in public health is tolerated.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Theory Approach</a:t>
            </a:r>
            <a:endParaRPr lang="en-US" dirty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Any “dysfunction” that affects one member will probably affect others and the family as a whole.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The family’s wellness is highly dependent on the role of the family in every aspect of health care. 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The level of wellness of the whole family can be raised by reducing lifestyle and environmental risks by emphasizing health promotion, self-care, health education, and family counseling.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44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Theory Approach (Cont.)</a:t>
            </a:r>
            <a:endParaRPr lang="en-US" dirty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Commonalities in risk factors and diseases shared by family members can lead to case finding within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Individual is assessed within larger context of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Family is vital support system to individual member.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en-US" altLang="ja-JP" sz="20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2000" dirty="0">
                <a:ea typeface="ＭＳ Ｐゴシック" charset="-128"/>
              </a:rPr>
              <a:t>Friedman (1994)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1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Systems Theory Approach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029200" cy="4724400"/>
          </a:xfrm>
        </p:spPr>
        <p:txBody>
          <a:bodyPr/>
          <a:lstStyle/>
          <a:p>
            <a:pPr marL="0" lvl="1" indent="0">
              <a:buSzPct val="150000"/>
              <a:buNone/>
              <a:defRPr/>
            </a:pPr>
            <a:r>
              <a:rPr lang="en-US" altLang="ja-JP" sz="2800" dirty="0">
                <a:ea typeface="MS Mincho" pitchFamily="49" charset="-128"/>
              </a:rPr>
              <a:t>The family as a unit interacts with larger units outside the family (suprasystem) and with smaller units inside the family (subsystem).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MS Mincho" pitchFamily="49" charset="-128"/>
                <a:cs typeface="Arial" charset="0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Friedman (1998)</a:t>
            </a:r>
            <a:endParaRPr lang="en-US" sz="18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10" descr="dd0134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41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Healthy Families</a:t>
            </a:r>
          </a:p>
        </p:txBody>
      </p:sp>
      <p:sp>
        <p:nvSpPr>
          <p:cNvPr id="12165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Members interact with each other; listen and communicate repeatedly in many contexts.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Healthy families establish priorities. Members understand that family needs are the priority.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Healthy families affirm, support, and respect each other.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Members engage in flexible role relationships, share power, respond to change, support the growth/autonomy of others, and engage in decision making that affects them.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 err="1">
                <a:ea typeface="ＭＳ Ｐゴシック" charset="-128"/>
              </a:rPr>
              <a:t>DeFrain</a:t>
            </a:r>
            <a:r>
              <a:rPr lang="en-US" altLang="ja-JP" sz="1800" dirty="0">
                <a:ea typeface="ＭＳ Ｐゴシック" charset="-128"/>
              </a:rPr>
              <a:t> (1999) and Montalvo (2004)</a:t>
            </a:r>
            <a:r>
              <a:rPr lang="en-US" altLang="ja-JP" sz="2400" dirty="0">
                <a:ea typeface="ＭＳ Ｐゴシック" charset="-128"/>
              </a:rPr>
              <a:t>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4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Healthy Families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The family teaches family and societal values and beliefs and shares a religious core.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foster responsibility and value service to others.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a sense of play and humor and share leisure time.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the ability to cope with stress and crisis and grow from problems. They know when to seek help from professionals.</a:t>
            </a:r>
            <a:endParaRPr lang="en-US" altLang="ja-JP" sz="2400" dirty="0">
              <a:ea typeface="MS Mincho" pitchFamily="49" charset="-128"/>
            </a:endParaRP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sz="1800" dirty="0"/>
              <a:t>– </a:t>
            </a:r>
            <a:r>
              <a:rPr lang="en-GB" sz="1800" dirty="0" err="1"/>
              <a:t>DeFrain</a:t>
            </a:r>
            <a:r>
              <a:rPr lang="en-GB" sz="1800" dirty="0"/>
              <a:t> (1999) and Montalvo (2004)</a:t>
            </a:r>
            <a:endParaRPr lang="en-US" sz="18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7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Structural-Functional Conceptual Framework </a:t>
            </a:r>
            <a:endParaRPr lang="en-US" sz="3600" dirty="0"/>
          </a:p>
        </p:txBody>
      </p:sp>
      <p:sp>
        <p:nvSpPr>
          <p:cNvPr id="1220617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Internal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sz="2000" dirty="0"/>
              <a:t>Family composition, gender, rank order, functional subsystem, and boundaries</a:t>
            </a:r>
          </a:p>
          <a:p>
            <a:pPr>
              <a:lnSpc>
                <a:spcPct val="86000"/>
              </a:lnSpc>
              <a:defRPr/>
            </a:pPr>
            <a:r>
              <a:rPr lang="en-US" sz="2400" dirty="0"/>
              <a:t>External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Extended family and larger systems (work, health, welfare)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Context: ethnicity, race, social class, religion, environment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Instrumental functioning (routine ADLs)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Expressive functioning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Emotional, verbal, nonverbal, circular communication; problem solving; roles; influence; beliefs; alliances and coalitions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19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Developmental Theory </a:t>
            </a:r>
            <a:endParaRPr lang="en-US" dirty="0"/>
          </a:p>
        </p:txBody>
      </p:sp>
      <p:sp>
        <p:nvSpPr>
          <p:cNvPr id="12226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6388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Family life cycle (Duvall &amp; Miller, 1985) 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Leaving home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Beginning family through marriage or commitment as a couple relationship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Parenting the first child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Living with adolescent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Launching family (youngest child leaves home)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Middle-age family (remaining marital dyad to retirement)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Aging family (from retirement to death of both spouses)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 descr="j00788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07" y="5059362"/>
            <a:ext cx="166553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j0078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02" y="2273376"/>
            <a:ext cx="1675336" cy="130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92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 Tools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57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Genogram 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A tool that helps the nurse outline the family's structure</a:t>
            </a:r>
          </a:p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tree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Family’s medical and health histories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Ecomap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Depicts a family’s linkages to their </a:t>
            </a:r>
            <a:r>
              <a:rPr lang="en-US" altLang="ja-JP" dirty="0" err="1">
                <a:ea typeface="MS Mincho" pitchFamily="49" charset="-128"/>
              </a:rPr>
              <a:t>suprasystems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19812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48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Working with Families</a:t>
            </a:r>
          </a:p>
        </p:txBody>
      </p:sp>
      <p:sp>
        <p:nvSpPr>
          <p:cNvPr id="11939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/>
              <a:t>Working with families has never been more complex or rewarding than now. </a:t>
            </a:r>
          </a:p>
          <a:p>
            <a:pPr>
              <a:defRPr/>
            </a:pPr>
            <a:r>
              <a:rPr lang="en-GB" dirty="0"/>
              <a:t>Nurses understand the actual and potential impact that families have in changing the health status of individual family members, communities, and society as a whole. </a:t>
            </a:r>
          </a:p>
          <a:p>
            <a:pPr>
              <a:defRPr/>
            </a:pPr>
            <a:r>
              <a:rPr lang="en-GB" dirty="0"/>
              <a:t>Families have challenging health care needs that are not usually addressed by the health care system.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 bwMode="auto">
          <a:xfrm>
            <a:off x="1752600" y="6635750"/>
            <a:ext cx="5638800" cy="146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>
                <a:latin typeface="+mn-lt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7530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 Tools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7912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Addresses family characteristics, including structure and process and family environment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Information obtained through interviews with one or more family members, subsystems within the    family, or group interviews of more than two members of the family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Additional information obtained through observation of family and their environment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20574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77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Genogram</a:t>
            </a:r>
            <a:endParaRPr lang="en-US" dirty="0"/>
          </a:p>
        </p:txBody>
      </p:sp>
      <p:pic>
        <p:nvPicPr>
          <p:cNvPr id="2050" name="Picture 2" descr="W:\OBrien\Community Home Health Promotion\Nies projects\Nies 6e\Manuscript\Processed\Art\Chapter 20 art\chapter 20 art\f20-02-9781437708608.ep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072481"/>
            <a:ext cx="4572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7150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20-2 Redrawn from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Genopro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Software: Symbols used in genograms, 2009: www.genopro.com.</a:t>
            </a:r>
          </a:p>
        </p:txBody>
      </p:sp>
    </p:spTree>
    <p:extLst>
      <p:ext uri="{BB962C8B-B14F-4D97-AF65-F5344CB8AC3E}">
        <p14:creationId xmlns:p14="http://schemas.microsoft.com/office/powerpoint/2010/main" val="2561316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Ecomap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2533" name="Picture 4" descr="H:\Nies\JPG for Slides\f18-06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1595734"/>
            <a:ext cx="3919537" cy="41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57867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20-4 Redrawn from Hartman A: Diagrammatic assessment of family relationships,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Soc Casework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59:496, 1978.</a:t>
            </a:r>
          </a:p>
        </p:txBody>
      </p:sp>
    </p:spTree>
    <p:extLst>
      <p:ext uri="{BB962C8B-B14F-4D97-AF65-F5344CB8AC3E}">
        <p14:creationId xmlns:p14="http://schemas.microsoft.com/office/powerpoint/2010/main" val="4288307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Social and Structural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Identify what prevents families from receiving needed health care or achieving a state of health</a:t>
            </a:r>
          </a:p>
          <a:p>
            <a:r>
              <a:rPr lang="en-US" dirty="0"/>
              <a:t>Usually based on social and economic causes</a:t>
            </a:r>
          </a:p>
          <a:p>
            <a:pPr lvl="1"/>
            <a:r>
              <a:rPr lang="en-US" dirty="0"/>
              <a:t>Literacy, education, employment</a:t>
            </a:r>
          </a:p>
          <a:p>
            <a:pPr lvl="1"/>
            <a:r>
              <a:rPr lang="en-US" dirty="0"/>
              <a:t>If disadvantaged, often unable to buy health care from private sector	</a:t>
            </a:r>
          </a:p>
          <a:p>
            <a:pPr lvl="1"/>
            <a:r>
              <a:rPr lang="en-US" dirty="0"/>
              <a:t>Hours of service, distance and transportation, availability of interpreters, and criteria for receiving services (age, sex, income barriers)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97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Health Interventions</a:t>
            </a:r>
            <a:endParaRPr lang="en-US" dirty="0"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Institutional context of family therapists 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Ecological framework: A blend of systems and developmental theory that focus on the interaction and interdependence of families within the context of their environment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Social Network Framework: Involves all connections and ties within a group; social support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Transactional model: </a:t>
            </a:r>
            <a:r>
              <a:rPr lang="en-US" altLang="ja-JP" dirty="0">
                <a:ea typeface="MS Mincho" pitchFamily="49" charset="-128"/>
              </a:rPr>
              <a:t>A system that focuses on process as opposed to a linear approach</a:t>
            </a:r>
            <a:r>
              <a:rPr lang="en-US" altLang="ja-JP" dirty="0">
                <a:ea typeface="ＭＳ Ｐゴシック" charset="-128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3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Applying the Nursing Process</a:t>
            </a:r>
            <a:endParaRPr lang="en-US" dirty="0"/>
          </a:p>
        </p:txBody>
      </p:sp>
      <p:sp>
        <p:nvSpPr>
          <p:cNvPr id="12329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Knowledge of self, previous life experiences, and values is crucial in planning home visits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Gather referral information, review assessment forms, and gather intervention tools (e.g., screening materials, supplies) before going to the home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Flexibility is important in working with families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8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How Do You Define a Family?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173" name="Picture 8" descr="pe0263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155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pe026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754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tr0051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13081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so0157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13731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pe0263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1219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5" descr="pe0232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1143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6" descr="bd0770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12954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7" descr="pe0234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10779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8" descr="pe02644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15605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9" descr="pe02638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52800"/>
            <a:ext cx="17700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0" descr="pe02700_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1260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21" descr="pe03165_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025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22" descr="so01575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14478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23" descr="so01578_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12176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1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Definitions of a Family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altLang="ja-JP" sz="2400" b="1" dirty="0">
                <a:ea typeface="MS Mincho" pitchFamily="49" charset="-128"/>
              </a:rPr>
              <a:t>Historical definitions: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The environment affecting individual clients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Small to large groups of interacting people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A single unit of care with definable boundaries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A unit of care within a specific environment of a community or society </a:t>
            </a:r>
            <a:endParaRPr lang="en-US" sz="2400" dirty="0">
              <a:ea typeface="MS Mincho" pitchFamily="49" charset="-128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b="1" dirty="0"/>
              <a:t>Current theorists: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  <a:cs typeface="Times New Roman" pitchFamily="18" charset="0"/>
              </a:rPr>
              <a:t>Two or more individuals who depend on one another for emotional, physical, and economic support. Members of family are self-defined.</a:t>
            </a:r>
            <a:endParaRPr lang="en-US" altLang="ja-JP" sz="2400" dirty="0">
              <a:ea typeface="ＭＳ Ｐゴシック" charset="-128"/>
              <a:cs typeface="Arial" charset="0"/>
            </a:endParaRP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Hanson &amp; </a:t>
            </a:r>
            <a:r>
              <a:rPr lang="en-US" altLang="ja-JP" sz="1800" dirty="0" err="1">
                <a:ea typeface="MS Mincho" pitchFamily="49" charset="-128"/>
              </a:rPr>
              <a:t>Kaakimen</a:t>
            </a:r>
            <a:r>
              <a:rPr lang="en-US" altLang="ja-JP" sz="1800" dirty="0">
                <a:ea typeface="MS Mincho" pitchFamily="49" charset="-128"/>
              </a:rPr>
              <a:t> (2005)</a:t>
            </a:r>
            <a:r>
              <a:rPr lang="en-US" altLang="ja-JP" sz="2400" dirty="0">
                <a:ea typeface="MS Mincho" pitchFamily="49" charset="-128"/>
              </a:rPr>
              <a:t> </a:t>
            </a:r>
            <a:endParaRPr lang="en-US" altLang="ja-JP" sz="2400" dirty="0">
              <a:ea typeface="ＭＳ Ｐゴシック" charset="-128"/>
            </a:endParaRP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The family is who they say they are.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Wright &amp; Leahey (2000)</a:t>
            </a:r>
            <a:r>
              <a:rPr lang="en-US" altLang="ja-JP" sz="1800" dirty="0">
                <a:ea typeface="ＭＳ Ｐゴシック" charset="-128"/>
              </a:rPr>
              <a:t> </a:t>
            </a:r>
            <a:endParaRPr lang="en-US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Inclusive Definitions of Family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400" dirty="0"/>
              <a:t>“Family” means any person(s) playing a significant role in an individual’s life. This may include person(s) not legally related to the individual. Members of “family” include spouses, domestic partners, and both different-sex and same-sex significant others. “Family” includes a minor patient’s parents, regardless of gender of either parent … without limitation as encompassing legal parents, foster parents, same-sex parent, step-parents, those serving in loco parentis, and others operating in caretaker roles.</a:t>
            </a:r>
            <a:endParaRPr lang="en-US" sz="2600" dirty="0"/>
          </a:p>
          <a:p>
            <a:pPr algn="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800" dirty="0">
                <a:cs typeface="Arial" charset="0"/>
              </a:rPr>
              <a:t>– </a:t>
            </a:r>
            <a:r>
              <a:rPr lang="en-US" sz="1800" dirty="0"/>
              <a:t>Human Rights Campaign ( 2009)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8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The Changing Family</a:t>
            </a:r>
            <a:endParaRPr lang="en-US" dirty="0"/>
          </a:p>
        </p:txBody>
      </p:sp>
      <p:sp>
        <p:nvSpPr>
          <p:cNvPr id="12021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Purposes of the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To meet the needs of society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To meet the needs of individual family members 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Examples of different family types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Traditional, nuclear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Multigenerational family household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Cohabitating families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Single-parent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Grandparent-headed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Gay or lesbian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Unmarried teen mothers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46" name="Picture 4" descr="bd050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760788"/>
            <a:ext cx="2471737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13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The “Sandwich” Generation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6782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20-1 From Pew Research Center: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Social and Demographic Trends: The Sandwich Generation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http://www.pewsocialtrends.org/2013/01/30/the-sandwich-generation/. Accessed March 15, 2013.</a:t>
            </a:r>
          </a:p>
        </p:txBody>
      </p:sp>
      <p:pic>
        <p:nvPicPr>
          <p:cNvPr id="1026" name="Picture 2" descr="W:\OBrien\Community Home Health Promotion\Nies projects\Nies 6e\Manuscript\Processed\Art\Chapter 20 art\chapter 20 art\Figure 20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6521"/>
            <a:ext cx="5486400" cy="39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22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Why Is It Important for the CHN to Work with Families?</a:t>
            </a:r>
          </a:p>
        </p:txBody>
      </p:sp>
      <p:sp>
        <p:nvSpPr>
          <p:cNvPr id="1204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/>
              <a:t>The family is a critical resource. </a:t>
            </a:r>
          </a:p>
          <a:p>
            <a:r>
              <a:rPr lang="en-US" altLang="ja-JP" dirty="0"/>
              <a:t>Any dysfunction in a family unit will affect the members and the unit as a whole.</a:t>
            </a:r>
          </a:p>
          <a:p>
            <a:r>
              <a:rPr lang="en-US" altLang="ja-JP" dirty="0"/>
              <a:t>Case finding can </a:t>
            </a:r>
            <a:r>
              <a:rPr lang="en-US" dirty="0"/>
              <a:t>identify a health problem that leads to risks for the entire family.</a:t>
            </a:r>
            <a:r>
              <a:rPr lang="en-US" altLang="ja-JP" dirty="0"/>
              <a:t> </a:t>
            </a:r>
          </a:p>
          <a:p>
            <a:r>
              <a:rPr lang="en-US" altLang="ja-JP" dirty="0"/>
              <a:t>Nursing care can be improved by providing holistic care to the family and its members.</a:t>
            </a:r>
          </a:p>
          <a:p>
            <a:pPr marL="6350" lvl="1" indent="0" algn="r">
              <a:buNone/>
            </a:pPr>
            <a:r>
              <a:rPr lang="en-US" altLang="ja-JP" sz="1800" dirty="0"/>
              <a:t>– Friedman, Bowden, &amp; Jones (2003) 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8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Approaches to Meeting the Health Needs of Families</a:t>
            </a:r>
            <a:endParaRPr lang="en-US" sz="3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US" altLang="ja-JP" sz="2400" dirty="0">
                <a:ea typeface="ＭＳ Ｐゴシック" charset="-128"/>
              </a:rPr>
              <a:t>	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945187" y="2819400"/>
            <a:ext cx="2513013" cy="1828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>
                <a:ea typeface="MS Mincho" pitchFamily="49" charset="-128"/>
              </a:rPr>
              <a:t>Moving from the Family to the Community</a:t>
            </a:r>
            <a:endParaRPr lang="en-US" dirty="0">
              <a:ea typeface="MS Mincho" pitchFamily="49" charset="-128"/>
            </a:endParaRPr>
          </a:p>
        </p:txBody>
      </p:sp>
      <p:pic>
        <p:nvPicPr>
          <p:cNvPr id="12295" name="Picture 5" descr="sy012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2844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2933700"/>
            <a:ext cx="2362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18" charset="2"/>
              <a:buChar char="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 3" pitchFamily="18" charset="2"/>
              <a:buChar char="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Moving from the Individual to the Family</a:t>
            </a:r>
            <a:endParaRPr lang="en-US" altLang="ja-JP" dirty="0"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95055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</TotalTime>
  <Words>1874</Words>
  <Application>Microsoft Office PowerPoint</Application>
  <PresentationFormat>Letter Paper (8.5x11 in)</PresentationFormat>
  <Paragraphs>185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Times New Roman</vt:lpstr>
      <vt:lpstr>Wingdings</vt:lpstr>
      <vt:lpstr>Wingdings 2</vt:lpstr>
      <vt:lpstr>Wingdings 3</vt:lpstr>
      <vt:lpstr>2_Office Theme</vt:lpstr>
      <vt:lpstr>Chapter 20</vt:lpstr>
      <vt:lpstr>Working with Families</vt:lpstr>
      <vt:lpstr>How Do You Define a Family?</vt:lpstr>
      <vt:lpstr>Definitions of a Family</vt:lpstr>
      <vt:lpstr>Inclusive Definitions of Family</vt:lpstr>
      <vt:lpstr>The Changing Family</vt:lpstr>
      <vt:lpstr>The “Sandwich” Generation</vt:lpstr>
      <vt:lpstr>Why Is It Important for the CHN to Work with Families?</vt:lpstr>
      <vt:lpstr>Approaches to Meeting the Health Needs of Families</vt:lpstr>
      <vt:lpstr>Moving from the Individual to the Family</vt:lpstr>
      <vt:lpstr>Moving from the Family to the Community</vt:lpstr>
      <vt:lpstr>Family Theory Approach</vt:lpstr>
      <vt:lpstr>Family Theory Approach (Cont.)</vt:lpstr>
      <vt:lpstr>Systems Theory Approach</vt:lpstr>
      <vt:lpstr>Healthy Families</vt:lpstr>
      <vt:lpstr>Healthy Families (Cont.)</vt:lpstr>
      <vt:lpstr>Structural-Functional Conceptual Framework </vt:lpstr>
      <vt:lpstr>Developmental Theory </vt:lpstr>
      <vt:lpstr>Family Health Assessment Tools </vt:lpstr>
      <vt:lpstr>Family Health Assessment Tools </vt:lpstr>
      <vt:lpstr>Genogram</vt:lpstr>
      <vt:lpstr>Ecomap</vt:lpstr>
      <vt:lpstr>Social and Structural Constraints</vt:lpstr>
      <vt:lpstr>Family Health Interventions</vt:lpstr>
      <vt:lpstr>Applying the Nursing Process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Dilsy Ricardo</cp:lastModifiedBy>
  <cp:revision>343</cp:revision>
  <cp:lastPrinted>2000-11-30T21:12:40Z</cp:lastPrinted>
  <dcterms:created xsi:type="dcterms:W3CDTF">2000-10-10T03:44:32Z</dcterms:created>
  <dcterms:modified xsi:type="dcterms:W3CDTF">2019-10-29T20:31:07Z</dcterms:modified>
</cp:coreProperties>
</file>