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orient="horz" pos="288">
          <p15:clr>
            <a:srgbClr val="A4A3A4"/>
          </p15:clr>
        </p15:guide>
        <p15:guide id="3" orient="horz" pos="960">
          <p15:clr>
            <a:srgbClr val="A4A3A4"/>
          </p15:clr>
        </p15:guide>
        <p15:guide id="4" orient="horz" pos="1056">
          <p15:clr>
            <a:srgbClr val="A4A3A4"/>
          </p15:clr>
        </p15:guide>
        <p15:guide id="5" pos="432">
          <p15:clr>
            <a:srgbClr val="A4A3A4"/>
          </p15:clr>
        </p15:guide>
        <p15:guide id="6" pos="53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" lastIdx="1" clrIdx="0"/>
  <p:cmAuthor id="1" name="one" initials="o" lastIdx="8" clrIdx="1"/>
  <p:cmAuthor id="2" name="Jenn Shropshire" initials="JS" lastIdx="10" clrIdx="2"/>
  <p:cmAuthor id="3" name="Author" initials="AU" lastIdx="3" clrIdx="3"/>
  <p:cmAuthor id="4" name="Editor" initials="EN" lastIdx="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81"/>
    <a:srgbClr val="FFFF9F"/>
    <a:srgbClr val="FFFF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637" autoAdjust="0"/>
    <p:restoredTop sz="98327" autoAdjust="0"/>
  </p:normalViewPr>
  <p:slideViewPr>
    <p:cSldViewPr>
      <p:cViewPr varScale="1">
        <p:scale>
          <a:sx n="85" d="100"/>
          <a:sy n="85" d="100"/>
        </p:scale>
        <p:origin x="1843" y="72"/>
      </p:cViewPr>
      <p:guideLst>
        <p:guide orient="horz" pos="4032"/>
        <p:guide orient="horz" pos="288"/>
        <p:guide orient="horz" pos="960"/>
        <p:guide orient="horz" pos="1056"/>
        <p:guide pos="432"/>
        <p:guide pos="532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75" d="100"/>
          <a:sy n="75" d="100"/>
        </p:scale>
        <p:origin x="-213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9.xml"/><Relationship Id="rId2" Type="http://schemas.openxmlformats.org/officeDocument/2006/relationships/slide" Target="slides/slide14.xml"/><Relationship Id="rId1" Type="http://schemas.openxmlformats.org/officeDocument/2006/relationships/slide" Target="slides/slide3.xml"/><Relationship Id="rId4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fld id="{FCC65371-3A6E-43F2-83E4-65E50C84B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83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2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fld id="{1A8EBE03-0393-49BA-A66E-44A2ACB84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52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46F8-05E4-4021-B22A-1BE6E2C65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5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A6203-6391-4030-97FB-08F68053F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026C0-03DC-40B4-976D-273F1522C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9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0BF3C-D800-4537-AB1C-57E118ADD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53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61530-AC63-4E85-8DCC-CDD00A5CA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37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285F-8103-4473-B397-C54727C57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09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F786F-A26B-4A42-8454-798EB84FD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49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AA0E0B-AE0B-4761-B80B-CC23D48B73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95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31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532A8-81E9-49B8-9479-FA543EABD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6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FA1C9-0771-4BF7-8157-C4956F3DC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5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FF7F6-2EBA-4C8F-8194-1ACF666BF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2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0A469-C20A-4949-B894-4E6D40B6B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0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2BB2E-49E5-4931-950C-3BB061DC5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3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F8EDE-CDDD-4EAC-AF22-6E1ABC367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8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78A2B-CAEB-4C55-B344-38C18EF57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246AB-781B-45DF-8237-0ED13E7CC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7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43000" y="6477000"/>
            <a:ext cx="68580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lang="en-US" sz="1000">
                <a:latin typeface="+mn-lt"/>
              </a:defRPr>
            </a:lvl1pPr>
          </a:lstStyle>
          <a:p>
            <a:r>
              <a:rPr lang="en-US" altLang="en-US" dirty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92875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90EFD39-03C0-4EA9-9B9D-41EA46A35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5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60000"/>
        <a:buFont typeface="Wingdings 2" pitchFamily="18" charset="2"/>
        <a:buChar char="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1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75000"/>
        <a:buFont typeface="Wingdings 3" pitchFamily="18" charset="2"/>
        <a:buChar char="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11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12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11" Type="http://schemas.openxmlformats.org/officeDocument/2006/relationships/image" Target="../media/image9.wmf"/><Relationship Id="rId5" Type="http://schemas.openxmlformats.org/officeDocument/2006/relationships/image" Target="../media/image3.wmf"/><Relationship Id="rId15" Type="http://schemas.openxmlformats.org/officeDocument/2006/relationships/image" Target="../media/image13.wmf"/><Relationship Id="rId10" Type="http://schemas.openxmlformats.org/officeDocument/2006/relationships/image" Target="../media/image8.wmf"/><Relationship Id="rId4" Type="http://schemas.openxmlformats.org/officeDocument/2006/relationships/image" Target="../media/image2.wmf"/><Relationship Id="rId9" Type="http://schemas.openxmlformats.org/officeDocument/2006/relationships/image" Target="../media/image7.wmf"/><Relationship Id="rId1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54275"/>
            <a:ext cx="7772400" cy="974726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Chapter 20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772400" cy="685800"/>
          </a:xfrm>
        </p:spPr>
        <p:txBody>
          <a:bodyPr/>
          <a:lstStyle/>
          <a:p>
            <a:pPr>
              <a:defRPr/>
            </a:pPr>
            <a:r>
              <a:rPr lang="en-US" altLang="ja-JP" sz="3000" dirty="0">
                <a:ea typeface="ＭＳ Ｐゴシック" charset="-128"/>
                <a:cs typeface="Arial" charset="0"/>
              </a:rPr>
              <a:t>Family Health</a:t>
            </a:r>
            <a:endParaRPr lang="en-US" altLang="ja-JP" sz="30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143000" y="6400800"/>
            <a:ext cx="6858000" cy="38100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129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26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>
                <a:ea typeface="ＭＳ Ｐゴシック" charset="-128"/>
              </a:rPr>
              <a:t>Moving from the Individual to the Family</a:t>
            </a:r>
            <a:endParaRPr lang="en-US" sz="3600" dirty="0"/>
          </a:p>
        </p:txBody>
      </p:sp>
      <p:sp>
        <p:nvSpPr>
          <p:cNvPr id="1208327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altLang="ja-JP" dirty="0">
                <a:ea typeface="ＭＳ Ｐゴシック" charset="-128"/>
              </a:rPr>
              <a:t>Family interviewing</a:t>
            </a:r>
          </a:p>
          <a:p>
            <a:pPr lvl="1">
              <a:defRPr/>
            </a:pPr>
            <a:r>
              <a:rPr lang="en-US" dirty="0"/>
              <a:t>Manners</a:t>
            </a:r>
          </a:p>
          <a:p>
            <a:pPr lvl="1">
              <a:defRPr/>
            </a:pPr>
            <a:r>
              <a:rPr lang="en-US" altLang="ja-JP" dirty="0">
                <a:ea typeface="ＭＳ Ｐゴシック" charset="-128"/>
              </a:rPr>
              <a:t>Therapeutic conversations </a:t>
            </a:r>
          </a:p>
          <a:p>
            <a:pPr lvl="1">
              <a:defRPr/>
            </a:pPr>
            <a:r>
              <a:rPr lang="en-US" altLang="ja-JP" dirty="0">
                <a:ea typeface="ＭＳ Ｐゴシック" charset="-128"/>
              </a:rPr>
              <a:t>Genogram and Ecomap </a:t>
            </a:r>
          </a:p>
          <a:p>
            <a:pPr lvl="1">
              <a:defRPr/>
            </a:pPr>
            <a:r>
              <a:rPr lang="en-US" altLang="ja-JP" dirty="0">
                <a:ea typeface="ＭＳ Ｐゴシック" charset="-128"/>
              </a:rPr>
              <a:t>Therapeutic questions </a:t>
            </a:r>
          </a:p>
          <a:p>
            <a:pPr lvl="1">
              <a:defRPr/>
            </a:pPr>
            <a:r>
              <a:rPr lang="en-US" altLang="ja-JP" dirty="0">
                <a:ea typeface="ＭＳ Ｐゴシック" charset="-128"/>
              </a:rPr>
              <a:t>Commending family or individual strengths </a:t>
            </a:r>
          </a:p>
          <a:p>
            <a:pPr lvl="1">
              <a:defRPr/>
            </a:pPr>
            <a:r>
              <a:rPr lang="en-US" altLang="ja-JP" dirty="0">
                <a:ea typeface="ＭＳ Ｐゴシック" charset="-128"/>
              </a:rPr>
              <a:t>Issues in family interviewing</a:t>
            </a:r>
          </a:p>
          <a:p>
            <a:pPr lvl="2">
              <a:defRPr/>
            </a:pPr>
            <a:r>
              <a:rPr lang="en-US" altLang="ja-JP" dirty="0">
                <a:ea typeface="ＭＳ Ｐゴシック" charset="-128"/>
              </a:rPr>
              <a:t>Many locations, family informant, family health portrait, involvement of children</a:t>
            </a:r>
          </a:p>
          <a:p>
            <a:pPr>
              <a:defRPr/>
            </a:pPr>
            <a:r>
              <a:rPr lang="en-US" altLang="ja-JP" dirty="0">
                <a:ea typeface="ＭＳ Ｐゴシック" charset="-128"/>
              </a:rPr>
              <a:t>Intervention in cases of chronic illness 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3318" name="Picture 6" descr="pe00833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057400"/>
            <a:ext cx="2085975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4412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37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>
                <a:ea typeface="ＭＳ Ｐゴシック" charset="-128"/>
              </a:rPr>
              <a:t>Moving from the Family to the Community</a:t>
            </a:r>
            <a:endParaRPr lang="en-US" sz="3600" dirty="0"/>
          </a:p>
        </p:txBody>
      </p:sp>
      <p:sp>
        <p:nvSpPr>
          <p:cNvPr id="1210375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altLang="ja-JP" dirty="0">
                <a:ea typeface="ＭＳ Ｐゴシック" charset="-128"/>
              </a:rPr>
              <a:t>The health of communities is measured by the well-being of its people and families. </a:t>
            </a:r>
          </a:p>
          <a:p>
            <a:pPr>
              <a:defRPr/>
            </a:pPr>
            <a:r>
              <a:rPr lang="en-US" altLang="ja-JP" dirty="0">
                <a:ea typeface="ＭＳ Ｐゴシック" charset="-128"/>
              </a:rPr>
              <a:t>Families are components of communities. </a:t>
            </a:r>
          </a:p>
          <a:p>
            <a:pPr>
              <a:defRPr/>
            </a:pPr>
            <a:r>
              <a:rPr lang="en-US" altLang="ja-JP" dirty="0">
                <a:ea typeface="ＭＳ Ｐゴシック" charset="-128"/>
              </a:rPr>
              <a:t>Cross-comparison of communities must include health needs as well as resources.</a:t>
            </a:r>
          </a:p>
          <a:p>
            <a:pPr>
              <a:defRPr/>
            </a:pPr>
            <a:r>
              <a:rPr lang="en-US" altLang="ja-JP" dirty="0">
                <a:ea typeface="ＭＳ Ｐゴシック" charset="-128"/>
              </a:rPr>
              <a:t>Cross-compare the needs of the families within the community and set priorities.</a:t>
            </a:r>
          </a:p>
          <a:p>
            <a:pPr>
              <a:defRPr/>
            </a:pPr>
            <a:r>
              <a:rPr lang="en-US" altLang="ja-JP" dirty="0">
                <a:ea typeface="ＭＳ Ｐゴシック" charset="-128"/>
              </a:rPr>
              <a:t>Delegation of scarce resources is essential.</a:t>
            </a:r>
          </a:p>
          <a:p>
            <a:pPr>
              <a:defRPr/>
            </a:pPr>
            <a:r>
              <a:rPr lang="en-US" altLang="ja-JP" dirty="0">
                <a:ea typeface="ＭＳ Ｐゴシック" charset="-128"/>
              </a:rPr>
              <a:t>A double standard in public health is tolerated.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522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2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ea typeface="ＭＳ Ｐゴシック" charset="-128"/>
              </a:rPr>
              <a:t>Family Theory Approach</a:t>
            </a:r>
            <a:endParaRPr lang="en-US" dirty="0"/>
          </a:p>
        </p:txBody>
      </p:sp>
      <p:sp>
        <p:nvSpPr>
          <p:cNvPr id="1212422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/>
              <a:defRPr/>
            </a:pPr>
            <a:r>
              <a:rPr lang="en-US" altLang="ja-JP" sz="2400" dirty="0">
                <a:ea typeface="ＭＳ Ｐゴシック" charset="-128"/>
              </a:rPr>
              <a:t>Any “dysfunction” that affects one member will probably affect others and the family as a whole.</a:t>
            </a:r>
          </a:p>
          <a:p>
            <a:pPr marL="457200" indent="-457200">
              <a:buSzPct val="100000"/>
              <a:buFont typeface="+mj-lt"/>
              <a:buAutoNum type="arabicPeriod"/>
              <a:defRPr/>
            </a:pPr>
            <a:r>
              <a:rPr lang="en-US" altLang="ja-JP" sz="2400" dirty="0">
                <a:ea typeface="ＭＳ Ｐゴシック" charset="-128"/>
              </a:rPr>
              <a:t>The family’s wellness is highly dependent on the role of the family in every aspect of health care. </a:t>
            </a:r>
          </a:p>
          <a:p>
            <a:pPr marL="457200" indent="-457200">
              <a:buSzPct val="100000"/>
              <a:buFont typeface="+mj-lt"/>
              <a:buAutoNum type="arabicPeriod"/>
              <a:defRPr/>
            </a:pPr>
            <a:r>
              <a:rPr lang="en-US" altLang="ja-JP" sz="2400" dirty="0">
                <a:ea typeface="ＭＳ Ｐゴシック" charset="-128"/>
              </a:rPr>
              <a:t>The level of wellness of the whole family can be raised by reducing lifestyle and environmental risks by emphasizing health promotion, self-care, health education, and family counseling. </a:t>
            </a:r>
            <a:endParaRPr lang="en-US" sz="1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044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2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ea typeface="ＭＳ Ｐゴシック" charset="-128"/>
              </a:rPr>
              <a:t>Family Theory Approach (Cont.)</a:t>
            </a:r>
            <a:endParaRPr lang="en-US" dirty="0"/>
          </a:p>
        </p:txBody>
      </p:sp>
      <p:sp>
        <p:nvSpPr>
          <p:cNvPr id="1212422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 marL="347663" indent="-347663">
              <a:buSzPct val="100000"/>
              <a:buFont typeface="+mj-lt"/>
              <a:buAutoNum type="arabicPeriod" startAt="4"/>
              <a:defRPr/>
            </a:pPr>
            <a:r>
              <a:rPr lang="en-US" altLang="ja-JP" dirty="0">
                <a:ea typeface="ＭＳ Ｐゴシック" charset="-128"/>
              </a:rPr>
              <a:t>Commonalities in risk factors and diseases shared by family members can lead to case finding within family.</a:t>
            </a:r>
          </a:p>
          <a:p>
            <a:pPr marL="347663" indent="-347663">
              <a:buSzPct val="100000"/>
              <a:buFont typeface="+mj-lt"/>
              <a:buAutoNum type="arabicPeriod" startAt="4"/>
              <a:defRPr/>
            </a:pPr>
            <a:r>
              <a:rPr lang="en-US" altLang="ja-JP" dirty="0">
                <a:ea typeface="ＭＳ Ｐゴシック" charset="-128"/>
              </a:rPr>
              <a:t>Individual is assessed within larger context of family.</a:t>
            </a:r>
          </a:p>
          <a:p>
            <a:pPr marL="347663" indent="-347663">
              <a:buSzPct val="100000"/>
              <a:buFont typeface="+mj-lt"/>
              <a:buAutoNum type="arabicPeriod" startAt="4"/>
              <a:defRPr/>
            </a:pPr>
            <a:r>
              <a:rPr lang="en-US" altLang="ja-JP" dirty="0">
                <a:ea typeface="ＭＳ Ｐゴシック" charset="-128"/>
              </a:rPr>
              <a:t>Family is vital support system to individual member.</a:t>
            </a:r>
          </a:p>
          <a:p>
            <a:pPr algn="r">
              <a:buFont typeface="Wingdings 2" pitchFamily="18" charset="2"/>
              <a:buNone/>
              <a:defRPr/>
            </a:pPr>
            <a:r>
              <a:rPr lang="en-US" altLang="ja-JP" sz="2000" dirty="0">
                <a:ea typeface="ＭＳ Ｐゴシック" charset="-128"/>
                <a:cs typeface="Arial" charset="0"/>
              </a:rPr>
              <a:t>– </a:t>
            </a:r>
            <a:r>
              <a:rPr lang="en-US" altLang="ja-JP" sz="2000" dirty="0">
                <a:ea typeface="ＭＳ Ｐゴシック" charset="-128"/>
              </a:rPr>
              <a:t>Friedman (1994) </a:t>
            </a: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716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ea typeface="MS Mincho" pitchFamily="49" charset="-128"/>
              </a:rPr>
              <a:t>Systems Theory Approach</a:t>
            </a:r>
            <a:endParaRPr lang="en-US" dirty="0">
              <a:ea typeface="MS Mincho" pitchFamily="49" charset="-128"/>
            </a:endParaRPr>
          </a:p>
        </p:txBody>
      </p:sp>
      <p:sp>
        <p:nvSpPr>
          <p:cNvPr id="73732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5029200" cy="4724400"/>
          </a:xfrm>
        </p:spPr>
        <p:txBody>
          <a:bodyPr/>
          <a:lstStyle/>
          <a:p>
            <a:pPr marL="0" lvl="1" indent="0">
              <a:buSzPct val="150000"/>
              <a:buNone/>
              <a:defRPr/>
            </a:pPr>
            <a:r>
              <a:rPr lang="en-US" altLang="ja-JP" sz="2800" dirty="0">
                <a:ea typeface="MS Mincho" pitchFamily="49" charset="-128"/>
              </a:rPr>
              <a:t>The family as a unit interacts with larger units outside the family (suprasystem) and with smaller units inside the family (subsystem). </a:t>
            </a:r>
          </a:p>
          <a:p>
            <a:pPr marL="0" indent="0" algn="r">
              <a:buFont typeface="Wingdings 2" pitchFamily="18" charset="2"/>
              <a:buNone/>
              <a:defRPr/>
            </a:pPr>
            <a:r>
              <a:rPr lang="en-US" altLang="ja-JP" sz="1800" dirty="0">
                <a:ea typeface="MS Mincho" pitchFamily="49" charset="-128"/>
                <a:cs typeface="Arial" charset="0"/>
              </a:rPr>
              <a:t>– </a:t>
            </a:r>
            <a:r>
              <a:rPr lang="en-US" altLang="ja-JP" sz="1800" dirty="0">
                <a:ea typeface="MS Mincho" pitchFamily="49" charset="-128"/>
              </a:rPr>
              <a:t>Friedman (1998)</a:t>
            </a:r>
            <a:endParaRPr lang="en-US" sz="1800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7" name="Picture 10" descr="dd01346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657600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8419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517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Healthy Families</a:t>
            </a:r>
          </a:p>
        </p:txBody>
      </p:sp>
      <p:sp>
        <p:nvSpPr>
          <p:cNvPr id="1216518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altLang="ja-JP" sz="2400" dirty="0">
                <a:ea typeface="ＭＳ Ｐゴシック" charset="-128"/>
              </a:rPr>
              <a:t>Members interact with each other; listen and communicate repeatedly in many contexts.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-128"/>
              </a:rPr>
              <a:t>Healthy families establish priorities. Members understand that family needs are the priority.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-128"/>
              </a:rPr>
              <a:t>Healthy families affirm, support, and respect each other.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-128"/>
              </a:rPr>
              <a:t>Members engage in flexible role relationships, share power, respond to change, support the growth/autonomy of others, and engage in decision making that affects them.</a:t>
            </a:r>
          </a:p>
          <a:p>
            <a:pPr marL="0" indent="0" algn="r">
              <a:buFont typeface="Wingdings 2" pitchFamily="18" charset="2"/>
              <a:buNone/>
              <a:defRPr/>
            </a:pPr>
            <a:r>
              <a:rPr lang="en-US" altLang="ja-JP" sz="1800" dirty="0">
                <a:ea typeface="ＭＳ Ｐゴシック" charset="-128"/>
                <a:cs typeface="Arial" charset="0"/>
              </a:rPr>
              <a:t>– </a:t>
            </a:r>
            <a:r>
              <a:rPr lang="en-US" altLang="ja-JP" sz="1800" dirty="0" err="1">
                <a:ea typeface="ＭＳ Ｐゴシック" charset="-128"/>
              </a:rPr>
              <a:t>DeFrain</a:t>
            </a:r>
            <a:r>
              <a:rPr lang="en-US" altLang="ja-JP" sz="1800" dirty="0">
                <a:ea typeface="ＭＳ Ｐゴシック" charset="-128"/>
              </a:rPr>
              <a:t> (1999) and Montalvo (2004)</a:t>
            </a:r>
            <a:r>
              <a:rPr lang="en-US" altLang="ja-JP" sz="2400" dirty="0">
                <a:ea typeface="ＭＳ Ｐゴシック" charset="-128"/>
              </a:rPr>
              <a:t> 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94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Healthy Families (Cont.)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ja-JP" sz="2400" dirty="0">
                <a:ea typeface="ＭＳ Ｐゴシック" charset="-128"/>
              </a:rPr>
              <a:t>The family teaches family and societal values and beliefs and shares a religious core.</a:t>
            </a:r>
            <a:endParaRPr lang="en-US" altLang="ja-JP" sz="2400" dirty="0">
              <a:latin typeface="Times New Roman" pitchFamily="18" charset="0"/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sz="2400" dirty="0">
                <a:ea typeface="ＭＳ Ｐゴシック" charset="-128"/>
              </a:rPr>
              <a:t>Healthy families foster responsibility and value service to others.</a:t>
            </a:r>
            <a:endParaRPr lang="en-US" altLang="ja-JP" sz="2400" dirty="0">
              <a:latin typeface="Times New Roman" pitchFamily="18" charset="0"/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sz="2400" dirty="0">
                <a:ea typeface="ＭＳ Ｐゴシック" charset="-128"/>
              </a:rPr>
              <a:t>Healthy families have a sense of play and humor and share leisure time.</a:t>
            </a:r>
            <a:endParaRPr lang="en-US" altLang="ja-JP" sz="2400" dirty="0">
              <a:latin typeface="Times New Roman" pitchFamily="18" charset="0"/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sz="2400" dirty="0">
                <a:ea typeface="ＭＳ Ｐゴシック" charset="-128"/>
              </a:rPr>
              <a:t>Healthy families have the ability to cope with stress and crisis and grow from problems. They know when to seek help from professionals.</a:t>
            </a:r>
            <a:endParaRPr lang="en-US" altLang="ja-JP" sz="2400" dirty="0">
              <a:ea typeface="MS Mincho" pitchFamily="49" charset="-128"/>
            </a:endParaRPr>
          </a:p>
          <a:p>
            <a:pPr algn="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GB" sz="1800" dirty="0"/>
              <a:t>– </a:t>
            </a:r>
            <a:r>
              <a:rPr lang="en-GB" sz="1800" dirty="0" err="1"/>
              <a:t>DeFrain</a:t>
            </a:r>
            <a:r>
              <a:rPr lang="en-GB" sz="1800" dirty="0"/>
              <a:t> (1999) and Montalvo (2004)</a:t>
            </a:r>
            <a:endParaRPr lang="en-US" sz="1800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777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616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>
                <a:ea typeface="ＭＳ Ｐゴシック" charset="-128"/>
              </a:rPr>
              <a:t>Structural-Functional Conceptual Framework </a:t>
            </a:r>
            <a:endParaRPr lang="en-US" sz="3600" dirty="0"/>
          </a:p>
        </p:txBody>
      </p:sp>
      <p:sp>
        <p:nvSpPr>
          <p:cNvPr id="1220617" name="Rectangle 9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lnSpc>
                <a:spcPct val="86000"/>
              </a:lnSpc>
              <a:defRPr/>
            </a:pPr>
            <a:r>
              <a:rPr lang="en-US" altLang="ja-JP" sz="2400" dirty="0">
                <a:ea typeface="ＭＳ Ｐゴシック" charset="-128"/>
              </a:rPr>
              <a:t>Internal structure</a:t>
            </a:r>
          </a:p>
          <a:p>
            <a:pPr lvl="1">
              <a:lnSpc>
                <a:spcPct val="86000"/>
              </a:lnSpc>
              <a:defRPr/>
            </a:pPr>
            <a:r>
              <a:rPr lang="en-US" sz="2000" dirty="0"/>
              <a:t>Family composition, gender, rank order, functional subsystem, and boundaries</a:t>
            </a:r>
          </a:p>
          <a:p>
            <a:pPr>
              <a:lnSpc>
                <a:spcPct val="86000"/>
              </a:lnSpc>
              <a:defRPr/>
            </a:pPr>
            <a:r>
              <a:rPr lang="en-US" sz="2400" dirty="0"/>
              <a:t>External structure</a:t>
            </a:r>
          </a:p>
          <a:p>
            <a:pPr lvl="1">
              <a:lnSpc>
                <a:spcPct val="86000"/>
              </a:lnSpc>
              <a:defRPr/>
            </a:pPr>
            <a:r>
              <a:rPr lang="en-US" altLang="ja-JP" sz="2000" dirty="0">
                <a:ea typeface="ＭＳ Ｐゴシック" charset="-128"/>
              </a:rPr>
              <a:t>Extended family and larger systems (work, health, welfare)</a:t>
            </a:r>
          </a:p>
          <a:p>
            <a:pPr lvl="1">
              <a:lnSpc>
                <a:spcPct val="86000"/>
              </a:lnSpc>
              <a:defRPr/>
            </a:pPr>
            <a:r>
              <a:rPr lang="en-US" altLang="ja-JP" sz="2000" dirty="0">
                <a:ea typeface="ＭＳ Ｐゴシック" charset="-128"/>
              </a:rPr>
              <a:t>Context: ethnicity, race, social class, religion, environment</a:t>
            </a:r>
          </a:p>
          <a:p>
            <a:pPr>
              <a:lnSpc>
                <a:spcPct val="86000"/>
              </a:lnSpc>
              <a:defRPr/>
            </a:pPr>
            <a:r>
              <a:rPr lang="en-US" altLang="ja-JP" sz="2400" dirty="0">
                <a:ea typeface="ＭＳ Ｐゴシック" charset="-128"/>
              </a:rPr>
              <a:t>Instrumental functioning (routine ADLs)</a:t>
            </a:r>
          </a:p>
          <a:p>
            <a:pPr>
              <a:lnSpc>
                <a:spcPct val="86000"/>
              </a:lnSpc>
              <a:defRPr/>
            </a:pPr>
            <a:r>
              <a:rPr lang="en-US" altLang="ja-JP" sz="2400" dirty="0">
                <a:ea typeface="ＭＳ Ｐゴシック" charset="-128"/>
              </a:rPr>
              <a:t>Expressive functioning</a:t>
            </a:r>
          </a:p>
          <a:p>
            <a:pPr lvl="1">
              <a:lnSpc>
                <a:spcPct val="86000"/>
              </a:lnSpc>
              <a:defRPr/>
            </a:pPr>
            <a:r>
              <a:rPr lang="en-US" altLang="ja-JP" sz="2000" dirty="0">
                <a:ea typeface="ＭＳ Ｐゴシック" charset="-128"/>
              </a:rPr>
              <a:t>Emotional, verbal, nonverbal, circular communication; problem solving; roles; influence; beliefs; alliances and coalitions</a:t>
            </a: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619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64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ea typeface="ＭＳ Ｐゴシック" charset="-128"/>
              </a:rPr>
              <a:t>Developmental Theory </a:t>
            </a:r>
            <a:endParaRPr lang="en-US" dirty="0"/>
          </a:p>
        </p:txBody>
      </p:sp>
      <p:sp>
        <p:nvSpPr>
          <p:cNvPr id="1222665" name="Rectangle 9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56388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altLang="ja-JP" sz="2400" dirty="0">
                <a:ea typeface="ＭＳ Ｐゴシック" charset="-128"/>
              </a:rPr>
              <a:t>Family life cycle (Duvall &amp; Miller, 1985) </a:t>
            </a:r>
          </a:p>
          <a:p>
            <a:pPr lvl="1">
              <a:defRPr/>
            </a:pPr>
            <a:r>
              <a:rPr lang="en-US" altLang="ja-JP" sz="2000" dirty="0">
                <a:ea typeface="ＭＳ Ｐゴシック" charset="-128"/>
              </a:rPr>
              <a:t>Leaving home</a:t>
            </a:r>
          </a:p>
          <a:p>
            <a:pPr lvl="1">
              <a:defRPr/>
            </a:pPr>
            <a:r>
              <a:rPr lang="en-US" altLang="ja-JP" sz="2000" dirty="0">
                <a:ea typeface="ＭＳ Ｐゴシック" charset="-128"/>
              </a:rPr>
              <a:t>Beginning family through marriage or commitment as a couple relationship</a:t>
            </a:r>
          </a:p>
          <a:p>
            <a:pPr lvl="1">
              <a:defRPr/>
            </a:pPr>
            <a:r>
              <a:rPr lang="en-US" altLang="ja-JP" sz="2000" dirty="0">
                <a:ea typeface="ＭＳ Ｐゴシック" charset="-128"/>
              </a:rPr>
              <a:t>Parenting the first child</a:t>
            </a:r>
          </a:p>
          <a:p>
            <a:pPr lvl="1">
              <a:defRPr/>
            </a:pPr>
            <a:r>
              <a:rPr lang="en-US" altLang="ja-JP" sz="2000" dirty="0">
                <a:ea typeface="ＭＳ Ｐゴシック" charset="-128"/>
              </a:rPr>
              <a:t>Living with adolescent</a:t>
            </a:r>
          </a:p>
          <a:p>
            <a:pPr lvl="1">
              <a:defRPr/>
            </a:pPr>
            <a:r>
              <a:rPr lang="en-US" altLang="ja-JP" sz="2000" dirty="0">
                <a:ea typeface="ＭＳ Ｐゴシック" charset="-128"/>
              </a:rPr>
              <a:t>Launching family (youngest child leaves home)</a:t>
            </a:r>
          </a:p>
          <a:p>
            <a:pPr lvl="1">
              <a:defRPr/>
            </a:pPr>
            <a:r>
              <a:rPr lang="en-US" altLang="ja-JP" sz="2000" dirty="0">
                <a:ea typeface="ＭＳ Ｐゴシック" charset="-128"/>
              </a:rPr>
              <a:t>Middle-age family (remaining marital dyad to retirement)</a:t>
            </a:r>
          </a:p>
          <a:p>
            <a:pPr lvl="1">
              <a:defRPr/>
            </a:pPr>
            <a:r>
              <a:rPr lang="en-US" altLang="ja-JP" sz="2000" dirty="0">
                <a:ea typeface="ＭＳ Ｐゴシック" charset="-128"/>
              </a:rPr>
              <a:t>Aging family (from retirement to death of both spouses)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8" name="Picture 7" descr="j00788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507" y="5059362"/>
            <a:ext cx="1665538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j007884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602" y="2273376"/>
            <a:ext cx="1675336" cy="1308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8692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ea typeface="MS Mincho" pitchFamily="49" charset="-128"/>
              </a:rPr>
              <a:t>Family Health Assessment Tools</a:t>
            </a:r>
            <a:r>
              <a:rPr lang="en-US" altLang="ja-JP" dirty="0">
                <a:ea typeface="ＭＳ Ｐゴシック" charset="-128"/>
              </a:rPr>
              <a:t> </a:t>
            </a:r>
            <a:endParaRPr lang="en-US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4572000" cy="472440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ea typeface="MS Mincho" pitchFamily="49" charset="-128"/>
              </a:rPr>
              <a:t>Genogram </a:t>
            </a:r>
          </a:p>
          <a:p>
            <a:pPr lvl="1">
              <a:defRPr/>
            </a:pPr>
            <a:r>
              <a:rPr lang="en-US" altLang="ja-JP" dirty="0">
                <a:ea typeface="MS Mincho" pitchFamily="49" charset="-128"/>
              </a:rPr>
              <a:t>A tool that helps the nurse outline the family's structure</a:t>
            </a:r>
          </a:p>
          <a:p>
            <a:pPr>
              <a:defRPr/>
            </a:pPr>
            <a:r>
              <a:rPr lang="en-US" altLang="ja-JP" dirty="0">
                <a:ea typeface="MS Mincho" pitchFamily="49" charset="-128"/>
              </a:rPr>
              <a:t>Family health tree</a:t>
            </a:r>
          </a:p>
          <a:p>
            <a:pPr lvl="1">
              <a:defRPr/>
            </a:pPr>
            <a:r>
              <a:rPr lang="en-US" altLang="ja-JP" dirty="0">
                <a:ea typeface="MS Mincho" pitchFamily="49" charset="-128"/>
              </a:rPr>
              <a:t>Family’s medical and health histories </a:t>
            </a:r>
          </a:p>
          <a:p>
            <a:pPr>
              <a:defRPr/>
            </a:pPr>
            <a:r>
              <a:rPr lang="en-US" altLang="ja-JP" dirty="0">
                <a:ea typeface="ＭＳ Ｐゴシック" charset="-128"/>
              </a:rPr>
              <a:t>Ecomap</a:t>
            </a:r>
          </a:p>
          <a:p>
            <a:pPr lvl="1">
              <a:defRPr/>
            </a:pPr>
            <a:r>
              <a:rPr lang="en-US" altLang="ja-JP" dirty="0">
                <a:ea typeface="MS Mincho" pitchFamily="49" charset="-128"/>
              </a:rPr>
              <a:t>Depicts a family’s linkages to their </a:t>
            </a:r>
            <a:r>
              <a:rPr lang="en-US" altLang="ja-JP" dirty="0" err="1">
                <a:ea typeface="MS Mincho" pitchFamily="49" charset="-128"/>
              </a:rPr>
              <a:t>suprasystems</a:t>
            </a:r>
            <a:endParaRPr lang="en-US" altLang="ja-JP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21510" name="Picture 7" descr="ed00313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025" y="1981200"/>
            <a:ext cx="20351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0487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Working with Families</a:t>
            </a:r>
          </a:p>
        </p:txBody>
      </p:sp>
      <p:sp>
        <p:nvSpPr>
          <p:cNvPr id="119398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GB" dirty="0"/>
              <a:t>Working with families has never been more complex or rewarding than now. </a:t>
            </a:r>
          </a:p>
          <a:p>
            <a:pPr>
              <a:defRPr/>
            </a:pPr>
            <a:r>
              <a:rPr lang="en-GB" dirty="0"/>
              <a:t>Nurses understand the actual and potential impact that families have in changing the health status of individual family members, communities, and society as a whole. </a:t>
            </a:r>
          </a:p>
          <a:p>
            <a:pPr>
              <a:defRPr/>
            </a:pPr>
            <a:r>
              <a:rPr lang="en-GB" dirty="0"/>
              <a:t>Families have challenging health care needs that are not usually addressed by the health care system.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 txBox="1">
            <a:spLocks noGrp="1"/>
          </p:cNvSpPr>
          <p:nvPr/>
        </p:nvSpPr>
        <p:spPr bwMode="auto">
          <a:xfrm>
            <a:off x="1752600" y="6635750"/>
            <a:ext cx="5638800" cy="146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>
                <a:latin typeface="+mn-lt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27530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ea typeface="MS Mincho" pitchFamily="49" charset="-128"/>
              </a:rPr>
              <a:t>Family Health Assessment Tools</a:t>
            </a:r>
            <a:r>
              <a:rPr lang="en-US" altLang="ja-JP" dirty="0">
                <a:ea typeface="ＭＳ Ｐゴシック" charset="-128"/>
              </a:rPr>
              <a:t> </a:t>
            </a:r>
            <a:endParaRPr lang="en-US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5791200" cy="472440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ea typeface="MS Mincho" pitchFamily="49" charset="-128"/>
              </a:rPr>
              <a:t>Family Health Assessment</a:t>
            </a:r>
          </a:p>
          <a:p>
            <a:pPr lvl="1">
              <a:defRPr/>
            </a:pPr>
            <a:r>
              <a:rPr lang="en-US" altLang="ja-JP" dirty="0">
                <a:ea typeface="ＭＳ Ｐゴシック" charset="-128"/>
              </a:rPr>
              <a:t>Addresses family characteristics, including structure and process and family environment</a:t>
            </a:r>
          </a:p>
          <a:p>
            <a:pPr lvl="1">
              <a:defRPr/>
            </a:pPr>
            <a:r>
              <a:rPr lang="en-US" altLang="ja-JP" dirty="0">
                <a:ea typeface="ＭＳ Ｐゴシック" charset="-128"/>
              </a:rPr>
              <a:t>Information obtained through interviews with one or more family members, subsystems within the    family, or group interviews of more than two members of the family </a:t>
            </a:r>
          </a:p>
          <a:p>
            <a:pPr lvl="1">
              <a:defRPr/>
            </a:pPr>
            <a:r>
              <a:rPr lang="en-US" altLang="ja-JP" dirty="0">
                <a:ea typeface="ＭＳ Ｐゴシック" charset="-128"/>
              </a:rPr>
              <a:t>Additional information obtained through observation of family and their environment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21510" name="Picture 7" descr="ed00313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9225" y="2057400"/>
            <a:ext cx="20351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477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Genogram</a:t>
            </a:r>
            <a:endParaRPr lang="en-US" dirty="0"/>
          </a:p>
        </p:txBody>
      </p:sp>
      <p:pic>
        <p:nvPicPr>
          <p:cNvPr id="2050" name="Picture 2" descr="W:\OBrien\Community Home Health Promotion\Nies projects\Nies 6e\Manuscript\Processed\Art\Chapter 20 art\chapter 20 art\f20-02-9781437708608.ep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0" y="2072481"/>
            <a:ext cx="45720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5715000"/>
            <a:ext cx="716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Figure 20-2 Redrawn from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Genopro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Software: Symbols used in genograms, 2009: www.genopro.com.</a:t>
            </a:r>
          </a:p>
        </p:txBody>
      </p:sp>
    </p:spTree>
    <p:extLst>
      <p:ext uri="{BB962C8B-B14F-4D97-AF65-F5344CB8AC3E}">
        <p14:creationId xmlns:p14="http://schemas.microsoft.com/office/powerpoint/2010/main" val="2561316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Ecomap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22533" name="Picture 4" descr="H:\Nies\JPG for Slides\f18-06-X288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063" y="1595734"/>
            <a:ext cx="3919537" cy="415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95400" y="5786735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Figure 20-4 Redrawn from Hartman A: Diagrammatic assessment of family relationships,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Soc Casework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59:496, 1978.</a:t>
            </a:r>
          </a:p>
        </p:txBody>
      </p:sp>
    </p:spTree>
    <p:extLst>
      <p:ext uri="{BB962C8B-B14F-4D97-AF65-F5344CB8AC3E}">
        <p14:creationId xmlns:p14="http://schemas.microsoft.com/office/powerpoint/2010/main" val="42883077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Social and Structural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dirty="0"/>
              <a:t>Identify what prevents families from receiving needed health care or achieving a state of health</a:t>
            </a:r>
          </a:p>
          <a:p>
            <a:r>
              <a:rPr lang="en-US" dirty="0"/>
              <a:t>Usually based on social and economic causes</a:t>
            </a:r>
          </a:p>
          <a:p>
            <a:pPr lvl="1"/>
            <a:r>
              <a:rPr lang="en-US" dirty="0"/>
              <a:t>Literacy, education, employment</a:t>
            </a:r>
          </a:p>
          <a:p>
            <a:pPr lvl="1"/>
            <a:r>
              <a:rPr lang="en-US" dirty="0"/>
              <a:t>If disadvantaged, often unable to buy health care from private sector	</a:t>
            </a:r>
          </a:p>
          <a:p>
            <a:pPr lvl="1"/>
            <a:r>
              <a:rPr lang="en-US" dirty="0"/>
              <a:t>Hours of service, distance and transportation, availability of interpreters, and criteria for receiving services (age, sex, income barriers)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97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ea typeface="ＭＳ Ｐゴシック" charset="-128"/>
              </a:rPr>
              <a:t>Family Health Interventions</a:t>
            </a:r>
            <a:endParaRPr lang="en-US" dirty="0">
              <a:cs typeface="Arial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ea typeface="MS Mincho" pitchFamily="49" charset="-128"/>
              </a:rPr>
              <a:t>Institutional context of family therapists </a:t>
            </a:r>
          </a:p>
          <a:p>
            <a:pPr lvl="1">
              <a:defRPr/>
            </a:pPr>
            <a:r>
              <a:rPr lang="en-US" altLang="ja-JP" dirty="0">
                <a:ea typeface="MS Mincho" pitchFamily="49" charset="-128"/>
              </a:rPr>
              <a:t>Ecological framework: A blend of systems and developmental theory that focus on the interaction and interdependence of families within the context of their environment</a:t>
            </a:r>
          </a:p>
          <a:p>
            <a:pPr lvl="1">
              <a:defRPr/>
            </a:pPr>
            <a:r>
              <a:rPr lang="en-US" altLang="ja-JP" dirty="0">
                <a:ea typeface="MS Mincho" pitchFamily="49" charset="-128"/>
              </a:rPr>
              <a:t>Social Network Framework: Involves all connections and ties within a group; social support</a:t>
            </a:r>
          </a:p>
          <a:p>
            <a:pPr lvl="1">
              <a:defRPr/>
            </a:pPr>
            <a:r>
              <a:rPr lang="en-US" altLang="ja-JP" dirty="0">
                <a:ea typeface="ＭＳ Ｐゴシック" charset="-128"/>
              </a:rPr>
              <a:t>Transactional model: </a:t>
            </a:r>
            <a:r>
              <a:rPr lang="en-US" altLang="ja-JP" dirty="0">
                <a:ea typeface="MS Mincho" pitchFamily="49" charset="-128"/>
              </a:rPr>
              <a:t>A system that focuses on process as opposed to a linear approach</a:t>
            </a:r>
            <a:r>
              <a:rPr lang="en-US" altLang="ja-JP" dirty="0">
                <a:ea typeface="ＭＳ Ｐゴシック" charset="-128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93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90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ea typeface="ＭＳ Ｐゴシック" charset="-128"/>
              </a:rPr>
              <a:t>Applying the Nursing Process</a:t>
            </a:r>
            <a:endParaRPr lang="en-US" dirty="0"/>
          </a:p>
        </p:txBody>
      </p:sp>
      <p:sp>
        <p:nvSpPr>
          <p:cNvPr id="1232903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altLang="ja-JP" dirty="0">
                <a:ea typeface="ＭＳ Ｐゴシック" charset="-128"/>
              </a:rPr>
              <a:t>Knowledge of self, previous life experiences, and values is crucial in planning home visits </a:t>
            </a:r>
          </a:p>
          <a:p>
            <a:pPr>
              <a:defRPr/>
            </a:pPr>
            <a:r>
              <a:rPr lang="en-US" altLang="ja-JP" dirty="0">
                <a:ea typeface="ＭＳ Ｐゴシック" charset="-128"/>
              </a:rPr>
              <a:t>Gather referral information, review assessment forms, and gather intervention tools (e.g., screening materials, supplies) before going to the home </a:t>
            </a:r>
          </a:p>
          <a:p>
            <a:pPr>
              <a:defRPr/>
            </a:pPr>
            <a:r>
              <a:rPr lang="en-US" altLang="ja-JP" dirty="0">
                <a:ea typeface="ＭＳ Ｐゴシック" charset="-128"/>
              </a:rPr>
              <a:t>Flexibility is important in working with families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081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How Do You Define a Family?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173" name="Picture 8" descr="pe02636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029200"/>
            <a:ext cx="11557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9" descr="pe0264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981200"/>
            <a:ext cx="1754188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0" descr="tr00516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495800"/>
            <a:ext cx="1308100" cy="183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1" descr="so01579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800600"/>
            <a:ext cx="137318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3" descr="pe02634_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12192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5" descr="pe02324_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91000"/>
            <a:ext cx="11430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6" descr="bd07702_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676400"/>
            <a:ext cx="1295400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7" descr="pe02340_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124200"/>
            <a:ext cx="10779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18" descr="pe02644_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105400"/>
            <a:ext cx="1560513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Picture 19" descr="pe02638_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352800"/>
            <a:ext cx="177006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3" name="Picture 20" descr="pe02700_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24000"/>
            <a:ext cx="12604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Picture 21" descr="pe03165_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276600"/>
            <a:ext cx="10255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Picture 22" descr="so01575_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00200"/>
            <a:ext cx="14478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Picture 23" descr="so01578_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819400"/>
            <a:ext cx="12176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610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Definitions of a Family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676400"/>
            <a:ext cx="3886200" cy="472440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US" altLang="ja-JP" sz="2400" b="1" dirty="0">
                <a:ea typeface="MS Mincho" pitchFamily="49" charset="-128"/>
              </a:rPr>
              <a:t>Historical definitions:</a:t>
            </a:r>
          </a:p>
          <a:p>
            <a:pPr>
              <a:defRPr/>
            </a:pPr>
            <a:r>
              <a:rPr lang="en-US" altLang="ja-JP" sz="2400" dirty="0">
                <a:ea typeface="MS Mincho" pitchFamily="49" charset="-128"/>
              </a:rPr>
              <a:t>The environment affecting individual clients</a:t>
            </a:r>
          </a:p>
          <a:p>
            <a:pPr>
              <a:defRPr/>
            </a:pPr>
            <a:r>
              <a:rPr lang="en-US" altLang="ja-JP" sz="2400" dirty="0">
                <a:ea typeface="MS Mincho" pitchFamily="49" charset="-128"/>
              </a:rPr>
              <a:t>Small to large groups of interacting people</a:t>
            </a:r>
          </a:p>
          <a:p>
            <a:pPr>
              <a:defRPr/>
            </a:pPr>
            <a:r>
              <a:rPr lang="en-US" altLang="ja-JP" sz="2400" dirty="0">
                <a:ea typeface="MS Mincho" pitchFamily="49" charset="-128"/>
              </a:rPr>
              <a:t>A single unit of care with definable boundaries</a:t>
            </a:r>
          </a:p>
          <a:p>
            <a:pPr>
              <a:defRPr/>
            </a:pPr>
            <a:r>
              <a:rPr lang="en-US" altLang="ja-JP" sz="2400" dirty="0">
                <a:ea typeface="MS Mincho" pitchFamily="49" charset="-128"/>
              </a:rPr>
              <a:t>A unit of care within a specific environment of a community or society </a:t>
            </a:r>
            <a:endParaRPr lang="en-US" sz="2400" dirty="0">
              <a:ea typeface="MS Mincho" pitchFamily="49" charset="-128"/>
            </a:endParaRPr>
          </a:p>
        </p:txBody>
      </p:sp>
      <p:sp>
        <p:nvSpPr>
          <p:cNvPr id="624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76400"/>
            <a:ext cx="3810000" cy="472440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US" sz="2400" b="1" dirty="0"/>
              <a:t>Current theorists: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-128"/>
                <a:cs typeface="Times New Roman" pitchFamily="18" charset="0"/>
              </a:rPr>
              <a:t>Two or more individuals who depend on one another for emotional, physical, and economic support. Members of family are self-defined.</a:t>
            </a:r>
            <a:endParaRPr lang="en-US" altLang="ja-JP" sz="2400" dirty="0">
              <a:ea typeface="ＭＳ Ｐゴシック" charset="-128"/>
              <a:cs typeface="Arial" charset="0"/>
            </a:endParaRPr>
          </a:p>
          <a:p>
            <a:pPr marL="0" indent="0" algn="r">
              <a:buFont typeface="Wingdings 2" pitchFamily="18" charset="2"/>
              <a:buNone/>
              <a:defRPr/>
            </a:pPr>
            <a:r>
              <a:rPr lang="en-US" altLang="ja-JP" sz="1800" dirty="0">
                <a:ea typeface="ＭＳ Ｐゴシック" charset="-128"/>
                <a:cs typeface="Arial" charset="0"/>
              </a:rPr>
              <a:t>– </a:t>
            </a:r>
            <a:r>
              <a:rPr lang="en-US" altLang="ja-JP" sz="1800" dirty="0">
                <a:ea typeface="MS Mincho" pitchFamily="49" charset="-128"/>
              </a:rPr>
              <a:t>Hanson &amp; </a:t>
            </a:r>
            <a:r>
              <a:rPr lang="en-US" altLang="ja-JP" sz="1800" dirty="0" err="1">
                <a:ea typeface="MS Mincho" pitchFamily="49" charset="-128"/>
              </a:rPr>
              <a:t>Kaakimen</a:t>
            </a:r>
            <a:r>
              <a:rPr lang="en-US" altLang="ja-JP" sz="1800" dirty="0">
                <a:ea typeface="MS Mincho" pitchFamily="49" charset="-128"/>
              </a:rPr>
              <a:t> (2005)</a:t>
            </a:r>
            <a:r>
              <a:rPr lang="en-US" altLang="ja-JP" sz="2400" dirty="0">
                <a:ea typeface="MS Mincho" pitchFamily="49" charset="-128"/>
              </a:rPr>
              <a:t> </a:t>
            </a:r>
            <a:endParaRPr lang="en-US" altLang="ja-JP" sz="2400" dirty="0">
              <a:ea typeface="ＭＳ Ｐゴシック" charset="-128"/>
            </a:endParaRPr>
          </a:p>
          <a:p>
            <a:pPr>
              <a:defRPr/>
            </a:pPr>
            <a:r>
              <a:rPr lang="en-US" altLang="ja-JP" sz="2400" dirty="0">
                <a:ea typeface="ＭＳ Ｐゴシック" charset="-128"/>
              </a:rPr>
              <a:t>The family is who they say they are. </a:t>
            </a:r>
          </a:p>
          <a:p>
            <a:pPr marL="0" indent="0" algn="r">
              <a:buFont typeface="Wingdings 2" pitchFamily="18" charset="2"/>
              <a:buNone/>
              <a:defRPr/>
            </a:pPr>
            <a:r>
              <a:rPr lang="en-US" altLang="ja-JP" sz="1800" dirty="0">
                <a:ea typeface="ＭＳ Ｐゴシック" charset="-128"/>
              </a:rPr>
              <a:t>– </a:t>
            </a:r>
            <a:r>
              <a:rPr lang="en-US" altLang="ja-JP" sz="1800" dirty="0">
                <a:ea typeface="MS Mincho" pitchFamily="49" charset="-128"/>
              </a:rPr>
              <a:t>Wright &amp; Leahey (2000)</a:t>
            </a:r>
            <a:r>
              <a:rPr lang="en-US" altLang="ja-JP" sz="1800" dirty="0">
                <a:ea typeface="ＭＳ Ｐゴシック" charset="-128"/>
              </a:rPr>
              <a:t> </a:t>
            </a:r>
            <a:endParaRPr lang="en-US" sz="1800" dirty="0">
              <a:ea typeface="ＭＳ Ｐゴシック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018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Inclusive Definitions of Family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US" sz="2400" dirty="0"/>
              <a:t>“Family” means any person(s) playing a significant role in an individual’s life. This may include person(s) not legally related to the individual. Members of “family” include spouses, domestic partners, and both different-sex and same-sex significant others. “Family” includes a minor patient’s parents, regardless of gender of either parent … without limitation as encompassing legal parents, foster parents, same-sex parent, step-parents, those serving in loco parentis, and others operating in caretaker roles.</a:t>
            </a:r>
            <a:endParaRPr lang="en-US" sz="2600" dirty="0"/>
          </a:p>
          <a:p>
            <a:pPr algn="r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US" sz="1800" dirty="0">
                <a:cs typeface="Arial" charset="0"/>
              </a:rPr>
              <a:t>– </a:t>
            </a:r>
            <a:r>
              <a:rPr lang="en-US" sz="1800" dirty="0"/>
              <a:t>Human Rights Campaign ( 2009)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180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18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ea typeface="ＭＳ Ｐゴシック" charset="-128"/>
              </a:rPr>
              <a:t>The Changing Family</a:t>
            </a:r>
            <a:endParaRPr lang="en-US" dirty="0"/>
          </a:p>
        </p:txBody>
      </p:sp>
      <p:sp>
        <p:nvSpPr>
          <p:cNvPr id="1202183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ja-JP" dirty="0">
                <a:ea typeface="ＭＳ Ｐゴシック" charset="-128"/>
              </a:rPr>
              <a:t>Purposes of the family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>
                <a:ea typeface="ＭＳ Ｐゴシック" charset="-128"/>
              </a:rPr>
              <a:t>To meet the needs of society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>
                <a:ea typeface="ＭＳ Ｐゴシック" charset="-128"/>
              </a:rPr>
              <a:t>To meet the needs of individual family members 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dirty="0">
                <a:ea typeface="ＭＳ Ｐゴシック" charset="-128"/>
              </a:rPr>
              <a:t>Examples of different family types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>
                <a:ea typeface="ＭＳ Ｐゴシック" charset="-128"/>
              </a:rPr>
              <a:t>Traditional, nuclear family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>
                <a:ea typeface="ＭＳ Ｐゴシック" charset="-128"/>
              </a:rPr>
              <a:t>Multigenerational family household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>
                <a:ea typeface="ＭＳ Ｐゴシック" charset="-128"/>
              </a:rPr>
              <a:t>Cohabitating families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>
                <a:ea typeface="ＭＳ Ｐゴシック" charset="-128"/>
              </a:rPr>
              <a:t>Single-parent families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>
                <a:ea typeface="ＭＳ Ｐゴシック" charset="-128"/>
              </a:rPr>
              <a:t>Grandparent-headed families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>
                <a:ea typeface="ＭＳ Ｐゴシック" charset="-128"/>
              </a:rPr>
              <a:t>Gay or lesbian families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>
                <a:ea typeface="ＭＳ Ｐゴシック" charset="-128"/>
              </a:rPr>
              <a:t>Unmarried teen mothers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246" name="Picture 4" descr="bd05077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663" y="3760788"/>
            <a:ext cx="2471737" cy="149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2135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The “Sandwich” Generation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5678269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Figure 20-1 From Pew Research Center: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Social and Demographic Trends: The Sandwich Generation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 http://www.pewsocialtrends.org/2013/01/30/the-sandwich-generation/. Accessed March 15, 2013.</a:t>
            </a:r>
          </a:p>
        </p:txBody>
      </p:sp>
      <p:pic>
        <p:nvPicPr>
          <p:cNvPr id="1026" name="Picture 2" descr="W:\OBrien\Community Home Health Promotion\Nies projects\Nies 6e\Manuscript\Processed\Art\Chapter 20 art\chapter 20 art\Figure 20-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26521"/>
            <a:ext cx="5486400" cy="394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22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z="3600" dirty="0"/>
              <a:t>Why Is It Important for the CHN to Work with Families?</a:t>
            </a:r>
          </a:p>
        </p:txBody>
      </p:sp>
      <p:sp>
        <p:nvSpPr>
          <p:cNvPr id="12042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/>
              <a:t>The family is a critical resource. </a:t>
            </a:r>
          </a:p>
          <a:p>
            <a:r>
              <a:rPr lang="en-US" altLang="ja-JP" dirty="0"/>
              <a:t>Any dysfunction in a family unit will affect the members and the unit as a whole.</a:t>
            </a:r>
          </a:p>
          <a:p>
            <a:r>
              <a:rPr lang="en-US" altLang="ja-JP" dirty="0"/>
              <a:t>Case finding can </a:t>
            </a:r>
            <a:r>
              <a:rPr lang="en-US" dirty="0"/>
              <a:t>identify a health problem that leads to risks for the entire family.</a:t>
            </a:r>
            <a:r>
              <a:rPr lang="en-US" altLang="ja-JP" dirty="0"/>
              <a:t> </a:t>
            </a:r>
          </a:p>
          <a:p>
            <a:r>
              <a:rPr lang="en-US" altLang="ja-JP" dirty="0"/>
              <a:t>Nursing care can be improved by providing holistic care to the family and its members.</a:t>
            </a:r>
          </a:p>
          <a:p>
            <a:pPr marL="6350" lvl="1" indent="0" algn="r">
              <a:buNone/>
            </a:pPr>
            <a:r>
              <a:rPr lang="en-US" altLang="ja-JP" sz="1800" dirty="0"/>
              <a:t>– Friedman, Bowden, &amp; Jones (2003) </a:t>
            </a:r>
            <a:endParaRPr lang="en-US" sz="1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88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>
                <a:ea typeface="ＭＳ Ｐゴシック" charset="-128"/>
              </a:rPr>
              <a:t>Approaches to Meeting the Health Needs of Families</a:t>
            </a:r>
            <a:endParaRPr lang="en-US" sz="360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en-US" altLang="ja-JP" sz="2400" dirty="0">
                <a:ea typeface="ＭＳ Ｐゴシック" charset="-128"/>
              </a:rPr>
              <a:t>	</a:t>
            </a:r>
            <a:endParaRPr lang="en-US" altLang="ja-JP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945187" y="2819400"/>
            <a:ext cx="2513013" cy="18288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en-US" altLang="ja-JP" dirty="0">
                <a:ea typeface="MS Mincho" pitchFamily="49" charset="-128"/>
              </a:rPr>
              <a:t>Moving from the Family to the Community</a:t>
            </a:r>
            <a:endParaRPr lang="en-US" dirty="0">
              <a:ea typeface="MS Mincho" pitchFamily="49" charset="-128"/>
            </a:endParaRPr>
          </a:p>
        </p:txBody>
      </p:sp>
      <p:pic>
        <p:nvPicPr>
          <p:cNvPr id="12295" name="Picture 5" descr="sy0126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438400"/>
            <a:ext cx="2284413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2933700"/>
            <a:ext cx="23622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 2" pitchFamily="18" charset="2"/>
              <a:buChar char="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15000"/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 3" pitchFamily="18" charset="2"/>
              <a:buChar char="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  <a:defRPr/>
            </a:pPr>
            <a:r>
              <a:rPr lang="en-US" altLang="ja-JP" dirty="0">
                <a:ea typeface="ＭＳ Ｐゴシック" charset="-128"/>
              </a:rPr>
              <a:t>Moving from the Individual to the Family</a:t>
            </a:r>
            <a:endParaRPr lang="en-US" altLang="ja-JP" dirty="0"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195055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3666</TotalTime>
  <Words>1874</Words>
  <Application>Microsoft Office PowerPoint</Application>
  <PresentationFormat>Letter Paper (8.5x11 in)</PresentationFormat>
  <Paragraphs>185</Paragraphs>
  <Slides>25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Times New Roman</vt:lpstr>
      <vt:lpstr>Wingdings</vt:lpstr>
      <vt:lpstr>Wingdings 2</vt:lpstr>
      <vt:lpstr>Wingdings 3</vt:lpstr>
      <vt:lpstr>2_Office Theme</vt:lpstr>
      <vt:lpstr>Chapter 20</vt:lpstr>
      <vt:lpstr>Working with Families</vt:lpstr>
      <vt:lpstr>How Do You Define a Family?</vt:lpstr>
      <vt:lpstr>Definitions of a Family</vt:lpstr>
      <vt:lpstr>Inclusive Definitions of Family</vt:lpstr>
      <vt:lpstr>The Changing Family</vt:lpstr>
      <vt:lpstr>The “Sandwich” Generation</vt:lpstr>
      <vt:lpstr>Why Is It Important for the CHN to Work with Families?</vt:lpstr>
      <vt:lpstr>Approaches to Meeting the Health Needs of Families</vt:lpstr>
      <vt:lpstr>Moving from the Individual to the Family</vt:lpstr>
      <vt:lpstr>Moving from the Family to the Community</vt:lpstr>
      <vt:lpstr>Family Theory Approach</vt:lpstr>
      <vt:lpstr>Family Theory Approach (Cont.)</vt:lpstr>
      <vt:lpstr>Systems Theory Approach</vt:lpstr>
      <vt:lpstr>Healthy Families</vt:lpstr>
      <vt:lpstr>Healthy Families (Cont.)</vt:lpstr>
      <vt:lpstr>Structural-Functional Conceptual Framework </vt:lpstr>
      <vt:lpstr>Developmental Theory </vt:lpstr>
      <vt:lpstr>Family Health Assessment Tools </vt:lpstr>
      <vt:lpstr>Family Health Assessment Tools </vt:lpstr>
      <vt:lpstr>Genogram</vt:lpstr>
      <vt:lpstr>Ecomap</vt:lpstr>
      <vt:lpstr>Social and Structural Constraints</vt:lpstr>
      <vt:lpstr>Family Health Interventions</vt:lpstr>
      <vt:lpstr>Applying the Nursing Process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     Cholinesterase Inhibitors</dc:title>
  <dc:creator>Janet Czermak</dc:creator>
  <cp:lastModifiedBy>Dilsy Ricardo</cp:lastModifiedBy>
  <cp:revision>343</cp:revision>
  <cp:lastPrinted>2000-11-30T21:12:40Z</cp:lastPrinted>
  <dcterms:created xsi:type="dcterms:W3CDTF">2000-10-10T03:44:32Z</dcterms:created>
  <dcterms:modified xsi:type="dcterms:W3CDTF">2019-10-29T20:31:07Z</dcterms:modified>
</cp:coreProperties>
</file>