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1" clrIdx="0"/>
  <p:cmAuthor id="1" name="one" initials="o" lastIdx="8" clrIdx="1"/>
  <p:cmAuthor id="2" name="Jenn Shropshire" initials="JS" lastIdx="8" clrIdx="2"/>
  <p:cmAuthor id="3" name="Acer" initials="A" lastIdx="1" clrIdx="3"/>
  <p:cmAuthor id="4" name="Nisha Selvaraj" initials="NS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00"/>
    <a:srgbClr val="FFFF81"/>
    <a:srgbClr val="FFFF9F"/>
    <a:srgbClr val="FFFF00"/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72" autoAdjust="0"/>
    <p:restoredTop sz="93982" autoAdjust="0"/>
  </p:normalViewPr>
  <p:slideViewPr>
    <p:cSldViewPr>
      <p:cViewPr varScale="1">
        <p:scale>
          <a:sx n="69" d="100"/>
          <a:sy n="69" d="100"/>
        </p:scale>
        <p:origin x="-1812" y="-108"/>
      </p:cViewPr>
      <p:guideLst>
        <p:guide orient="horz" pos="1056"/>
        <p:guide orient="horz" pos="288"/>
        <p:guide orient="horz" pos="4032"/>
        <p:guide orient="horz" pos="960"/>
        <p:guide pos="5328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28" d="100"/>
          <a:sy n="28" d="100"/>
        </p:scale>
        <p:origin x="-1190" y="-6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FCC65371-3A6E-43F2-83E4-65E50C84B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998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1A8EBE03-0393-49BA-A66E-44A2ACB84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515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46F8-05E4-4021-B22A-1BE6E2C65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7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6203-6391-4030-97FB-08F68053F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26C0-03DC-40B4-976D-273F1522C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74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BF3C-D800-4537-AB1C-57E118AD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745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1530-AC63-4E85-8DCC-CDD00A5C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65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85F-8103-4473-B397-C54727C57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290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786F-A26B-4A42-8454-798EB84F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94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A0E0B-AE0B-4761-B80B-CC23D48B73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88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32A8-81E9-49B8-9479-FA543EAB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6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1C9-0771-4BF7-8157-C4956F3DC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265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F7F6-2EBA-4C8F-8194-1ACF666BF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75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A469-C20A-4949-B894-4E6D40B6B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72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2BB2E-49E5-4931-950C-3BB061DC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743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8EDE-CDDD-4EAC-AF22-6E1ABC36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48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8A2B-CAEB-4C55-B344-38C18EF5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9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46AB-781B-45DF-8237-0ED13E7C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77000"/>
            <a:ext cx="6858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lang="en-US" sz="1000">
                <a:latin typeface="+mn-lt"/>
              </a:defRPr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0EFD39-03C0-4EA9-9B9D-41EA46A3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17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75000"/>
        <a:buFont typeface="Wingdings 3" pitchFamily="18" charset="2"/>
        <a:buChar char="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675"/>
            <a:ext cx="7772400" cy="822326"/>
          </a:xfrm>
        </p:spPr>
        <p:txBody>
          <a:bodyPr/>
          <a:lstStyle/>
          <a:p>
            <a:r>
              <a:rPr lang="en-US" altLang="en-US" sz="4000" dirty="0"/>
              <a:t>Chapter 17</a:t>
            </a:r>
            <a:endParaRPr lang="en-US" altLang="en-US" sz="4000" dirty="0">
              <a:ea typeface="MS Mincho" pitchFamily="49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609600"/>
          </a:xfrm>
        </p:spPr>
        <p:txBody>
          <a:bodyPr/>
          <a:lstStyle/>
          <a:p>
            <a:r>
              <a:rPr lang="en-US" altLang="ja-JP" sz="3000" dirty="0">
                <a:ea typeface="MS Mincho" pitchFamily="49" charset="-128"/>
              </a:rPr>
              <a:t>Women’s </a:t>
            </a:r>
            <a:r>
              <a:rPr lang="en-US" altLang="ja-JP" sz="3000" dirty="0" smtClean="0">
                <a:ea typeface="MS Mincho" pitchFamily="49" charset="-128"/>
              </a:rPr>
              <a:t>Health</a:t>
            </a:r>
            <a:endParaRPr lang="en-US" altLang="ja-JP" sz="3000" dirty="0">
              <a:ea typeface="MS Mincho" pitchFamily="49" charset="-128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43000" y="6400800"/>
            <a:ext cx="6858000" cy="3810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71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sz="3600" dirty="0">
                <a:ea typeface="MS Mincho" pitchFamily="49" charset="-128"/>
              </a:rPr>
              <a:t>Major Legislation </a:t>
            </a:r>
            <a:r>
              <a:rPr lang="en-US" altLang="ja-JP" sz="3600" dirty="0" smtClean="0">
                <a:ea typeface="MS Mincho" pitchFamily="49" charset="-128"/>
              </a:rPr>
              <a:t>Affecting Women’s </a:t>
            </a:r>
            <a:r>
              <a:rPr lang="en-US" altLang="ja-JP" sz="3600" dirty="0">
                <a:ea typeface="MS Mincho" pitchFamily="49" charset="-128"/>
              </a:rPr>
              <a:t>Health Services</a:t>
            </a:r>
            <a:r>
              <a:rPr lang="en-US" altLang="ja-JP" sz="3600" dirty="0">
                <a:ea typeface="ＭＳ Ｐゴシック" charset="-128"/>
              </a:rPr>
              <a:t> </a:t>
            </a:r>
            <a:endParaRPr lang="en-US" altLang="en-US" sz="36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>
                <a:ea typeface="ＭＳ Ｐゴシック" charset="-128"/>
              </a:rPr>
              <a:t>Public Health Service Act (1982)</a:t>
            </a:r>
            <a:endParaRPr lang="en-US" altLang="ja-JP" dirty="0">
              <a:ea typeface="MS Mincho" pitchFamily="49" charset="-128"/>
            </a:endParaRPr>
          </a:p>
          <a:p>
            <a:pPr lvl="1"/>
            <a:r>
              <a:rPr lang="en-US" altLang="ja-JP" dirty="0">
                <a:ea typeface="MS Mincho" pitchFamily="49" charset="-128"/>
              </a:rPr>
              <a:t>Provides biomedical and health services research, information dissemination, resource development, technical assistance, and service delivery.</a:t>
            </a:r>
            <a:endParaRPr lang="en-US" altLang="ja-JP" dirty="0">
              <a:ea typeface="ＭＳ Ｐゴシック" charset="-128"/>
            </a:endParaRPr>
          </a:p>
          <a:p>
            <a:pPr lvl="1"/>
            <a:r>
              <a:rPr lang="en-US" altLang="ja-JP" dirty="0">
                <a:ea typeface="ＭＳ Ｐゴシック" charset="-128"/>
              </a:rPr>
              <a:t>Includes the </a:t>
            </a:r>
            <a:r>
              <a:rPr lang="en-US" altLang="ja-JP" dirty="0">
                <a:ea typeface="MS Mincho" pitchFamily="49" charset="-128"/>
              </a:rPr>
              <a:t>Family Planning Public Service Act</a:t>
            </a:r>
            <a:endParaRPr lang="en-US" altLang="ja-JP" dirty="0">
              <a:ea typeface="ＭＳ Ｐゴシック" charset="-128"/>
            </a:endParaRPr>
          </a:p>
          <a:p>
            <a:r>
              <a:rPr lang="en-US" altLang="ja-JP" dirty="0">
                <a:ea typeface="MS Mincho" pitchFamily="49" charset="-128"/>
              </a:rPr>
              <a:t>Title VII of the Civil Rights Act of 1964</a:t>
            </a:r>
          </a:p>
          <a:p>
            <a:pPr lvl="1"/>
            <a:r>
              <a:rPr lang="en-US" altLang="en-US" dirty="0">
                <a:ea typeface="MS Mincho" pitchFamily="49" charset="-128"/>
              </a:rPr>
              <a:t>Prevents discrimination based on sex, race, color, religion, or national origin</a:t>
            </a:r>
          </a:p>
          <a:p>
            <a:pPr lvl="1"/>
            <a:r>
              <a:rPr lang="en-US" altLang="en-US" dirty="0">
                <a:ea typeface="MS Mincho" pitchFamily="49" charset="-128"/>
              </a:rPr>
              <a:t>Amended to also include pregnancy and childbirth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Sexual harassment is violation of Civil Rights Act</a:t>
            </a:r>
            <a:endParaRPr lang="en-US" altLang="ja-JP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4" descr="bs0171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462" y="1219200"/>
            <a:ext cx="11763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622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sz="3600" dirty="0">
                <a:ea typeface="MS Mincho" pitchFamily="49" charset="-128"/>
              </a:rPr>
              <a:t>Major Legislation Affecting Women’s Health Services </a:t>
            </a:r>
            <a:r>
              <a:rPr lang="en-US" altLang="ja-JP" sz="3600" dirty="0" smtClean="0">
                <a:ea typeface="MS Mincho" pitchFamily="49" charset="-128"/>
              </a:rPr>
              <a:t>(Cont</a:t>
            </a:r>
            <a:r>
              <a:rPr lang="en-US" altLang="ja-JP" sz="3600" dirty="0">
                <a:ea typeface="MS Mincho" pitchFamily="49" charset="-128"/>
              </a:rPr>
              <a:t>.)</a:t>
            </a:r>
            <a:r>
              <a:rPr lang="en-US" altLang="ja-JP" sz="3600" dirty="0">
                <a:ea typeface="ＭＳ Ｐゴシック" charset="-128"/>
              </a:rPr>
              <a:t> </a:t>
            </a:r>
            <a:endParaRPr lang="en-US" altLang="en-US" sz="24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Social Security Act 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Provides monthly retirement and </a:t>
            </a:r>
            <a:r>
              <a:rPr lang="en-US" altLang="ja-JP" dirty="0" smtClean="0">
                <a:ea typeface="MS Mincho" pitchFamily="49" charset="-128"/>
              </a:rPr>
              <a:t>disability benefits to workers and survivor benefits to families</a:t>
            </a:r>
            <a:endParaRPr lang="en-US" altLang="ja-JP" dirty="0">
              <a:ea typeface="MS Mincho" pitchFamily="49" charset="-128"/>
            </a:endParaRPr>
          </a:p>
          <a:p>
            <a:r>
              <a:rPr lang="en-US" altLang="ja-JP" dirty="0">
                <a:ea typeface="MS Mincho" pitchFamily="49" charset="-128"/>
              </a:rPr>
              <a:t>Occupational Safety and Health Act </a:t>
            </a:r>
            <a:r>
              <a:rPr lang="en-US" altLang="ja-JP" dirty="0" smtClean="0">
                <a:ea typeface="MS Mincho" pitchFamily="49" charset="-128"/>
              </a:rPr>
              <a:t>(OSHA) 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Enacted in 1970</a:t>
            </a:r>
            <a:endParaRPr lang="en-US" altLang="ja-JP" dirty="0">
              <a:ea typeface="MS Mincho" pitchFamily="49" charset="-128"/>
            </a:endParaRPr>
          </a:p>
          <a:p>
            <a:pPr lvl="1"/>
            <a:r>
              <a:rPr lang="en-US" altLang="ja-JP" dirty="0">
                <a:ea typeface="MS Mincho" pitchFamily="49" charset="-128"/>
              </a:rPr>
              <a:t>Ensures safe and healthful working conditions</a:t>
            </a:r>
          </a:p>
          <a:p>
            <a:r>
              <a:rPr lang="en-US" altLang="ja-JP" dirty="0">
                <a:ea typeface="MS Mincho" pitchFamily="49" charset="-128"/>
              </a:rPr>
              <a:t>Family and Medical Leave </a:t>
            </a:r>
            <a:r>
              <a:rPr lang="en-US" altLang="ja-JP" dirty="0" smtClean="0">
                <a:ea typeface="MS Mincho" pitchFamily="49" charset="-128"/>
              </a:rPr>
              <a:t>Act (FMLA) 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Enacted in 1993 </a:t>
            </a:r>
            <a:endParaRPr lang="en-US" altLang="ja-JP" dirty="0">
              <a:ea typeface="MS Mincho" pitchFamily="49" charset="-128"/>
            </a:endParaRPr>
          </a:p>
          <a:p>
            <a:pPr lvl="1"/>
            <a:r>
              <a:rPr lang="en-US" altLang="ja-JP" dirty="0">
                <a:ea typeface="MS Mincho" pitchFamily="49" charset="-128"/>
              </a:rPr>
              <a:t>Provides 12 weeks of unpaid leave each year for family and medical </a:t>
            </a:r>
            <a:r>
              <a:rPr lang="en-US" altLang="ja-JP" dirty="0" smtClean="0">
                <a:ea typeface="MS Mincho" pitchFamily="49" charset="-128"/>
              </a:rPr>
              <a:t>reasons </a:t>
            </a:r>
            <a:endParaRPr lang="en-US" altLang="en-US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89541" name="Picture 4" descr="bs0171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2" y="1295400"/>
            <a:ext cx="11763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781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sz="3600" dirty="0">
                <a:ea typeface="ＭＳ Ｐゴシック" charset="-128"/>
              </a:rPr>
              <a:t>Health and Social </a:t>
            </a:r>
            <a:r>
              <a:rPr lang="en-US" altLang="ja-JP" sz="3600" dirty="0" smtClean="0">
                <a:ea typeface="ＭＳ Ｐゴシック" charset="-128"/>
              </a:rPr>
              <a:t>Services to </a:t>
            </a:r>
            <a:r>
              <a:rPr lang="en-US" altLang="ja-JP" sz="3600" dirty="0">
                <a:ea typeface="ＭＳ Ｐゴシック" charset="-128"/>
              </a:rPr>
              <a:t>Promote the Health of Women</a:t>
            </a:r>
            <a:endParaRPr lang="en-US" altLang="en-US" sz="3600" dirty="0">
              <a:cs typeface="Times New Roman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>
                <a:ea typeface="MS Mincho" pitchFamily="49" charset="-128"/>
              </a:rPr>
              <a:t>Affordable Care Act (ACA) of 2010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Protection from being denied coverage by insurance companies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Protection from being charged more for health care services because of their gender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Preventive care without copays including:</a:t>
            </a:r>
          </a:p>
          <a:p>
            <a:pPr lvl="2"/>
            <a:r>
              <a:rPr lang="en-US" altLang="ja-JP" dirty="0" smtClean="0">
                <a:ea typeface="MS Mincho" pitchFamily="49" charset="-128"/>
              </a:rPr>
              <a:t>Well-women visits with screening and counseling for gestational diabetes, HPV, STIs, HIV, contraception, and domestic violence</a:t>
            </a:r>
          </a:p>
          <a:p>
            <a:pPr lvl="2"/>
            <a:r>
              <a:rPr lang="en-US" altLang="ja-JP" dirty="0">
                <a:ea typeface="MS Mincho" pitchFamily="49" charset="-128"/>
              </a:rPr>
              <a:t>B</a:t>
            </a:r>
            <a:r>
              <a:rPr lang="en-US" altLang="ja-JP" dirty="0" smtClean="0">
                <a:ea typeface="MS Mincho" pitchFamily="49" charset="-128"/>
              </a:rPr>
              <a:t>reastfeeding counseling support and supplies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9" name="Picture 2" descr="C:\Documents and Settings\Penny\Local Settings\Temporary Internet Files\Content.IE5\JBQQVWUB\MC90035905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524000"/>
            <a:ext cx="1431720" cy="1295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2779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1066800"/>
          </a:xfrm>
        </p:spPr>
        <p:txBody>
          <a:bodyPr/>
          <a:lstStyle/>
          <a:p>
            <a:r>
              <a:rPr lang="en-US" altLang="ja-JP" sz="3600" dirty="0">
                <a:ea typeface="ＭＳ Ｐゴシック" charset="-128"/>
              </a:rPr>
              <a:t>Health and Social Services to Promote the Health of </a:t>
            </a:r>
            <a:r>
              <a:rPr lang="en-US" altLang="ja-JP" sz="3600" dirty="0" smtClean="0">
                <a:ea typeface="ＭＳ Ｐゴシック" charset="-128"/>
              </a:rPr>
              <a:t>Women </a:t>
            </a:r>
            <a:r>
              <a:rPr lang="en-US" sz="3600" dirty="0" smtClean="0"/>
              <a:t>(Cont</a:t>
            </a:r>
            <a:r>
              <a:rPr lang="en-US" sz="3600" dirty="0"/>
              <a:t>.)</a:t>
            </a:r>
            <a:endParaRPr lang="en-US" altLang="en-US" sz="3600" dirty="0">
              <a:cs typeface="Times New Roman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239000" cy="4724400"/>
          </a:xfrm>
        </p:spPr>
        <p:txBody>
          <a:bodyPr/>
          <a:lstStyle/>
          <a:p>
            <a:r>
              <a:rPr lang="en-US" altLang="ja-JP" dirty="0" smtClean="0">
                <a:ea typeface="MS Mincho" pitchFamily="49" charset="-128"/>
              </a:rPr>
              <a:t>Medicaid </a:t>
            </a:r>
            <a:r>
              <a:rPr lang="en-US" altLang="ja-JP" dirty="0">
                <a:ea typeface="MS Mincho" pitchFamily="49" charset="-128"/>
              </a:rPr>
              <a:t>(1965)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A </a:t>
            </a:r>
            <a:r>
              <a:rPr lang="en-US" altLang="ja-JP" dirty="0" smtClean="0">
                <a:ea typeface="MS Mincho" pitchFamily="49" charset="-128"/>
              </a:rPr>
              <a:t>federal- </a:t>
            </a:r>
            <a:r>
              <a:rPr lang="en-US" altLang="ja-JP" dirty="0">
                <a:ea typeface="MS Mincho" pitchFamily="49" charset="-128"/>
              </a:rPr>
              <a:t>and </a:t>
            </a:r>
            <a:r>
              <a:rPr lang="en-US" altLang="ja-JP" dirty="0" smtClean="0">
                <a:ea typeface="MS Mincho" pitchFamily="49" charset="-128"/>
              </a:rPr>
              <a:t>state-funded </a:t>
            </a:r>
            <a:r>
              <a:rPr lang="en-US" altLang="ja-JP" dirty="0">
                <a:ea typeface="MS Mincho" pitchFamily="49" charset="-128"/>
              </a:rPr>
              <a:t>health insurance </a:t>
            </a:r>
            <a:r>
              <a:rPr lang="en-US" altLang="ja-JP" dirty="0" smtClean="0">
                <a:ea typeface="MS Mincho" pitchFamily="49" charset="-128"/>
              </a:rPr>
              <a:t>program </a:t>
            </a:r>
            <a:r>
              <a:rPr lang="en-US" altLang="ja-JP" dirty="0">
                <a:ea typeface="MS Mincho" pitchFamily="49" charset="-128"/>
              </a:rPr>
              <a:t>for the </a:t>
            </a:r>
            <a:r>
              <a:rPr lang="en-US" altLang="ja-JP" dirty="0" smtClean="0">
                <a:ea typeface="MS Mincho" pitchFamily="49" charset="-128"/>
              </a:rPr>
              <a:t>poor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Expanded under ACA </a:t>
            </a:r>
            <a:r>
              <a:rPr lang="en-US" altLang="ja-JP" dirty="0">
                <a:ea typeface="MS Mincho" pitchFamily="49" charset="-128"/>
              </a:rPr>
              <a:t>to persons under 65 with an income below 133% of poverty </a:t>
            </a:r>
            <a:r>
              <a:rPr lang="en-US" altLang="ja-JP" dirty="0" smtClean="0">
                <a:ea typeface="MS Mincho" pitchFamily="49" charset="-128"/>
              </a:rPr>
              <a:t>level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Largest source of funding for people with limited income, regardless of age eligibility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Five broad coverage groups:</a:t>
            </a:r>
          </a:p>
          <a:p>
            <a:pPr lvl="2"/>
            <a:r>
              <a:rPr lang="en-US" altLang="ja-JP" dirty="0" smtClean="0">
                <a:ea typeface="MS Mincho" pitchFamily="49" charset="-128"/>
              </a:rPr>
              <a:t>Children, pregnant women, adults in families with dependent children, individuals with disabilities, individuals 65 years or older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2" descr="C:\Documents and Settings\Penny\Local Settings\Temporary Internet Files\Content.IE5\JBQQVWUB\MC90035905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524000"/>
            <a:ext cx="1431720" cy="1295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0415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/>
          <a:lstStyle/>
          <a:p>
            <a:r>
              <a:rPr lang="en-US" altLang="ja-JP" sz="3600" dirty="0">
                <a:ea typeface="ＭＳ Ｐゴシック" charset="-128"/>
              </a:rPr>
              <a:t>Health and Social Services to Promote the Health of </a:t>
            </a:r>
            <a:r>
              <a:rPr lang="en-US" altLang="ja-JP" sz="3600" dirty="0" smtClean="0">
                <a:ea typeface="ＭＳ Ｐゴシック" charset="-128"/>
              </a:rPr>
              <a:t>Women </a:t>
            </a:r>
            <a:r>
              <a:rPr lang="en-US" sz="3600" dirty="0"/>
              <a:t>(Cont.)</a:t>
            </a:r>
            <a:endParaRPr lang="en-US" altLang="en-US" sz="3600" dirty="0">
              <a:cs typeface="Times New Roman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6705600" cy="4724400"/>
          </a:xfrm>
        </p:spPr>
        <p:txBody>
          <a:bodyPr/>
          <a:lstStyle/>
          <a:p>
            <a:r>
              <a:rPr lang="en-US" altLang="ja-JP" dirty="0" smtClean="0">
                <a:ea typeface="MS Mincho" pitchFamily="49" charset="-128"/>
              </a:rPr>
              <a:t>Women’s </a:t>
            </a:r>
            <a:r>
              <a:rPr lang="en-US" altLang="ja-JP" dirty="0">
                <a:ea typeface="MS Mincho" pitchFamily="49" charset="-128"/>
              </a:rPr>
              <a:t>health services</a:t>
            </a:r>
          </a:p>
          <a:p>
            <a:pPr lvl="1"/>
            <a:r>
              <a:rPr lang="en-US" altLang="ja-JP" dirty="0" smtClean="0">
                <a:ea typeface="MS Mincho" pitchFamily="49" charset="-128"/>
              </a:rPr>
              <a:t>Provide </a:t>
            </a:r>
            <a:r>
              <a:rPr lang="en-US" altLang="ja-JP" dirty="0">
                <a:ea typeface="MS Mincho" pitchFamily="49" charset="-128"/>
              </a:rPr>
              <a:t>primary health care needs, as </a:t>
            </a:r>
            <a:r>
              <a:rPr lang="en-US" altLang="ja-JP" dirty="0" smtClean="0">
                <a:ea typeface="MS Mincho" pitchFamily="49" charset="-128"/>
              </a:rPr>
              <a:t>well as </a:t>
            </a:r>
            <a:r>
              <a:rPr lang="en-US" altLang="ja-JP" dirty="0">
                <a:ea typeface="MS Mincho" pitchFamily="49" charset="-128"/>
              </a:rPr>
              <a:t>reproductive and maternity care </a:t>
            </a:r>
            <a:r>
              <a:rPr lang="en-US" altLang="ja-JP" dirty="0" smtClean="0">
                <a:ea typeface="MS Mincho" pitchFamily="49" charset="-128"/>
              </a:rPr>
              <a:t>services</a:t>
            </a:r>
            <a:r>
              <a:rPr lang="en-US" altLang="ja-JP" dirty="0">
                <a:ea typeface="MS Mincho" pitchFamily="49" charset="-128"/>
              </a:rPr>
              <a:t> </a:t>
            </a:r>
            <a:r>
              <a:rPr lang="en-US" altLang="ja-JP" dirty="0" smtClean="0">
                <a:ea typeface="MS Mincho" pitchFamily="49" charset="-128"/>
              </a:rPr>
              <a:t>including:</a:t>
            </a:r>
          </a:p>
          <a:p>
            <a:pPr lvl="2"/>
            <a:r>
              <a:rPr lang="en-US" altLang="ja-JP" dirty="0" smtClean="0">
                <a:ea typeface="MS Mincho" pitchFamily="49" charset="-128"/>
              </a:rPr>
              <a:t>Eating disorders</a:t>
            </a:r>
          </a:p>
          <a:p>
            <a:pPr lvl="2"/>
            <a:r>
              <a:rPr lang="en-US" altLang="ja-JP" dirty="0" smtClean="0">
                <a:ea typeface="MS Mincho" pitchFamily="49" charset="-128"/>
              </a:rPr>
              <a:t>All forms of abuse</a:t>
            </a:r>
          </a:p>
          <a:p>
            <a:pPr lvl="2"/>
            <a:r>
              <a:rPr lang="en-US" altLang="ja-JP" dirty="0" smtClean="0">
                <a:ea typeface="MS Mincho" pitchFamily="49" charset="-128"/>
              </a:rPr>
              <a:t>Disease prevention, including smoking cessation</a:t>
            </a:r>
          </a:p>
          <a:p>
            <a:pPr lvl="2"/>
            <a:r>
              <a:rPr lang="en-US" altLang="ja-JP" dirty="0" smtClean="0">
                <a:ea typeface="MS Mincho" pitchFamily="49" charset="-128"/>
              </a:rPr>
              <a:t>Health promotion focusing on nutrition, exercise, and stress management</a:t>
            </a:r>
            <a:endParaRPr lang="en-US" altLang="ja-JP" dirty="0">
              <a:ea typeface="MS Mincho" pitchFamily="49" charset="-128"/>
            </a:endParaRPr>
          </a:p>
          <a:p>
            <a:pPr lvl="1"/>
            <a:r>
              <a:rPr lang="en-US" altLang="ja-JP" dirty="0">
                <a:ea typeface="MS Mincho" pitchFamily="49" charset="-128"/>
              </a:rPr>
              <a:t>The National Women’s Health Network is a strong advocate for women’s concerns</a:t>
            </a:r>
            <a:r>
              <a:rPr lang="en-US" altLang="ja-JP" dirty="0" smtClean="0">
                <a:ea typeface="MS Mincho" pitchFamily="49" charset="-128"/>
              </a:rPr>
              <a:t>.</a:t>
            </a:r>
            <a:endParaRPr lang="en-US" altLang="ja-JP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2" descr="C:\Documents and Settings\Penny\Local Settings\Temporary Internet Files\Content.IE5\JBQQVWUB\MC90035905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447800"/>
            <a:ext cx="1431720" cy="1295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319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3600" dirty="0" smtClean="0">
                <a:ea typeface="MS Mincho" pitchFamily="49" charset="-128"/>
              </a:rPr>
              <a:t>Other Community Voluntary Services</a:t>
            </a:r>
            <a:endParaRPr lang="en-US" altLang="ja-JP" sz="3600" dirty="0">
              <a:ea typeface="MS Mincho" pitchFamily="49" charset="-128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Women’s organizations 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Promote voluntary involvement with community;</a:t>
            </a:r>
            <a:r>
              <a:rPr lang="en-US" altLang="ja-JP" dirty="0">
                <a:ea typeface="ＭＳ Ｐゴシック" charset="-128"/>
              </a:rPr>
              <a:t> many others have made women’s health a major item on their agenda.</a:t>
            </a:r>
            <a:endParaRPr lang="en-US" altLang="ja-JP" dirty="0">
              <a:latin typeface="Times New Roman" charset="0"/>
              <a:ea typeface="ＭＳ Ｐゴシック" charset="-128"/>
            </a:endParaRPr>
          </a:p>
          <a:p>
            <a:r>
              <a:rPr lang="en-US" altLang="ja-JP" dirty="0">
                <a:ea typeface="MS Mincho" pitchFamily="49" charset="-128"/>
              </a:rPr>
              <a:t>Networking 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Help women advance careers, improve lifestyles, and increase income and success. </a:t>
            </a:r>
          </a:p>
          <a:p>
            <a:r>
              <a:rPr lang="en-US" altLang="ja-JP" dirty="0">
                <a:ea typeface="MS Mincho" pitchFamily="49" charset="-128"/>
              </a:rPr>
              <a:t>Crisis hotline services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Provide counseling to battered women, battering parents, rape victims, those considering suicide, and those with multiple needs</a:t>
            </a:r>
            <a:r>
              <a:rPr lang="en-US" altLang="ja-JP" dirty="0" smtClean="0">
                <a:ea typeface="MS Mincho" pitchFamily="49" charset="-128"/>
              </a:rPr>
              <a:t>.</a:t>
            </a:r>
            <a:endParaRPr lang="en-US" altLang="ja-JP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125" name="Picture 5" descr="C:\Documents and Settings\Penny\Local Settings\Temporary Internet Files\Content.IE5\UCV4BDVO\MC9000450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480" y="1219200"/>
            <a:ext cx="1354320" cy="9177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201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/>
              <a:t>Levels of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6400800" cy="4724400"/>
          </a:xfrm>
        </p:spPr>
        <p:txBody>
          <a:bodyPr/>
          <a:lstStyle/>
          <a:p>
            <a:r>
              <a:rPr lang="en-US" altLang="en-US" sz="2400" dirty="0"/>
              <a:t>Primary prevention</a:t>
            </a:r>
          </a:p>
          <a:p>
            <a:pPr lvl="1"/>
            <a:r>
              <a:rPr lang="en-US" altLang="en-US" sz="2000" dirty="0"/>
              <a:t>Recognize risk for disease and target health care behaviors to reduce </a:t>
            </a:r>
            <a:r>
              <a:rPr lang="en-US" altLang="en-US" sz="2000" dirty="0" smtClean="0"/>
              <a:t>risk</a:t>
            </a:r>
            <a:endParaRPr lang="en-US" altLang="en-US" sz="2000" dirty="0"/>
          </a:p>
          <a:p>
            <a:pPr lvl="1"/>
            <a:r>
              <a:rPr lang="en-US" altLang="en-US" sz="2000" dirty="0" smtClean="0"/>
              <a:t>Never </a:t>
            </a:r>
            <a:r>
              <a:rPr lang="en-US" altLang="en-US" sz="2000" dirty="0"/>
              <a:t>smoking, </a:t>
            </a:r>
            <a:r>
              <a:rPr lang="en-US" altLang="en-US" sz="2000" dirty="0" smtClean="0"/>
              <a:t>following a </a:t>
            </a:r>
            <a:r>
              <a:rPr lang="en-US" altLang="en-US" sz="2000" dirty="0"/>
              <a:t>nutritious diet, </a:t>
            </a:r>
            <a:r>
              <a:rPr lang="en-US" altLang="en-US" sz="2000" dirty="0" smtClean="0"/>
              <a:t>safe </a:t>
            </a:r>
            <a:r>
              <a:rPr lang="en-US" altLang="en-US" sz="2000" dirty="0"/>
              <a:t>sex practice, avoiding drugs, limiting </a:t>
            </a:r>
            <a:r>
              <a:rPr lang="en-US" altLang="en-US" sz="2000" dirty="0" smtClean="0"/>
              <a:t>alcohol consumption, and staying </a:t>
            </a:r>
            <a:r>
              <a:rPr lang="en-US" altLang="en-US" sz="2000" dirty="0"/>
              <a:t>physically </a:t>
            </a:r>
            <a:r>
              <a:rPr lang="en-US" altLang="en-US" sz="2000" dirty="0" smtClean="0"/>
              <a:t>active</a:t>
            </a:r>
            <a:endParaRPr lang="en-US" altLang="en-US" sz="2000" dirty="0"/>
          </a:p>
          <a:p>
            <a:r>
              <a:rPr lang="en-US" altLang="en-US" sz="2400" dirty="0"/>
              <a:t>Secondary prevention</a:t>
            </a:r>
          </a:p>
          <a:p>
            <a:pPr lvl="1"/>
            <a:r>
              <a:rPr lang="en-US" altLang="en-US" sz="2000" dirty="0"/>
              <a:t>Routine screening for cervical cancer, STIs, breast self-exams, and </a:t>
            </a:r>
            <a:r>
              <a:rPr lang="en-US" altLang="en-US" sz="2000" dirty="0" smtClean="0"/>
              <a:t>mammograms</a:t>
            </a:r>
            <a:endParaRPr lang="en-US" altLang="en-US" sz="2000" dirty="0"/>
          </a:p>
          <a:p>
            <a:r>
              <a:rPr lang="en-US" altLang="en-US" sz="2400" dirty="0"/>
              <a:t>Tertiary prevention</a:t>
            </a:r>
          </a:p>
          <a:p>
            <a:pPr lvl="1"/>
            <a:r>
              <a:rPr lang="en-US" altLang="en-US" sz="2000" dirty="0"/>
              <a:t>Education and resource </a:t>
            </a:r>
            <a:r>
              <a:rPr lang="en-US" altLang="en-US" sz="2000" dirty="0" smtClean="0"/>
              <a:t>utilization</a:t>
            </a:r>
            <a:endParaRPr lang="en-US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146" name="Picture 2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015" y="1549469"/>
            <a:ext cx="1402385" cy="14985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3996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sz="3600" dirty="0">
                <a:ea typeface="MS Mincho" pitchFamily="49" charset="-128"/>
              </a:rPr>
              <a:t>Roles of </a:t>
            </a:r>
            <a:r>
              <a:rPr lang="en-US" altLang="ja-JP" sz="3600" dirty="0" smtClean="0">
                <a:ea typeface="MS Mincho" pitchFamily="49" charset="-128"/>
              </a:rPr>
              <a:t>the Community </a:t>
            </a:r>
            <a:r>
              <a:rPr lang="en-US" altLang="ja-JP" sz="3600" dirty="0">
                <a:ea typeface="MS Mincho" pitchFamily="49" charset="-128"/>
              </a:rPr>
              <a:t>Health Nurse</a:t>
            </a:r>
            <a:r>
              <a:rPr lang="en-US" altLang="ja-JP" sz="3600" dirty="0">
                <a:ea typeface="ＭＳ Ｐゴシック" charset="-128"/>
              </a:rPr>
              <a:t> </a:t>
            </a:r>
            <a:endParaRPr lang="en-US" altLang="en-US" sz="3600" dirty="0"/>
          </a:p>
        </p:txBody>
      </p:sp>
      <p:pic>
        <p:nvPicPr>
          <p:cNvPr id="1097733" name="Picture 4" descr="C:\Users\leakepen\AppData\Local\Microsoft\Windows\Temporary Internet Files\Content.IE5\ARG84GKV\MPj04464590000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293096"/>
            <a:ext cx="1752600" cy="1752600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3276600" y="1676400"/>
            <a:ext cx="2438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Direct </a:t>
            </a:r>
            <a:r>
              <a:rPr lang="en-US" altLang="ja-JP" dirty="0" smtClean="0">
                <a:ea typeface="MS Mincho" pitchFamily="49" charset="-128"/>
              </a:rPr>
              <a:t>care</a:t>
            </a:r>
            <a:r>
              <a:rPr lang="en-US" altLang="ja-JP" dirty="0" smtClean="0">
                <a:ea typeface="ＭＳ Ｐゴシック" charset="-128"/>
              </a:rPr>
              <a:t> </a:t>
            </a:r>
            <a:endParaRPr lang="en-US" altLang="ja-JP" dirty="0">
              <a:ea typeface="ＭＳ Ｐゴシック" charset="-128"/>
            </a:endParaRPr>
          </a:p>
          <a:p>
            <a:r>
              <a:rPr lang="en-US" altLang="ja-JP" dirty="0">
                <a:ea typeface="MS Mincho" pitchFamily="49" charset="-128"/>
              </a:rPr>
              <a:t>Educator</a:t>
            </a:r>
            <a:r>
              <a:rPr lang="en-US" altLang="ja-JP" dirty="0">
                <a:ea typeface="ＭＳ Ｐゴシック" charset="-128"/>
              </a:rPr>
              <a:t> </a:t>
            </a:r>
          </a:p>
          <a:p>
            <a:r>
              <a:rPr lang="en-US" altLang="ja-JP" dirty="0">
                <a:ea typeface="ＭＳ Ｐゴシック" charset="-128"/>
              </a:rPr>
              <a:t>Counselor</a:t>
            </a:r>
          </a:p>
          <a:p>
            <a:r>
              <a:rPr lang="en-US" altLang="ja-JP" dirty="0">
                <a:ea typeface="ＭＳ Ｐゴシック" charset="-128"/>
              </a:rPr>
              <a:t>Researcher</a:t>
            </a:r>
            <a:endParaRPr lang="en-US" altLang="ja-JP" sz="3200" dirty="0">
              <a:ea typeface="MS Mincho" pitchFamily="49" charset="-128"/>
            </a:endParaRPr>
          </a:p>
        </p:txBody>
      </p:sp>
      <p:pic>
        <p:nvPicPr>
          <p:cNvPr id="1097734" name="Picture 6" descr="C:\Users\leakepen\AppData\Local\Microsoft\Windows\Temporary Internet Files\Content.IE5\1095EV64\MPj044265600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2" y="3962400"/>
            <a:ext cx="23891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7735" name="Picture 7" descr="C:\Users\leakepen\AppData\Local\Microsoft\Windows\Temporary Internet Files\Content.IE5\YRMNBGNO\MPj043858000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21187"/>
            <a:ext cx="228600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7736" name="Picture 13" descr="C:\Users\leakepen\AppData\Local\Microsoft\Windows\Temporary Internet Files\Content.IE5\I1DS8XGI\MPj0185155000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19812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7737" name="Picture 22" descr="C:\Users\leakepen\AppData\Local\Microsoft\Windows\Temporary Internet Files\Content.IE5\DTUWK8B5\MPj040750100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133600"/>
            <a:ext cx="2054225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0903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Research in Women’s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6629400" cy="4724400"/>
          </a:xfrm>
        </p:spPr>
        <p:txBody>
          <a:bodyPr/>
          <a:lstStyle/>
          <a:p>
            <a:r>
              <a:rPr lang="en-US" dirty="0" smtClean="0"/>
              <a:t>Research efforts to include women in studies have grown; not based only on male subjects</a:t>
            </a:r>
          </a:p>
          <a:p>
            <a:r>
              <a:rPr lang="en-US" dirty="0" smtClean="0"/>
              <a:t>NIH Office of Research on Women’s Health (ORWH) established in 1990</a:t>
            </a:r>
          </a:p>
          <a:p>
            <a:r>
              <a:rPr lang="en-US" dirty="0" smtClean="0"/>
              <a:t>Many topics examined based on special task force recommendations</a:t>
            </a:r>
          </a:p>
          <a:p>
            <a:r>
              <a:rPr lang="en-US" dirty="0" smtClean="0"/>
              <a:t>Research on financing and delivery of health services for women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7170" name="Picture 2" descr="C:\Documents and Settings\Penny\Local Settings\Temporary Internet Files\Content.IE5\FJAXEYFB\MC9003632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326" y="4343400"/>
            <a:ext cx="1509674" cy="18223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292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z="3600" dirty="0"/>
              <a:t>Office </a:t>
            </a:r>
            <a:r>
              <a:rPr lang="en-US" altLang="en-US" sz="3600" dirty="0" smtClean="0"/>
              <a:t>of Research </a:t>
            </a:r>
            <a:r>
              <a:rPr lang="en-US" altLang="en-US" sz="3600" dirty="0"/>
              <a:t>on </a:t>
            </a:r>
            <a:r>
              <a:rPr lang="en-US" altLang="en-US" sz="3600" dirty="0" smtClean="0"/>
              <a:t>Women’s </a:t>
            </a:r>
            <a:r>
              <a:rPr lang="en-US" altLang="en-US" sz="3600" dirty="0"/>
              <a:t>Health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6553200" cy="4724400"/>
          </a:xfrm>
        </p:spPr>
        <p:txBody>
          <a:bodyPr/>
          <a:lstStyle/>
          <a:p>
            <a:r>
              <a:rPr lang="en-GB" altLang="en-US" dirty="0"/>
              <a:t>Overarching themes for research:</a:t>
            </a:r>
          </a:p>
          <a:p>
            <a:pPr lvl="1"/>
            <a:r>
              <a:rPr lang="en-GB" altLang="en-US" dirty="0"/>
              <a:t>Developmental, psychological, spiritual, and physiological factors effect on </a:t>
            </a:r>
            <a:r>
              <a:rPr lang="en-GB" altLang="en-US" dirty="0" smtClean="0"/>
              <a:t>lifespan </a:t>
            </a:r>
            <a:endParaRPr lang="en-US" altLang="en-US" dirty="0"/>
          </a:p>
          <a:p>
            <a:pPr lvl="1"/>
            <a:r>
              <a:rPr lang="en-GB" altLang="en-US" dirty="0"/>
              <a:t>Female </a:t>
            </a:r>
            <a:r>
              <a:rPr lang="en-GB" altLang="en-US" dirty="0" smtClean="0"/>
              <a:t>determinants’ (such </a:t>
            </a:r>
            <a:r>
              <a:rPr lang="en-GB" altLang="en-US" dirty="0"/>
              <a:t>as genetics and gender </a:t>
            </a:r>
            <a:r>
              <a:rPr lang="en-GB" altLang="en-US" dirty="0" smtClean="0"/>
              <a:t>expectations) </a:t>
            </a:r>
            <a:r>
              <a:rPr lang="en-GB" altLang="en-US" dirty="0"/>
              <a:t>effect on health</a:t>
            </a:r>
            <a:endParaRPr lang="en-US" altLang="en-US" dirty="0"/>
          </a:p>
          <a:p>
            <a:pPr lvl="1"/>
            <a:r>
              <a:rPr lang="en-GB" altLang="en-US" dirty="0"/>
              <a:t>Health disparities and diversity</a:t>
            </a:r>
            <a:endParaRPr lang="en-US" altLang="en-US" dirty="0"/>
          </a:p>
          <a:p>
            <a:pPr lvl="1"/>
            <a:r>
              <a:rPr lang="en-GB" altLang="en-US" dirty="0"/>
              <a:t>Diseases and conditions affecting women</a:t>
            </a:r>
            <a:endParaRPr lang="en-US" altLang="en-US" dirty="0"/>
          </a:p>
          <a:p>
            <a:pPr lvl="1"/>
            <a:r>
              <a:rPr lang="en-GB" altLang="en-US" dirty="0"/>
              <a:t>Career development and advancement </a:t>
            </a:r>
            <a:r>
              <a:rPr lang="en-GB" altLang="en-US" dirty="0" smtClean="0"/>
              <a:t>of women </a:t>
            </a:r>
            <a:r>
              <a:rPr lang="en-GB" altLang="en-US" dirty="0"/>
              <a:t>in the sciences </a:t>
            </a:r>
            <a:endParaRPr lang="en-US" altLang="ja-JP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Picture 2" descr="C:\Documents and Settings\Penny\Local Settings\Temporary Internet Files\Content.IE5\FJAXEYFB\MC9003632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326" y="4349801"/>
            <a:ext cx="1509674" cy="18223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7172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/>
              <a:t>Women’s Health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>
                <a:ea typeface="MS Mincho" pitchFamily="49" charset="-128"/>
              </a:rPr>
              <a:t>“… </a:t>
            </a:r>
            <a:r>
              <a:rPr lang="en-US" altLang="ja-JP" dirty="0">
                <a:ea typeface="MS Mincho" pitchFamily="49" charset="-128"/>
              </a:rPr>
              <a:t>essential to the development of health care for women are the concepts of health promotion, disease and accident prevention, education for self-care and responsibility, health risk identification and coordination for illness care when needed.”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n-US" altLang="ja-JP" sz="1800" dirty="0">
                <a:ea typeface="MS Mincho" pitchFamily="49" charset="-128"/>
                <a:cs typeface="Arial" charset="0"/>
              </a:rPr>
              <a:t>– </a:t>
            </a:r>
            <a:r>
              <a:rPr lang="en-US" altLang="ja-JP" sz="1800" dirty="0">
                <a:ea typeface="MS Mincho" pitchFamily="49" charset="-128"/>
              </a:rPr>
              <a:t>Preamble to a New Paradigm for Women's Health, </a:t>
            </a:r>
            <a:endParaRPr lang="en-US" altLang="ja-JP" sz="1800" dirty="0" smtClean="0">
              <a:ea typeface="MS Mincho" pitchFamily="49" charset="-128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en-US" altLang="ja-JP" sz="1800" dirty="0" smtClean="0">
                <a:ea typeface="MS Mincho" pitchFamily="49" charset="-128"/>
              </a:rPr>
              <a:t>Choi </a:t>
            </a:r>
            <a:r>
              <a:rPr lang="en-US" altLang="ja-JP" sz="1800" dirty="0">
                <a:ea typeface="MS Mincho" pitchFamily="49" charset="-128"/>
              </a:rPr>
              <a:t>(1985</a:t>
            </a:r>
            <a:r>
              <a:rPr lang="en-US" altLang="ja-JP" sz="1800" dirty="0" smtClean="0">
                <a:ea typeface="MS Mincho" pitchFamily="49" charset="-128"/>
              </a:rPr>
              <a:t>)</a:t>
            </a:r>
          </a:p>
          <a:p>
            <a:pPr algn="r">
              <a:buFont typeface="Wingdings 2" pitchFamily="18" charset="2"/>
              <a:buNone/>
            </a:pPr>
            <a:endParaRPr lang="en-US" altLang="ja-JP" sz="1800" dirty="0">
              <a:ea typeface="MS Mincho" pitchFamily="49" charset="-128"/>
            </a:endParaRPr>
          </a:p>
          <a:p>
            <a:pPr>
              <a:buNone/>
            </a:pPr>
            <a:r>
              <a:rPr lang="en-US" altLang="ja-JP" sz="2400" dirty="0" smtClean="0">
                <a:ea typeface="ＭＳ Ｐゴシック" charset="-128"/>
              </a:rPr>
              <a:t> </a:t>
            </a:r>
            <a:endParaRPr lang="en-US" altLang="ja-JP" sz="2400" dirty="0">
              <a:ea typeface="ＭＳ Ｐゴシック" charset="-128"/>
            </a:endParaRPr>
          </a:p>
          <a:p>
            <a:pPr algn="r">
              <a:buFont typeface="Wingdings 2" pitchFamily="18" charset="2"/>
              <a:buNone/>
            </a:pPr>
            <a:r>
              <a:rPr lang="en-US" altLang="ja-JP" sz="1600" dirty="0" smtClean="0">
                <a:ea typeface="MS Mincho" pitchFamily="49" charset="-128"/>
              </a:rPr>
              <a:t> </a:t>
            </a:r>
            <a:endParaRPr lang="en-US" altLang="en-US" sz="1600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219" name="Picture 3" descr="C:\Documents and Settings\Penny\Local Settings\Temporary Internet Files\Content.IE5\JBQQVWUB\MP90044647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"/>
            <a:ext cx="1066800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Documents and Settings\Penny\Local Settings\Temporary Internet Files\Content.IE5\FJAXEYFB\MP90044246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37" y="76200"/>
            <a:ext cx="1063663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C:\Documents and Settings\Penny\Local Settings\Temporary Internet Files\Content.IE5\4BSNVYGI\MP900446441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0"/>
            <a:ext cx="1068578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:\Documents and Settings\Penny\Local Settings\Temporary Internet Files\Content.IE5\UCV4BDVO\MP90044856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72000"/>
            <a:ext cx="1066800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7993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altLang="en-US" dirty="0"/>
              <a:t>“Women are at the center of the health of the United States; therefore, if better models are developed for improving the health of women, the health of the entire nation will benefit.”</a:t>
            </a:r>
          </a:p>
          <a:p>
            <a:pPr marL="0" indent="0" algn="r">
              <a:buFont typeface="Wingdings 2" pitchFamily="18" charset="2"/>
              <a:buNone/>
            </a:pPr>
            <a:r>
              <a:rPr lang="en-US" altLang="en-US" sz="2000" dirty="0">
                <a:cs typeface="Arial" charset="0"/>
              </a:rPr>
              <a:t>– </a:t>
            </a:r>
            <a:r>
              <a:rPr lang="en-US" altLang="en-US" sz="2000" dirty="0" err="1"/>
              <a:t>Nies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and </a:t>
            </a:r>
            <a:r>
              <a:rPr lang="en-US" altLang="en-US" sz="2000" dirty="0"/>
              <a:t>McEwen (</a:t>
            </a:r>
            <a:r>
              <a:rPr lang="en-US" altLang="en-US" sz="2000" dirty="0" smtClean="0"/>
              <a:t>2015)</a:t>
            </a: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629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Major Indicators of Health</a:t>
            </a: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2133600"/>
            <a:ext cx="5867400" cy="4267200"/>
          </a:xfrm>
        </p:spPr>
        <p:txBody>
          <a:bodyPr/>
          <a:lstStyle/>
          <a:p>
            <a:r>
              <a:rPr lang="en-US" altLang="ja-JP" sz="2400" dirty="0" smtClean="0">
                <a:ea typeface="MS Mincho" pitchFamily="49" charset="-128"/>
              </a:rPr>
              <a:t>Mortality rates </a:t>
            </a:r>
            <a:endParaRPr lang="en-US" altLang="ja-JP" sz="2400" dirty="0">
              <a:ea typeface="MS Mincho" pitchFamily="49" charset="-128"/>
            </a:endParaRPr>
          </a:p>
          <a:p>
            <a:pPr lvl="1"/>
            <a:r>
              <a:rPr lang="en-US" altLang="ja-JP" sz="2000" dirty="0">
                <a:ea typeface="MS Mincho" pitchFamily="49" charset="-128"/>
              </a:rPr>
              <a:t>Cardiovascular disease (CVD) continues to be the number </a:t>
            </a:r>
            <a:r>
              <a:rPr lang="en-US" altLang="ja-JP" sz="2000" dirty="0" smtClean="0">
                <a:ea typeface="MS Mincho" pitchFamily="49" charset="-128"/>
              </a:rPr>
              <a:t>one overall killer </a:t>
            </a:r>
            <a:r>
              <a:rPr lang="en-US" altLang="ja-JP" sz="2000" dirty="0">
                <a:ea typeface="MS Mincho" pitchFamily="49" charset="-128"/>
              </a:rPr>
              <a:t>of women.</a:t>
            </a:r>
          </a:p>
          <a:p>
            <a:pPr lvl="1"/>
            <a:r>
              <a:rPr lang="en-US" altLang="ja-JP" sz="2000" dirty="0">
                <a:ea typeface="MS Mincho" pitchFamily="49" charset="-128"/>
              </a:rPr>
              <a:t>Cancer rates are increasing </a:t>
            </a:r>
            <a:r>
              <a:rPr lang="en-US" altLang="ja-JP" sz="2000" dirty="0" smtClean="0">
                <a:ea typeface="MS Mincho" pitchFamily="49" charset="-128"/>
              </a:rPr>
              <a:t>because of lifestyle </a:t>
            </a:r>
            <a:r>
              <a:rPr lang="en-US" altLang="ja-JP" sz="2000" dirty="0">
                <a:ea typeface="MS Mincho" pitchFamily="49" charset="-128"/>
              </a:rPr>
              <a:t>choices, environmental carcinogens, and </a:t>
            </a:r>
            <a:r>
              <a:rPr lang="en-US" altLang="ja-JP" sz="2000" dirty="0" smtClean="0">
                <a:ea typeface="MS Mincho" pitchFamily="49" charset="-128"/>
              </a:rPr>
              <a:t>increase in life expectancy.</a:t>
            </a:r>
            <a:endParaRPr lang="en-US" altLang="ja-JP" sz="2000" dirty="0">
              <a:ea typeface="MS Mincho" pitchFamily="49" charset="-128"/>
            </a:endParaRPr>
          </a:p>
          <a:p>
            <a:pPr lvl="1"/>
            <a:r>
              <a:rPr lang="en-US" altLang="ja-JP" sz="2000" dirty="0">
                <a:ea typeface="MS Mincho" pitchFamily="49" charset="-128"/>
              </a:rPr>
              <a:t>Diabetes mellitus causes the premature death of many women and is a risk factor for CVD.</a:t>
            </a:r>
          </a:p>
          <a:p>
            <a:pPr lvl="1"/>
            <a:r>
              <a:rPr lang="en-US" altLang="ja-JP" sz="2000" dirty="0">
                <a:ea typeface="MS Mincho" pitchFamily="49" charset="-128"/>
              </a:rPr>
              <a:t>Gaps exist in the availability and quality of reproductive health care services globally.</a:t>
            </a:r>
            <a:endParaRPr lang="en-US" altLang="en-US" sz="2000" dirty="0">
              <a:ea typeface="MS Mincho" pitchFamily="49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85801" y="1676400"/>
            <a:ext cx="7772400" cy="5334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b="1" dirty="0">
                <a:ea typeface="MS Mincho" pitchFamily="49" charset="-128"/>
              </a:rPr>
              <a:t>Life expectancy </a:t>
            </a:r>
            <a:r>
              <a:rPr lang="en-US" altLang="ja-JP" sz="2400" dirty="0">
                <a:ea typeface="MS Mincho" pitchFamily="49" charset="-128"/>
              </a:rPr>
              <a:t>for Americans is at an </a:t>
            </a:r>
            <a:r>
              <a:rPr lang="en-US" altLang="ja-JP" sz="2400" dirty="0" smtClean="0">
                <a:ea typeface="MS Mincho" pitchFamily="49" charset="-128"/>
              </a:rPr>
              <a:t>all-time high.</a:t>
            </a:r>
            <a:endParaRPr lang="en-US" altLang="ja-JP" sz="2400" dirty="0">
              <a:ea typeface="MS Mincho" pitchFamily="49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30105"/>
            <a:ext cx="1714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4135105"/>
            <a:ext cx="1714500" cy="1200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81800" y="5385137"/>
            <a:ext cx="15648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From  http</a:t>
            </a:r>
            <a:r>
              <a:rPr lang="en-US" sz="1000" dirty="0">
                <a:latin typeface="+mj-lt"/>
              </a:rPr>
              <a:t>://ndep.nih.gov/partners-community-organization/campaigns/SmallStepsBigRewards.aspx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3581107"/>
            <a:ext cx="1949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From </a:t>
            </a:r>
            <a:r>
              <a:rPr lang="en-US" sz="1000" dirty="0">
                <a:latin typeface="+mj-lt"/>
              </a:rPr>
              <a:t>http://www.nhlbi.nih.gov/educational/hearttruth/</a:t>
            </a:r>
          </a:p>
        </p:txBody>
      </p:sp>
    </p:spTree>
    <p:extLst>
      <p:ext uri="{BB962C8B-B14F-4D97-AF65-F5344CB8AC3E}">
        <p14:creationId xmlns="" xmlns:p14="http://schemas.microsoft.com/office/powerpoint/2010/main" val="316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Major Indicators of Health </a:t>
            </a:r>
            <a:r>
              <a:rPr lang="en-US" altLang="ja-JP" dirty="0" smtClean="0">
                <a:ea typeface="MS Mincho" pitchFamily="49" charset="-128"/>
              </a:rPr>
              <a:t>(Cont</a:t>
            </a:r>
            <a:r>
              <a:rPr lang="en-US" altLang="ja-JP" dirty="0">
                <a:ea typeface="MS Mincho" pitchFamily="49" charset="-128"/>
              </a:rPr>
              <a:t>.)</a:t>
            </a:r>
            <a:endParaRPr lang="en-US" alt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6553200" cy="4724400"/>
          </a:xfrm>
        </p:spPr>
        <p:txBody>
          <a:bodyPr/>
          <a:lstStyle/>
          <a:p>
            <a:r>
              <a:rPr lang="en-US" altLang="en-US" dirty="0">
                <a:ea typeface="MS Mincho" pitchFamily="49" charset="-128"/>
              </a:rPr>
              <a:t>Morbidity rates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More women than men are hospitalized each year in the United States.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Women are more likely than men to be disabled from chronic conditions.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Women are more likely than men to have surgery; many surgeries relate to reproductive health.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The most frequently occurring interruption in women’s mental health relates to depression.</a:t>
            </a:r>
            <a:endParaRPr lang="en-US" altLang="en-US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194" name="Picture 2" descr="C:\Documents and Settings\Penny\Local Settings\Temporary Internet Files\Content.IE5\UCV4BDVO\MC9003908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1800" y="4953000"/>
            <a:ext cx="1106972" cy="14244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8426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sz="3600" dirty="0">
                <a:ea typeface="MS Mincho" pitchFamily="49" charset="-128"/>
              </a:rPr>
              <a:t>Social </a:t>
            </a:r>
            <a:r>
              <a:rPr lang="en-US" altLang="ja-JP" sz="3600" dirty="0" smtClean="0">
                <a:ea typeface="MS Mincho" pitchFamily="49" charset="-128"/>
              </a:rPr>
              <a:t>Factors Affecting Women’s </a:t>
            </a:r>
            <a:r>
              <a:rPr lang="en-US" altLang="ja-JP" sz="3600" dirty="0">
                <a:ea typeface="MS Mincho" pitchFamily="49" charset="-128"/>
              </a:rPr>
              <a:t>Health</a:t>
            </a:r>
            <a:r>
              <a:rPr lang="en-US" altLang="ja-JP" sz="3600" dirty="0">
                <a:ea typeface="ＭＳ Ｐゴシック" charset="-128"/>
              </a:rPr>
              <a:t> </a:t>
            </a:r>
            <a:endParaRPr lang="en-US" altLang="en-US" sz="36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Health care access</a:t>
            </a:r>
            <a:r>
              <a:rPr lang="en-US" altLang="ja-JP" dirty="0">
                <a:ea typeface="ＭＳ Ｐゴシック" charset="-128"/>
              </a:rPr>
              <a:t> </a:t>
            </a:r>
          </a:p>
          <a:p>
            <a:r>
              <a:rPr lang="en-US" altLang="ja-JP" dirty="0">
                <a:ea typeface="MS Mincho" pitchFamily="49" charset="-128"/>
              </a:rPr>
              <a:t>Education and work</a:t>
            </a:r>
            <a:r>
              <a:rPr lang="en-US" altLang="ja-JP" dirty="0">
                <a:ea typeface="ＭＳ Ｐゴシック" charset="-128"/>
              </a:rPr>
              <a:t> </a:t>
            </a:r>
          </a:p>
          <a:p>
            <a:r>
              <a:rPr lang="en-US" altLang="ja-JP" dirty="0">
                <a:ea typeface="MS Mincho" pitchFamily="49" charset="-128"/>
              </a:rPr>
              <a:t>Employment and wages</a:t>
            </a:r>
            <a:r>
              <a:rPr lang="en-US" altLang="ja-JP" dirty="0">
                <a:ea typeface="ＭＳ Ｐゴシック" charset="-128"/>
              </a:rPr>
              <a:t> </a:t>
            </a:r>
          </a:p>
          <a:p>
            <a:r>
              <a:rPr lang="en-US" altLang="ja-JP" dirty="0">
                <a:ea typeface="ＭＳ Ｐゴシック" charset="-128"/>
              </a:rPr>
              <a:t>Working women and home life</a:t>
            </a:r>
            <a:endParaRPr lang="en-US" altLang="ja-JP" dirty="0">
              <a:ea typeface="MS Mincho" pitchFamily="49" charset="-128"/>
            </a:endParaRPr>
          </a:p>
          <a:p>
            <a:r>
              <a:rPr lang="en-US" altLang="ja-JP" dirty="0">
                <a:ea typeface="MS Mincho" pitchFamily="49" charset="-128"/>
              </a:rPr>
              <a:t>Family configuration and marital status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77253" name="Picture 7" descr="bd0625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300" y="1752600"/>
            <a:ext cx="12319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154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sz="3600" dirty="0">
                <a:ea typeface="MS Mincho" pitchFamily="49" charset="-128"/>
              </a:rPr>
              <a:t>Health </a:t>
            </a:r>
            <a:r>
              <a:rPr lang="en-US" altLang="ja-JP" sz="3600" dirty="0" smtClean="0">
                <a:ea typeface="MS Mincho" pitchFamily="49" charset="-128"/>
              </a:rPr>
              <a:t>Promotion Strategies </a:t>
            </a:r>
            <a:r>
              <a:rPr lang="en-US" altLang="ja-JP" sz="3600" dirty="0">
                <a:ea typeface="MS Mincho" pitchFamily="49" charset="-128"/>
              </a:rPr>
              <a:t>for Women</a:t>
            </a:r>
            <a:r>
              <a:rPr lang="en-US" altLang="ja-JP" sz="3600" dirty="0">
                <a:ea typeface="ＭＳ Ｐゴシック" charset="-128"/>
              </a:rPr>
              <a:t> </a:t>
            </a:r>
            <a:endParaRPr lang="en-US" altLang="en-US" sz="36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spcBef>
                <a:spcPts val="576"/>
              </a:spcBef>
            </a:pPr>
            <a:r>
              <a:rPr lang="en-US" altLang="ja-JP" sz="2000" dirty="0">
                <a:ea typeface="MS Mincho" pitchFamily="49" charset="-128"/>
              </a:rPr>
              <a:t>Collaboration and an interdisciplinary approach are necessary to meet the health care needs of </a:t>
            </a:r>
            <a:r>
              <a:rPr lang="en-US" altLang="ja-JP" sz="2000" dirty="0" smtClean="0">
                <a:ea typeface="MS Mincho" pitchFamily="49" charset="-128"/>
              </a:rPr>
              <a:t>women.</a:t>
            </a:r>
          </a:p>
          <a:p>
            <a:pPr>
              <a:spcBef>
                <a:spcPts val="576"/>
              </a:spcBef>
            </a:pPr>
            <a:r>
              <a:rPr lang="en-US" altLang="ja-JP" sz="2000" dirty="0" smtClean="0">
                <a:ea typeface="MS Mincho" pitchFamily="49" charset="-128"/>
              </a:rPr>
              <a:t>Women </a:t>
            </a:r>
            <a:r>
              <a:rPr lang="en-US" altLang="ja-JP" sz="2000" dirty="0">
                <a:ea typeface="MS Mincho" pitchFamily="49" charset="-128"/>
              </a:rPr>
              <a:t>should receive services that promote health and detect disease at an early stage.</a:t>
            </a:r>
          </a:p>
          <a:p>
            <a:pPr>
              <a:spcBef>
                <a:spcPts val="576"/>
              </a:spcBef>
            </a:pPr>
            <a:r>
              <a:rPr lang="en-US" altLang="ja-JP" sz="2000" dirty="0">
                <a:ea typeface="MS Mincho" pitchFamily="49" charset="-128"/>
              </a:rPr>
              <a:t>Many women seek information that will allow them to be in control of their own health.</a:t>
            </a:r>
          </a:p>
          <a:p>
            <a:pPr>
              <a:spcBef>
                <a:spcPts val="576"/>
              </a:spcBef>
            </a:pPr>
            <a:r>
              <a:rPr lang="en-US" altLang="ja-JP" sz="2000" dirty="0">
                <a:ea typeface="MS Mincho" pitchFamily="49" charset="-128"/>
              </a:rPr>
              <a:t>Women desire to become more knowledgeable about their own health. </a:t>
            </a:r>
          </a:p>
          <a:p>
            <a:pPr>
              <a:spcBef>
                <a:spcPts val="576"/>
              </a:spcBef>
            </a:pPr>
            <a:r>
              <a:rPr lang="en-US" altLang="ja-JP" sz="2000" dirty="0">
                <a:ea typeface="ＭＳ Ｐゴシック" charset="-128"/>
              </a:rPr>
              <a:t>Health promotion for low-income, underserved women may differ from that for middle-class women.</a:t>
            </a:r>
          </a:p>
          <a:p>
            <a:pPr>
              <a:spcBef>
                <a:spcPts val="576"/>
              </a:spcBef>
            </a:pPr>
            <a:r>
              <a:rPr lang="en-US" altLang="ja-JP" sz="2000" dirty="0">
                <a:ea typeface="MS Mincho" pitchFamily="49" charset="-128"/>
              </a:rPr>
              <a:t>Knowledge deficits about one’s own health prevail among women regardless of socioeconomic or educational level.</a:t>
            </a:r>
            <a:endParaRPr lang="en-US" altLang="en-US" sz="2000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114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z="3600" dirty="0"/>
              <a:t>Common Acute Illnesses </a:t>
            </a:r>
            <a:r>
              <a:rPr lang="en-US" altLang="en-US" sz="3600" dirty="0" smtClean="0"/>
              <a:t>in Women</a:t>
            </a:r>
            <a:endParaRPr lang="en-US" altLang="en-US" sz="3600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Urinary tract infection and dysuria</a:t>
            </a:r>
          </a:p>
          <a:p>
            <a:r>
              <a:rPr lang="en-US" altLang="ja-JP" dirty="0">
                <a:ea typeface="MS Mincho" pitchFamily="49" charset="-128"/>
              </a:rPr>
              <a:t>Diseases of the reproductive tract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Vaginitis, vulvovaginitis, pelvic</a:t>
            </a:r>
            <a:r>
              <a:rPr lang="en-US" altLang="ja-JP" b="1" dirty="0"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inflammatory disease (PID), and toxic shock syndrome (TSS)</a:t>
            </a:r>
            <a:endParaRPr lang="en-US" altLang="ja-JP" dirty="0">
              <a:latin typeface="Times New Roman" charset="0"/>
              <a:ea typeface="ＭＳ Ｐゴシック" charset="-128"/>
            </a:endParaRPr>
          </a:p>
          <a:p>
            <a:r>
              <a:rPr lang="en-US" altLang="ja-JP" dirty="0">
                <a:ea typeface="ＭＳ Ｐゴシック" charset="-128"/>
              </a:rPr>
              <a:t>Chronic diseases </a:t>
            </a:r>
          </a:p>
          <a:p>
            <a:pPr lvl="1"/>
            <a:r>
              <a:rPr lang="en-US" altLang="ja-JP" dirty="0">
                <a:ea typeface="ＭＳ Ｐゴシック" charset="-128"/>
              </a:rPr>
              <a:t>Coronary vascular disease (CVD) and metabolic syndrome, hypertension, diabetes, arthritis, osteoporosis, and cancer (breast, lung, gynecological)</a:t>
            </a:r>
            <a:endParaRPr lang="en-US" altLang="ja-JP" dirty="0">
              <a:latin typeface="Times New Roman" charset="0"/>
              <a:ea typeface="ＭＳ Ｐゴシック" charset="-128"/>
            </a:endParaRPr>
          </a:p>
          <a:p>
            <a:r>
              <a:rPr lang="en-US" altLang="ja-JP" dirty="0">
                <a:ea typeface="MS Mincho" pitchFamily="49" charset="-128"/>
              </a:rPr>
              <a:t>Mental disorders and stress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95800"/>
            <a:ext cx="1011631" cy="1587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6111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/>
              <a:t>Reproductive Health Concerns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Nutrition 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Includes total life nutritional experience</a:t>
            </a:r>
          </a:p>
          <a:p>
            <a:pPr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Dysmenorrhea</a:t>
            </a:r>
          </a:p>
          <a:p>
            <a:pPr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Family planning</a:t>
            </a:r>
            <a:r>
              <a:rPr lang="en-US" altLang="ja-JP" sz="2400" dirty="0">
                <a:ea typeface="MS Mincho" pitchFamily="49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Includes fertility control and infertility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Need multiple safe options designed to meet the individual needs of all women </a:t>
            </a:r>
          </a:p>
          <a:p>
            <a:pPr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STIs, HIV, and AIDS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Women need age-appropriate STI prevention, education, and counseling.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MS Mincho" pitchFamily="49" charset="-128"/>
              </a:rPr>
              <a:t>Worldwide, AIDS is a leading cause of death among young women.</a:t>
            </a:r>
            <a:endParaRPr lang="en-US" altLang="en-US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43" name="Picture 3" descr="C:\Documents and Settings\Penny\Local Settings\Temporary Internet Files\Content.IE5\FJAXEYFB\MC90031025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648968"/>
            <a:ext cx="815645" cy="1856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265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Other Issues in Women's Health</a:t>
            </a:r>
            <a:r>
              <a:rPr lang="en-US" altLang="ja-JP" dirty="0">
                <a:ea typeface="ＭＳ Ｐゴシック" charset="-128"/>
              </a:rPr>
              <a:t> </a:t>
            </a:r>
            <a:endParaRPr lang="en-US" alt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>
                <a:ea typeface="MS Mincho" pitchFamily="49" charset="-128"/>
              </a:rPr>
              <a:t>Unintentional injury or accidents</a:t>
            </a:r>
            <a:r>
              <a:rPr lang="en-US" altLang="ja-JP" sz="2400" dirty="0">
                <a:ea typeface="ＭＳ Ｐゴシック" charset="-128"/>
              </a:rPr>
              <a:t> </a:t>
            </a:r>
          </a:p>
          <a:p>
            <a:pPr lvl="1"/>
            <a:r>
              <a:rPr lang="en-US" altLang="ja-JP" dirty="0">
                <a:ea typeface="MS Mincho" pitchFamily="49" charset="-128"/>
              </a:rPr>
              <a:t>Domestic violence is the single largest cause of injury to women between the ages of 15 and 44 in the United States.</a:t>
            </a:r>
          </a:p>
          <a:p>
            <a:r>
              <a:rPr lang="en-US" altLang="ja-JP" dirty="0">
                <a:ea typeface="MS Mincho" pitchFamily="49" charset="-128"/>
              </a:rPr>
              <a:t>Disabilities resulting from acute and chronic </a:t>
            </a:r>
            <a:r>
              <a:rPr lang="en-US" altLang="ja-JP" dirty="0" smtClean="0">
                <a:ea typeface="MS Mincho" pitchFamily="49" charset="-128"/>
              </a:rPr>
              <a:t>conditions </a:t>
            </a:r>
            <a:endParaRPr lang="en-US" altLang="ja-JP" dirty="0">
              <a:ea typeface="ＭＳ Ｐゴシック" charset="-128"/>
            </a:endParaRPr>
          </a:p>
          <a:p>
            <a:pPr lvl="1"/>
            <a:r>
              <a:rPr lang="en-US" altLang="ja-JP" dirty="0">
                <a:ea typeface="MS Mincho" pitchFamily="49" charset="-128"/>
              </a:rPr>
              <a:t>Women have fewer disabilities than men because they tend to report their symptoms earlier and receive necessary treatment. </a:t>
            </a:r>
            <a:endParaRPr lang="en-US" altLang="en-US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17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3445</TotalTime>
  <Words>1632</Words>
  <Application>Microsoft Office PowerPoint</Application>
  <PresentationFormat>Letter Paper (8.5x11 in)</PresentationFormat>
  <Paragraphs>171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2_Office Theme</vt:lpstr>
      <vt:lpstr>Chapter 17</vt:lpstr>
      <vt:lpstr>Women’s Health</vt:lpstr>
      <vt:lpstr>Major Indicators of Health</vt:lpstr>
      <vt:lpstr>Major Indicators of Health (Cont.)</vt:lpstr>
      <vt:lpstr>Social Factors Affecting Women’s Health </vt:lpstr>
      <vt:lpstr>Health Promotion Strategies for Women </vt:lpstr>
      <vt:lpstr>Common Acute Illnesses in Women</vt:lpstr>
      <vt:lpstr>Reproductive Health Concerns</vt:lpstr>
      <vt:lpstr>Other Issues in Women's Health </vt:lpstr>
      <vt:lpstr>Major Legislation Affecting Women’s Health Services </vt:lpstr>
      <vt:lpstr>Major Legislation Affecting Women’s Health Services (Cont.) </vt:lpstr>
      <vt:lpstr>Health and Social Services to Promote the Health of Women</vt:lpstr>
      <vt:lpstr>Health and Social Services to Promote the Health of Women (Cont.)</vt:lpstr>
      <vt:lpstr>Health and Social Services to Promote the Health of Women (Cont.)</vt:lpstr>
      <vt:lpstr>Other Community Voluntary Services</vt:lpstr>
      <vt:lpstr>Levels of Prevention</vt:lpstr>
      <vt:lpstr>Roles of the Community Health Nurse </vt:lpstr>
      <vt:lpstr>Research in Women’s Health</vt:lpstr>
      <vt:lpstr>Office of Research on Women’s Health</vt:lpstr>
      <vt:lpstr>Slide 20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    Cholinesterase Inhibitors</dc:title>
  <dc:creator>Janet Czermak</dc:creator>
  <cp:lastModifiedBy>MSSPL-15-ELS-2</cp:lastModifiedBy>
  <cp:revision>335</cp:revision>
  <cp:lastPrinted>2000-11-30T21:12:40Z</cp:lastPrinted>
  <dcterms:created xsi:type="dcterms:W3CDTF">2000-10-10T03:44:32Z</dcterms:created>
  <dcterms:modified xsi:type="dcterms:W3CDTF">2014-09-05T05:59:33Z</dcterms:modified>
</cp:coreProperties>
</file>