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" lastIdx="1" clrIdx="0"/>
  <p:cmAuthor id="1" name="one" initials="o" lastIdx="5" clrIdx="1"/>
  <p:cmAuthor id="2" name="Jenn Shropshire" initials="JS" lastIdx="10" clrIdx="2"/>
  <p:cmAuthor id="3" name="Author" initials="AU" lastIdx="2" clrIdx="3"/>
  <p:cmAuthor id="4" name="Acer" initials="A" lastIdx="1" clrIdx="4"/>
  <p:cmAuthor id="5" name="Nisha Selvaraj" initials="NS" lastIdx="1" clrIdx="5"/>
  <p:cmAuthor id="6" name="Editor" initials="EN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FFFF81"/>
    <a:srgbClr val="FFFF9F"/>
    <a:srgbClr val="FFFF00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672" autoAdjust="0"/>
    <p:restoredTop sz="98305" autoAdjust="0"/>
  </p:normalViewPr>
  <p:slideViewPr>
    <p:cSldViewPr>
      <p:cViewPr varScale="1">
        <p:scale>
          <a:sx n="69" d="100"/>
          <a:sy n="69" d="100"/>
        </p:scale>
        <p:origin x="-1812" y="-108"/>
      </p:cViewPr>
      <p:guideLst>
        <p:guide orient="horz" pos="1056"/>
        <p:guide orient="horz" pos="288"/>
        <p:guide orient="horz" pos="4032"/>
        <p:guide orient="horz" pos="960"/>
        <p:guide pos="384"/>
        <p:guide pos="532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28" d="100"/>
          <a:sy n="28" d="100"/>
        </p:scale>
        <p:origin x="-1190" y="-6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fld id="{FCC65371-3A6E-43F2-83E4-65E50C84B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9983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2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fld id="{1A8EBE03-0393-49BA-A66E-44A2ACB84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5152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6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6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0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2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4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6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8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0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2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4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6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8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0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2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4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6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8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46F8-05E4-4021-B22A-1BE6E2C65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795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A6203-6391-4030-97FB-08F68053F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81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026C0-03DC-40B4-976D-273F1522C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7493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0BF3C-D800-4537-AB1C-57E118ADD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7453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61530-AC63-4E85-8DCC-CDD00A5CA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6537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285F-8103-4473-B397-C54727C57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2909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F786F-A26B-4A42-8454-798EB84FD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8949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AA0E0B-AE0B-4761-B80B-CC23D48B73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8895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531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532A8-81E9-49B8-9479-FA543EABD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606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FA1C9-0771-4BF7-8157-C4956F3DC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265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FF7F6-2EBA-4C8F-8194-1ACF666BF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752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0A469-C20A-4949-B894-4E6D40B6B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720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2BB2E-49E5-4931-950C-3BB061DC5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743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F8EDE-CDDD-4EAC-AF22-6E1ABC367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4880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78A2B-CAEB-4C55-B344-38C18EF57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295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246AB-781B-45DF-8237-0ED13E7CC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557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43000" y="6477000"/>
            <a:ext cx="6858000" cy="381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lang="en-US" sz="1000">
                <a:latin typeface="+mn-lt"/>
              </a:defRPr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92875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790EFD39-03C0-4EA9-9B9D-41EA46A35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175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60000"/>
        <a:buFont typeface="Wingdings 2" pitchFamily="18" charset="2"/>
        <a:buChar char="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1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75000"/>
        <a:buFont typeface="Wingdings 3" pitchFamily="18" charset="2"/>
        <a:buChar char="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514600"/>
            <a:ext cx="7848600" cy="822326"/>
          </a:xfrm>
        </p:spPr>
        <p:txBody>
          <a:bodyPr/>
          <a:lstStyle/>
          <a:p>
            <a:r>
              <a:rPr lang="en-US" altLang="en-US" sz="4000" dirty="0"/>
              <a:t>Chapter 15</a:t>
            </a:r>
            <a:endParaRPr lang="en-US" altLang="en-US" sz="4000" dirty="0">
              <a:ea typeface="MS Mincho" pitchFamily="49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565525"/>
            <a:ext cx="78486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/>
              <a:t>Health in the Global Community</a:t>
            </a:r>
            <a:endParaRPr lang="en-US" altLang="ja-JP" sz="3000" dirty="0">
              <a:ea typeface="ＭＳ Ｐゴシック" charset="-128"/>
              <a:cs typeface="Arial" charset="0"/>
            </a:endParaRP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143000" y="6400800"/>
            <a:ext cx="6858000" cy="3810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534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381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dirty="0">
                <a:ea typeface="ＭＳ Ｐゴシック" charset="-128"/>
              </a:rPr>
              <a:t>“Health for All by the Year 2000</a:t>
            </a:r>
            <a:r>
              <a:rPr lang="en-US" altLang="en-US" dirty="0" smtClean="0"/>
              <a:t>”</a:t>
            </a:r>
            <a:br>
              <a:rPr lang="en-US" altLang="en-US" dirty="0" smtClean="0"/>
            </a:br>
            <a:r>
              <a:rPr lang="en-US" altLang="en-US" sz="2800" dirty="0" smtClean="0"/>
              <a:t>(WHO Goal, 1978</a:t>
            </a:r>
            <a:r>
              <a:rPr lang="en-US" altLang="ja-JP" sz="2800" dirty="0" smtClean="0">
                <a:ea typeface="ＭＳ Ｐゴシック" charset="-128"/>
              </a:rPr>
              <a:t>)</a:t>
            </a:r>
            <a:endParaRPr lang="en-US" altLang="en-US" sz="2800" dirty="0"/>
          </a:p>
        </p:txBody>
      </p:sp>
      <p:sp>
        <p:nvSpPr>
          <p:cNvPr id="997382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8486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ja-JP" dirty="0">
                <a:ea typeface="ＭＳ Ｐゴシック" charset="-128"/>
              </a:rPr>
              <a:t>Goal </a:t>
            </a:r>
            <a:r>
              <a:rPr lang="en-US" altLang="ja-JP" dirty="0" smtClean="0">
                <a:ea typeface="ＭＳ Ｐゴシック" charset="-128"/>
              </a:rPr>
              <a:t>framed </a:t>
            </a:r>
            <a:r>
              <a:rPr lang="en-US" altLang="ja-JP" dirty="0">
                <a:ea typeface="ＭＳ Ｐゴシック" charset="-128"/>
              </a:rPr>
              <a:t>at the </a:t>
            </a:r>
            <a:r>
              <a:rPr lang="en-US" altLang="ja-JP" dirty="0" smtClean="0">
                <a:ea typeface="ＭＳ Ｐゴシック" charset="-128"/>
              </a:rPr>
              <a:t>Alma-Ata </a:t>
            </a:r>
            <a:r>
              <a:rPr lang="en-US" altLang="ja-JP" dirty="0">
                <a:ea typeface="ＭＳ Ｐゴシック" charset="-128"/>
              </a:rPr>
              <a:t>conference in the </a:t>
            </a:r>
            <a:r>
              <a:rPr lang="en-US" altLang="ja-JP" dirty="0" smtClean="0">
                <a:ea typeface="ＭＳ Ｐゴシック" charset="-128"/>
              </a:rPr>
              <a:t>Soviet Union </a:t>
            </a:r>
            <a:r>
              <a:rPr lang="en-US" altLang="ja-JP" dirty="0">
                <a:ea typeface="ＭＳ Ｐゴシック" charset="-128"/>
              </a:rPr>
              <a:t>in 1978; now extended to 2010 again without attainment</a:t>
            </a:r>
          </a:p>
          <a:p>
            <a:r>
              <a:rPr lang="en-US" altLang="ja-JP" dirty="0">
                <a:ea typeface="ＭＳ Ｐゴシック" charset="-128"/>
              </a:rPr>
              <a:t>Concept of primary health care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Health as a fundamental human right for individuals, families, and communities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Unacceptability of the gross inequalities in health status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Importance of community involvement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Active role for all sectors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685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848600" cy="1066800"/>
          </a:xfrm>
        </p:spPr>
        <p:txBody>
          <a:bodyPr/>
          <a:lstStyle/>
          <a:p>
            <a:r>
              <a:rPr lang="en-US" dirty="0" smtClean="0"/>
              <a:t>Millennium Development Goals</a:t>
            </a:r>
            <a:br>
              <a:rPr lang="en-US" dirty="0" smtClean="0"/>
            </a:br>
            <a:r>
              <a:rPr lang="en-US" sz="2800" dirty="0">
                <a:effectLst/>
              </a:rPr>
              <a:t>(United Nations, 2000, 2006)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848600" cy="4724400"/>
          </a:xfrm>
        </p:spPr>
        <p:txBody>
          <a:bodyPr/>
          <a:lstStyle/>
          <a:p>
            <a:r>
              <a:rPr lang="en-US" dirty="0" smtClean="0"/>
              <a:t>Target date of 2015</a:t>
            </a: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en-US" dirty="0">
                <a:latin typeface="+mn-lt"/>
                <a:ea typeface="+mn-ea"/>
                <a:cs typeface="+mn-cs"/>
              </a:rPr>
              <a:t>Eradicate extreme hunger and </a:t>
            </a:r>
            <a:r>
              <a:rPr lang="en-US" dirty="0" smtClean="0">
                <a:latin typeface="+mn-lt"/>
                <a:ea typeface="+mn-ea"/>
                <a:cs typeface="+mn-cs"/>
              </a:rPr>
              <a:t>poverty</a:t>
            </a:r>
            <a:endParaRPr lang="en-US" dirty="0">
              <a:latin typeface="+mn-lt"/>
              <a:ea typeface="+mn-ea"/>
              <a:cs typeface="+mn-cs"/>
            </a:endParaRP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en-US" dirty="0">
                <a:latin typeface="+mn-lt"/>
                <a:ea typeface="+mn-ea"/>
                <a:cs typeface="+mn-cs"/>
              </a:rPr>
              <a:t>Achieve universal primary </a:t>
            </a:r>
            <a:r>
              <a:rPr lang="en-US" dirty="0" smtClean="0">
                <a:latin typeface="+mn-lt"/>
                <a:ea typeface="+mn-ea"/>
                <a:cs typeface="+mn-cs"/>
              </a:rPr>
              <a:t>education</a:t>
            </a:r>
            <a:endParaRPr lang="en-US" dirty="0">
              <a:latin typeface="+mn-lt"/>
              <a:ea typeface="+mn-ea"/>
              <a:cs typeface="+mn-cs"/>
            </a:endParaRP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en-US" dirty="0">
                <a:latin typeface="+mn-lt"/>
                <a:ea typeface="+mn-ea"/>
                <a:cs typeface="+mn-cs"/>
              </a:rPr>
              <a:t>Promote gender equality, and empower </a:t>
            </a:r>
            <a:r>
              <a:rPr lang="en-US" dirty="0" smtClean="0">
                <a:latin typeface="+mn-lt"/>
                <a:ea typeface="+mn-ea"/>
                <a:cs typeface="+mn-cs"/>
              </a:rPr>
              <a:t>women</a:t>
            </a:r>
            <a:endParaRPr lang="en-US" dirty="0">
              <a:latin typeface="+mn-lt"/>
              <a:ea typeface="+mn-ea"/>
              <a:cs typeface="+mn-cs"/>
            </a:endParaRP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en-US" dirty="0">
                <a:latin typeface="+mn-lt"/>
                <a:ea typeface="+mn-ea"/>
                <a:cs typeface="+mn-cs"/>
              </a:rPr>
              <a:t>Reduce child </a:t>
            </a:r>
            <a:r>
              <a:rPr lang="en-US" dirty="0" smtClean="0">
                <a:latin typeface="+mn-lt"/>
                <a:ea typeface="+mn-ea"/>
                <a:cs typeface="+mn-cs"/>
              </a:rPr>
              <a:t>mortality</a:t>
            </a:r>
            <a:endParaRPr lang="en-US" dirty="0">
              <a:latin typeface="+mn-lt"/>
              <a:ea typeface="+mn-ea"/>
              <a:cs typeface="+mn-cs"/>
            </a:endParaRP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en-US" dirty="0">
                <a:latin typeface="+mn-lt"/>
                <a:ea typeface="+mn-ea"/>
                <a:cs typeface="+mn-cs"/>
              </a:rPr>
              <a:t>Improve maternal </a:t>
            </a:r>
            <a:r>
              <a:rPr lang="en-US" dirty="0" smtClean="0">
                <a:latin typeface="+mn-lt"/>
                <a:ea typeface="+mn-ea"/>
                <a:cs typeface="+mn-cs"/>
              </a:rPr>
              <a:t>health</a:t>
            </a:r>
            <a:endParaRPr lang="en-US" dirty="0">
              <a:latin typeface="+mn-lt"/>
              <a:ea typeface="+mn-ea"/>
              <a:cs typeface="+mn-cs"/>
            </a:endParaRP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en-US" dirty="0">
                <a:latin typeface="+mn-lt"/>
                <a:ea typeface="+mn-ea"/>
                <a:cs typeface="+mn-cs"/>
              </a:rPr>
              <a:t>Combat HIV/AIDS, malaria, and other infectious </a:t>
            </a:r>
            <a:r>
              <a:rPr lang="en-US" dirty="0" smtClean="0">
                <a:latin typeface="+mn-lt"/>
                <a:ea typeface="+mn-ea"/>
                <a:cs typeface="+mn-cs"/>
              </a:rPr>
              <a:t>diseases</a:t>
            </a:r>
            <a:endParaRPr lang="en-US" dirty="0">
              <a:latin typeface="+mn-lt"/>
              <a:ea typeface="+mn-ea"/>
              <a:cs typeface="+mn-cs"/>
            </a:endParaRP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en-US" dirty="0">
                <a:latin typeface="+mn-lt"/>
                <a:ea typeface="+mn-ea"/>
                <a:cs typeface="+mn-cs"/>
              </a:rPr>
              <a:t>Ensure environmental </a:t>
            </a:r>
            <a:r>
              <a:rPr lang="en-US" dirty="0" smtClean="0">
                <a:latin typeface="+mn-lt"/>
                <a:ea typeface="+mn-ea"/>
                <a:cs typeface="+mn-cs"/>
              </a:rPr>
              <a:t>sustainability</a:t>
            </a:r>
            <a:endParaRPr lang="en-US" dirty="0">
              <a:latin typeface="+mn-lt"/>
              <a:ea typeface="+mn-ea"/>
              <a:cs typeface="+mn-cs"/>
            </a:endParaRP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en-US" dirty="0">
                <a:latin typeface="+mn-lt"/>
                <a:ea typeface="+mn-ea"/>
                <a:cs typeface="+mn-cs"/>
              </a:rPr>
              <a:t>Develop global </a:t>
            </a:r>
            <a:r>
              <a:rPr lang="en-US" dirty="0" smtClean="0">
                <a:latin typeface="+mn-lt"/>
                <a:ea typeface="+mn-ea"/>
                <a:cs typeface="+mn-cs"/>
              </a:rPr>
              <a:t>partnerships</a:t>
            </a: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331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066800"/>
          </a:xfrm>
        </p:spPr>
        <p:txBody>
          <a:bodyPr/>
          <a:lstStyle/>
          <a:p>
            <a:r>
              <a:rPr lang="en-US" altLang="ja-JP" sz="3600" dirty="0" smtClean="0">
                <a:ea typeface="MS Mincho" pitchFamily="49" charset="-128"/>
              </a:rPr>
              <a:t>Other Organizations Impacting International Health</a:t>
            </a:r>
            <a:endParaRPr lang="en-US" altLang="en-US" sz="3600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848600" cy="4724400"/>
          </a:xfrm>
        </p:spPr>
        <p:txBody>
          <a:bodyPr/>
          <a:lstStyle/>
          <a:p>
            <a:pPr marL="460375" indent="-460375">
              <a:tabLst>
                <a:tab pos="460375" algn="l"/>
              </a:tabLst>
            </a:pPr>
            <a:r>
              <a:rPr lang="en-US" altLang="ja-JP" dirty="0" smtClean="0">
                <a:ea typeface="MS Mincho" pitchFamily="49" charset="-128"/>
              </a:rPr>
              <a:t>Nongovernmental </a:t>
            </a:r>
            <a:r>
              <a:rPr lang="en-US" altLang="ja-JP" dirty="0">
                <a:ea typeface="MS Mincho" pitchFamily="49" charset="-128"/>
              </a:rPr>
              <a:t>organizations (NGOs</a:t>
            </a:r>
            <a:r>
              <a:rPr lang="en-US" altLang="ja-JP" dirty="0" smtClean="0">
                <a:ea typeface="MS Mincho" pitchFamily="49" charset="-128"/>
              </a:rPr>
              <a:t>)</a:t>
            </a:r>
          </a:p>
          <a:p>
            <a:pPr marL="860425" lvl="1" indent="-460375">
              <a:tabLst>
                <a:tab pos="460375" algn="l"/>
              </a:tabLst>
            </a:pPr>
            <a:r>
              <a:rPr lang="en-US" altLang="ja-JP" dirty="0" smtClean="0">
                <a:ea typeface="MS Mincho" pitchFamily="49" charset="-128"/>
              </a:rPr>
              <a:t>Carter Center</a:t>
            </a:r>
          </a:p>
          <a:p>
            <a:pPr marL="860425" lvl="1" indent="-460375">
              <a:tabLst>
                <a:tab pos="460375" algn="l"/>
              </a:tabLst>
            </a:pPr>
            <a:r>
              <a:rPr lang="en-US" altLang="ja-JP" dirty="0" smtClean="0">
                <a:ea typeface="MS Mincho" pitchFamily="49" charset="-128"/>
              </a:rPr>
              <a:t>Bill and Melinda Gates Foundation</a:t>
            </a:r>
            <a:endParaRPr lang="en-US" altLang="ja-JP" dirty="0">
              <a:ea typeface="MS Mincho" pitchFamily="49" charset="-128"/>
            </a:endParaRPr>
          </a:p>
          <a:p>
            <a:pPr marL="460375" indent="-460375">
              <a:tabLst>
                <a:tab pos="460375" algn="l"/>
              </a:tabLst>
            </a:pPr>
            <a:r>
              <a:rPr lang="en-US" altLang="ja-JP" dirty="0">
                <a:ea typeface="MS Mincho" pitchFamily="49" charset="-128"/>
              </a:rPr>
              <a:t>ICN (International Council of Nurses</a:t>
            </a:r>
            <a:r>
              <a:rPr lang="en-US" altLang="ja-JP" dirty="0" smtClean="0">
                <a:ea typeface="MS Mincho" pitchFamily="49" charset="-128"/>
              </a:rPr>
              <a:t>)</a:t>
            </a:r>
          </a:p>
          <a:p>
            <a:pPr marL="460375" indent="-460375">
              <a:tabLst>
                <a:tab pos="460375" algn="l"/>
              </a:tabLst>
            </a:pPr>
            <a:r>
              <a:rPr lang="en-US" altLang="ja-JP" dirty="0" smtClean="0">
                <a:ea typeface="MS Mincho" pitchFamily="49" charset="-128"/>
              </a:rPr>
              <a:t>HHS (U.S. Department of Health and Human Services)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995333" name="Picture 5" descr="bd1972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12969" y="4221088"/>
            <a:ext cx="11906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0972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066800"/>
          </a:xfrm>
        </p:spPr>
        <p:txBody>
          <a:bodyPr/>
          <a:lstStyle/>
          <a:p>
            <a:r>
              <a:rPr lang="en-US" altLang="ja-JP" dirty="0" smtClean="0">
                <a:ea typeface="MS Mincho" pitchFamily="49" charset="-128"/>
              </a:rPr>
              <a:t>HHS and </a:t>
            </a:r>
            <a:r>
              <a:rPr lang="en-US" altLang="ja-JP" i="1" dirty="0" smtClean="0">
                <a:ea typeface="MS Mincho" pitchFamily="49" charset="-128"/>
              </a:rPr>
              <a:t>Healthy People</a:t>
            </a:r>
            <a:endParaRPr lang="en-US" altLang="en-US" i="1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848600" cy="4724400"/>
          </a:xfrm>
        </p:spPr>
        <p:txBody>
          <a:bodyPr/>
          <a:lstStyle/>
          <a:p>
            <a:r>
              <a:rPr lang="en-US" sz="2400" dirty="0" smtClean="0">
                <a:ea typeface="+mn-ea"/>
                <a:cs typeface="+mn-cs"/>
              </a:rPr>
              <a:t>Serves as a foundation for efforts across the HHS to create a healthier nation</a:t>
            </a:r>
          </a:p>
          <a:p>
            <a:pPr lvl="1"/>
            <a:r>
              <a:rPr lang="en-US" sz="2000" i="1" dirty="0" smtClean="0">
                <a:ea typeface="+mn-ea"/>
                <a:cs typeface="+mn-cs"/>
              </a:rPr>
              <a:t>1979 Surgeon General’s Report, Healthy People: The </a:t>
            </a:r>
            <a:r>
              <a:rPr lang="en-US" sz="2000" i="1" dirty="0">
                <a:ea typeface="+mn-ea"/>
                <a:cs typeface="+mn-cs"/>
              </a:rPr>
              <a:t>Surgeon General’s Report on Health Promotion and Disease </a:t>
            </a:r>
            <a:r>
              <a:rPr lang="en-US" sz="2000" i="1" dirty="0" smtClean="0">
                <a:ea typeface="+mn-ea"/>
                <a:cs typeface="+mn-cs"/>
              </a:rPr>
              <a:t>Prevention </a:t>
            </a:r>
          </a:p>
          <a:p>
            <a:pPr lvl="1"/>
            <a:r>
              <a:rPr lang="en-US" sz="2000" i="1" dirty="0" smtClean="0">
                <a:ea typeface="+mn-ea"/>
                <a:cs typeface="+mn-cs"/>
              </a:rPr>
              <a:t>Healthy </a:t>
            </a:r>
            <a:r>
              <a:rPr lang="en-US" sz="2000" i="1" dirty="0">
                <a:ea typeface="+mn-ea"/>
                <a:cs typeface="+mn-cs"/>
              </a:rPr>
              <a:t>People 1990: Promoting Health/Preventing Disease: Objectives for the </a:t>
            </a:r>
            <a:r>
              <a:rPr lang="en-US" sz="2000" i="1" dirty="0" smtClean="0">
                <a:ea typeface="+mn-ea"/>
                <a:cs typeface="+mn-cs"/>
              </a:rPr>
              <a:t>Nation </a:t>
            </a:r>
          </a:p>
          <a:p>
            <a:pPr lvl="1"/>
            <a:r>
              <a:rPr lang="en-US" sz="2000" i="1" dirty="0" smtClean="0">
                <a:ea typeface="+mn-ea"/>
                <a:cs typeface="+mn-cs"/>
              </a:rPr>
              <a:t>Healthy </a:t>
            </a:r>
            <a:r>
              <a:rPr lang="en-US" sz="2000" i="1" dirty="0">
                <a:ea typeface="+mn-ea"/>
                <a:cs typeface="+mn-cs"/>
              </a:rPr>
              <a:t>People 2000: National Health Promotion and Disease Prevention </a:t>
            </a:r>
            <a:r>
              <a:rPr lang="en-US" sz="2000" i="1" dirty="0" smtClean="0">
                <a:ea typeface="+mn-ea"/>
                <a:cs typeface="+mn-cs"/>
              </a:rPr>
              <a:t>Objectives </a:t>
            </a:r>
          </a:p>
          <a:p>
            <a:pPr lvl="1"/>
            <a:r>
              <a:rPr lang="en-US" sz="2000" i="1" dirty="0" smtClean="0">
                <a:ea typeface="+mn-ea"/>
                <a:cs typeface="+mn-cs"/>
              </a:rPr>
              <a:t>Healthy </a:t>
            </a:r>
            <a:r>
              <a:rPr lang="en-US" sz="2000" i="1" dirty="0">
                <a:ea typeface="+mn-ea"/>
                <a:cs typeface="+mn-cs"/>
              </a:rPr>
              <a:t>People 2010: Objectives for Improving </a:t>
            </a:r>
            <a:r>
              <a:rPr lang="en-US" sz="2000" i="1" dirty="0" smtClean="0">
                <a:ea typeface="+mn-ea"/>
                <a:cs typeface="+mn-cs"/>
              </a:rPr>
              <a:t>Health</a:t>
            </a:r>
          </a:p>
          <a:p>
            <a:pPr lvl="1"/>
            <a:r>
              <a:rPr lang="en-US" sz="2000" i="1" dirty="0" smtClean="0">
                <a:ea typeface="+mn-ea"/>
                <a:cs typeface="+mn-cs"/>
              </a:rPr>
              <a:t>Healthy People 2020:  Improving the Health of Americans</a:t>
            </a:r>
            <a:endParaRPr lang="en-US" sz="2000" i="1" dirty="0">
              <a:ea typeface="+mn-e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085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066800"/>
          </a:xfrm>
        </p:spPr>
        <p:txBody>
          <a:bodyPr/>
          <a:lstStyle/>
          <a:p>
            <a:r>
              <a:rPr lang="en-US" altLang="ja-JP" sz="3600" dirty="0">
                <a:ea typeface="ＭＳ Ｐゴシック" charset="-128"/>
              </a:rPr>
              <a:t>International Health </a:t>
            </a:r>
            <a:r>
              <a:rPr lang="en-US" altLang="ja-JP" sz="3600" dirty="0" smtClean="0">
                <a:ea typeface="ＭＳ Ｐゴシック" charset="-128"/>
              </a:rPr>
              <a:t>Care Delivery </a:t>
            </a:r>
            <a:r>
              <a:rPr lang="en-US" altLang="ja-JP" sz="3600" dirty="0">
                <a:ea typeface="ＭＳ Ｐゴシック" charset="-128"/>
              </a:rPr>
              <a:t>Systems</a:t>
            </a:r>
            <a:endParaRPr lang="en-US" altLang="en-US" sz="3600" dirty="0">
              <a:cs typeface="Arial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848600" cy="4724400"/>
          </a:xfrm>
        </p:spPr>
        <p:txBody>
          <a:bodyPr/>
          <a:lstStyle/>
          <a:p>
            <a:r>
              <a:rPr lang="en-US" altLang="ja-JP" sz="2400" dirty="0">
                <a:ea typeface="MS Mincho" pitchFamily="49" charset="-128"/>
              </a:rPr>
              <a:t>Much to learn </a:t>
            </a:r>
            <a:r>
              <a:rPr lang="en-US" altLang="ja-JP" sz="2400" dirty="0" smtClean="0">
                <a:ea typeface="MS Mincho" pitchFamily="49" charset="-128"/>
              </a:rPr>
              <a:t>from </a:t>
            </a:r>
            <a:r>
              <a:rPr lang="en-US" altLang="ja-JP" sz="2400" dirty="0">
                <a:ea typeface="MS Mincho" pitchFamily="49" charset="-128"/>
              </a:rPr>
              <a:t>one </a:t>
            </a:r>
            <a:r>
              <a:rPr lang="en-US" altLang="ja-JP" sz="2400" dirty="0" smtClean="0">
                <a:ea typeface="MS Mincho" pitchFamily="49" charset="-128"/>
              </a:rPr>
              <a:t>another.</a:t>
            </a:r>
            <a:endParaRPr lang="en-US" altLang="ja-JP" sz="2400" dirty="0">
              <a:ea typeface="ＭＳ Ｐゴシック" charset="-128"/>
            </a:endParaRPr>
          </a:p>
          <a:p>
            <a:r>
              <a:rPr lang="en-US" altLang="ja-JP" sz="2400" dirty="0">
                <a:ea typeface="MS Mincho" pitchFamily="49" charset="-128"/>
              </a:rPr>
              <a:t>Research and development must be relevant to infectious diseases </a:t>
            </a:r>
            <a:r>
              <a:rPr lang="en-US" altLang="ja-JP" sz="2400" dirty="0" smtClean="0">
                <a:ea typeface="MS Mincho" pitchFamily="49" charset="-128"/>
              </a:rPr>
              <a:t>that affect the poor.</a:t>
            </a:r>
            <a:endParaRPr lang="en-US" altLang="ja-JP" sz="2400" dirty="0">
              <a:ea typeface="MS Mincho" pitchFamily="49" charset="-128"/>
            </a:endParaRPr>
          </a:p>
          <a:p>
            <a:r>
              <a:rPr lang="en-US" altLang="ja-JP" sz="2400" dirty="0">
                <a:ea typeface="MS Mincho" pitchFamily="49" charset="-128"/>
              </a:rPr>
              <a:t>Need to systematically generate an information </a:t>
            </a:r>
            <a:r>
              <a:rPr lang="en-US" altLang="ja-JP" sz="2400" dirty="0" smtClean="0">
                <a:ea typeface="MS Mincho" pitchFamily="49" charset="-128"/>
              </a:rPr>
              <a:t>base.</a:t>
            </a:r>
            <a:endParaRPr lang="en-US" altLang="ja-JP" sz="2400" dirty="0">
              <a:ea typeface="MS Mincho" pitchFamily="49" charset="-128"/>
            </a:endParaRPr>
          </a:p>
          <a:p>
            <a:r>
              <a:rPr lang="en-US" altLang="ja-JP" sz="2400" dirty="0">
                <a:ea typeface="MS Mincho" pitchFamily="49" charset="-128"/>
              </a:rPr>
              <a:t>Need to consider determinants of </a:t>
            </a:r>
            <a:r>
              <a:rPr lang="en-US" altLang="ja-JP" sz="2400" dirty="0" smtClean="0">
                <a:ea typeface="MS Mincho" pitchFamily="49" charset="-128"/>
              </a:rPr>
              <a:t>health.</a:t>
            </a:r>
            <a:endParaRPr lang="en-US" altLang="ja-JP" sz="2400" dirty="0">
              <a:ea typeface="MS Mincho" pitchFamily="49" charset="-128"/>
            </a:endParaRPr>
          </a:p>
          <a:p>
            <a:r>
              <a:rPr lang="en-US" altLang="ja-JP" sz="2400" dirty="0">
                <a:ea typeface="MS Mincho" pitchFamily="49" charset="-128"/>
              </a:rPr>
              <a:t>Use population-based approaches to address access, cost, efficiency, and </a:t>
            </a:r>
            <a:r>
              <a:rPr lang="en-US" altLang="ja-JP" sz="2400" dirty="0" smtClean="0">
                <a:ea typeface="MS Mincho" pitchFamily="49" charset="-128"/>
              </a:rPr>
              <a:t>effectiveness.</a:t>
            </a:r>
            <a:endParaRPr lang="en-US" altLang="ja-JP" sz="2400" dirty="0">
              <a:ea typeface="MS Mincho" pitchFamily="49" charset="-128"/>
            </a:endParaRPr>
          </a:p>
          <a:p>
            <a:r>
              <a:rPr lang="en-US" altLang="ja-JP" sz="2400" dirty="0">
                <a:ea typeface="MS Mincho" pitchFamily="49" charset="-128"/>
              </a:rPr>
              <a:t>Collaborate to solve the problems of health care delivery </a:t>
            </a:r>
            <a:r>
              <a:rPr lang="en-US" altLang="ja-JP" sz="2400" dirty="0" smtClean="0">
                <a:ea typeface="MS Mincho" pitchFamily="49" charset="-128"/>
              </a:rPr>
              <a:t>systems.</a:t>
            </a:r>
            <a:endParaRPr lang="en-US" altLang="ja-JP" sz="2400" dirty="0">
              <a:ea typeface="MS Mincho" pitchFamily="49" charset="-128"/>
            </a:endParaRPr>
          </a:p>
          <a:p>
            <a:r>
              <a:rPr lang="en-US" altLang="ja-JP" sz="2400" dirty="0" smtClean="0">
                <a:ea typeface="MS Mincho" pitchFamily="49" charset="-128"/>
              </a:rPr>
              <a:t>Market- and </a:t>
            </a:r>
            <a:r>
              <a:rPr lang="en-US" altLang="ja-JP" sz="2400" dirty="0">
                <a:ea typeface="MS Mincho" pitchFamily="49" charset="-128"/>
              </a:rPr>
              <a:t>population-based approaches need to learn from each </a:t>
            </a:r>
            <a:r>
              <a:rPr lang="en-US" altLang="ja-JP" sz="2400" dirty="0" smtClean="0">
                <a:ea typeface="MS Mincho" pitchFamily="49" charset="-128"/>
              </a:rPr>
              <a:t>other.</a:t>
            </a:r>
            <a:endParaRPr lang="en-US" altLang="en-US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102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478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sz="3600" dirty="0">
                <a:ea typeface="ＭＳ Ｐゴシック" charset="-128"/>
              </a:rPr>
              <a:t>International Health </a:t>
            </a:r>
            <a:r>
              <a:rPr lang="en-US" altLang="ja-JP" sz="3600" dirty="0" smtClean="0">
                <a:ea typeface="ＭＳ Ｐゴシック" charset="-128"/>
              </a:rPr>
              <a:t>Care Delivery </a:t>
            </a:r>
            <a:r>
              <a:rPr lang="en-US" altLang="ja-JP" sz="3600" dirty="0">
                <a:ea typeface="ＭＳ Ｐゴシック" charset="-128"/>
              </a:rPr>
              <a:t>Systems </a:t>
            </a:r>
            <a:r>
              <a:rPr lang="en-US" altLang="en-US" sz="3600" dirty="0" smtClean="0"/>
              <a:t>(Cont</a:t>
            </a:r>
            <a:r>
              <a:rPr lang="en-US" altLang="en-US" sz="3600" dirty="0"/>
              <a:t>.) </a:t>
            </a:r>
          </a:p>
        </p:txBody>
      </p:sp>
      <p:sp>
        <p:nvSpPr>
          <p:cNvPr id="1001479" name="Rectangle 7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8486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ja-JP" dirty="0">
                <a:ea typeface="ＭＳ Ｐゴシック" charset="-128"/>
              </a:rPr>
              <a:t>Effective health care delivery systems must: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Increase access and efficiency.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Improve health status through health promotion and disease prevention.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Eliminate health disparities.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Protect individuals, families, and communities from financial loss </a:t>
            </a:r>
            <a:r>
              <a:rPr lang="en-US" altLang="ja-JP" dirty="0" smtClean="0">
                <a:ea typeface="ＭＳ Ｐゴシック" charset="-128"/>
              </a:rPr>
              <a:t>caused by catastrophic </a:t>
            </a:r>
            <a:r>
              <a:rPr lang="en-US" altLang="ja-JP" dirty="0">
                <a:ea typeface="ＭＳ Ｐゴシック" charset="-128"/>
              </a:rPr>
              <a:t>illness</a:t>
            </a:r>
            <a:r>
              <a:rPr lang="en-US" altLang="ja-JP" dirty="0" smtClean="0">
                <a:ea typeface="ＭＳ Ｐゴシック" charset="-128"/>
              </a:rPr>
              <a:t>.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001477" name="Picture 7" descr="bd20093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800600"/>
            <a:ext cx="206057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3973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066800"/>
          </a:xfrm>
        </p:spPr>
        <p:txBody>
          <a:bodyPr/>
          <a:lstStyle/>
          <a:p>
            <a:r>
              <a:rPr lang="en-US" altLang="ja-JP" sz="3600" dirty="0">
                <a:ea typeface="MS Mincho" pitchFamily="49" charset="-128"/>
              </a:rPr>
              <a:t>Role of the CHN </a:t>
            </a:r>
            <a:r>
              <a:rPr lang="en-US" altLang="ja-JP" sz="3600" dirty="0" smtClean="0">
                <a:ea typeface="MS Mincho" pitchFamily="49" charset="-128"/>
              </a:rPr>
              <a:t>in International </a:t>
            </a:r>
            <a:r>
              <a:rPr lang="en-US" altLang="ja-JP" sz="3600" dirty="0">
                <a:ea typeface="MS Mincho" pitchFamily="49" charset="-128"/>
              </a:rPr>
              <a:t>Health Care</a:t>
            </a:r>
            <a:r>
              <a:rPr lang="en-US" altLang="ja-JP" sz="3600" dirty="0">
                <a:ea typeface="ＭＳ Ｐゴシック" charset="-128"/>
              </a:rPr>
              <a:t> </a:t>
            </a:r>
            <a:endParaRPr lang="en-US" altLang="en-US" sz="3600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848600" cy="4724400"/>
          </a:xfrm>
        </p:spPr>
        <p:txBody>
          <a:bodyPr/>
          <a:lstStyle/>
          <a:p>
            <a:r>
              <a:rPr lang="en-US" altLang="ja-JP" sz="2400" dirty="0">
                <a:ea typeface="MS Mincho" pitchFamily="49" charset="-128"/>
              </a:rPr>
              <a:t>Seek to ensure the attainment of health for all in a </a:t>
            </a:r>
            <a:r>
              <a:rPr lang="en-US" altLang="ja-JP" sz="2400" dirty="0" smtClean="0">
                <a:ea typeface="MS Mincho" pitchFamily="49" charset="-128"/>
              </a:rPr>
              <a:t>   cost-effective</a:t>
            </a:r>
            <a:r>
              <a:rPr lang="en-US" altLang="ja-JP" sz="2400" dirty="0">
                <a:ea typeface="MS Mincho" pitchFamily="49" charset="-128"/>
              </a:rPr>
              <a:t>, efficient, accessible health care </a:t>
            </a:r>
            <a:r>
              <a:rPr lang="en-US" altLang="ja-JP" sz="2400" dirty="0" smtClean="0">
                <a:ea typeface="MS Mincho" pitchFamily="49" charset="-128"/>
              </a:rPr>
              <a:t>system. </a:t>
            </a:r>
            <a:endParaRPr lang="en-US" altLang="ja-JP" sz="2400" dirty="0">
              <a:ea typeface="MS Mincho" pitchFamily="49" charset="-128"/>
            </a:endParaRPr>
          </a:p>
          <a:p>
            <a:r>
              <a:rPr lang="en-US" altLang="ja-JP" sz="2400" dirty="0">
                <a:ea typeface="MS Mincho" pitchFamily="49" charset="-128"/>
              </a:rPr>
              <a:t>Be involved in research, community assessment, planning, implementation, management, evaluation, health services delivery, emergency response, health policy, and </a:t>
            </a:r>
            <a:r>
              <a:rPr lang="en-US" altLang="ja-JP" sz="2400" dirty="0" smtClean="0">
                <a:ea typeface="MS Mincho" pitchFamily="49" charset="-128"/>
              </a:rPr>
              <a:t>legislation</a:t>
            </a:r>
            <a:r>
              <a:rPr lang="en-US" altLang="ja-JP" sz="2400" dirty="0">
                <a:ea typeface="MS Mincho" pitchFamily="49" charset="-128"/>
              </a:rPr>
              <a:t>.</a:t>
            </a:r>
          </a:p>
          <a:p>
            <a:r>
              <a:rPr lang="en-US" altLang="ja-JP" sz="2400" dirty="0">
                <a:ea typeface="MS Mincho" pitchFamily="49" charset="-128"/>
              </a:rPr>
              <a:t>Coordinate work with other health care personnel and community leaders as well as local and global community leaders</a:t>
            </a:r>
            <a:r>
              <a:rPr lang="en-US" altLang="ja-JP" sz="2400" dirty="0" smtClean="0">
                <a:ea typeface="MS Mincho" pitchFamily="49" charset="-128"/>
              </a:rPr>
              <a:t>.</a:t>
            </a:r>
          </a:p>
          <a:p>
            <a:r>
              <a:rPr lang="en-US" altLang="ja-JP" sz="2400" dirty="0" smtClean="0">
                <a:ea typeface="MS Mincho" pitchFamily="49" charset="-128"/>
              </a:rPr>
              <a:t>Utilize </a:t>
            </a:r>
            <a:r>
              <a:rPr lang="en-US" altLang="ja-JP" sz="2400" dirty="0">
                <a:ea typeface="MS Mincho" pitchFamily="49" charset="-128"/>
              </a:rPr>
              <a:t>changes in the health environment to form the basis for the nursing role.  </a:t>
            </a:r>
            <a:endParaRPr lang="en-US" altLang="en-US" sz="2400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391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066800"/>
          </a:xfrm>
        </p:spPr>
        <p:txBody>
          <a:bodyPr/>
          <a:lstStyle/>
          <a:p>
            <a:r>
              <a:rPr lang="en-US" altLang="ja-JP" sz="3600" dirty="0">
                <a:ea typeface="MS Mincho" pitchFamily="49" charset="-128"/>
              </a:rPr>
              <a:t>Role of the CHN </a:t>
            </a:r>
            <a:r>
              <a:rPr lang="en-US" altLang="ja-JP" sz="3600" dirty="0" smtClean="0">
                <a:ea typeface="MS Mincho" pitchFamily="49" charset="-128"/>
              </a:rPr>
              <a:t>in International </a:t>
            </a:r>
            <a:r>
              <a:rPr lang="en-US" altLang="ja-JP" sz="3600" dirty="0">
                <a:ea typeface="MS Mincho" pitchFamily="49" charset="-128"/>
              </a:rPr>
              <a:t>Health </a:t>
            </a:r>
            <a:r>
              <a:rPr lang="en-US" altLang="ja-JP" sz="3600" dirty="0" smtClean="0">
                <a:ea typeface="MS Mincho" pitchFamily="49" charset="-128"/>
              </a:rPr>
              <a:t>Care (Cont.)</a:t>
            </a:r>
            <a:endParaRPr lang="en-US" altLang="en-US" sz="3600" dirty="0">
              <a:ea typeface="MS Mincho" pitchFamily="49" charset="-128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676400"/>
            <a:ext cx="3581400" cy="4724400"/>
          </a:xfrm>
        </p:spPr>
        <p:txBody>
          <a:bodyPr/>
          <a:lstStyle/>
          <a:p>
            <a:r>
              <a:rPr lang="en-US" altLang="ja-JP" dirty="0">
                <a:ea typeface="MS Mincho" pitchFamily="49" charset="-128"/>
              </a:rPr>
              <a:t>Primary health care</a:t>
            </a:r>
          </a:p>
          <a:p>
            <a:pPr lvl="1"/>
            <a:r>
              <a:rPr lang="en-US" altLang="ja-JP" dirty="0">
                <a:ea typeface="MS Mincho" pitchFamily="49" charset="-128"/>
              </a:rPr>
              <a:t>Essential services that support a healthy life. </a:t>
            </a:r>
          </a:p>
          <a:p>
            <a:pPr lvl="1"/>
            <a:r>
              <a:rPr lang="en-US" altLang="ja-JP" dirty="0">
                <a:ea typeface="MS Mincho" pitchFamily="49" charset="-128"/>
              </a:rPr>
              <a:t>Involves access</a:t>
            </a:r>
            <a:r>
              <a:rPr lang="en-US" altLang="ja-JP" dirty="0" smtClean="0">
                <a:ea typeface="MS Mincho" pitchFamily="49" charset="-128"/>
              </a:rPr>
              <a:t>, availability</a:t>
            </a:r>
            <a:r>
              <a:rPr lang="en-US" altLang="ja-JP" dirty="0">
                <a:ea typeface="MS Mincho" pitchFamily="49" charset="-128"/>
              </a:rPr>
              <a:t>, service delivery, community participation, and </a:t>
            </a:r>
            <a:r>
              <a:rPr lang="en-US" altLang="ja-JP" dirty="0" smtClean="0">
                <a:ea typeface="MS Mincho" pitchFamily="49" charset="-128"/>
              </a:rPr>
              <a:t>the citizen’s </a:t>
            </a:r>
            <a:r>
              <a:rPr lang="en-US" altLang="ja-JP" dirty="0">
                <a:ea typeface="MS Mincho" pitchFamily="49" charset="-128"/>
              </a:rPr>
              <a:t>right to health care.</a:t>
            </a:r>
            <a:r>
              <a:rPr lang="en-US" altLang="ja-JP" dirty="0">
                <a:ea typeface="ＭＳ Ｐゴシック" charset="-128"/>
              </a:rPr>
              <a:t> </a:t>
            </a:r>
            <a:endParaRPr lang="en-US" altLang="en-US" dirty="0"/>
          </a:p>
        </p:txBody>
      </p:sp>
      <p:sp>
        <p:nvSpPr>
          <p:cNvPr id="9933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00600" y="1676400"/>
            <a:ext cx="3657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Primary care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First line or point-of-access medical and nursing care controlled by providers and focused on the individual.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May not be the norm as </a:t>
            </a:r>
            <a:r>
              <a:rPr lang="en-US" altLang="ja-JP" dirty="0">
                <a:ea typeface="ＭＳ Ｐゴシック" charset="-128"/>
              </a:rPr>
              <a:t>needs of the group outweigh the needs of the individual.</a:t>
            </a:r>
            <a:endParaRPr lang="en-US" altLang="en-US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1005574" name="Picture 6" descr="bd0724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819400"/>
            <a:ext cx="8318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7130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066800"/>
          </a:xfrm>
        </p:spPr>
        <p:txBody>
          <a:bodyPr/>
          <a:lstStyle/>
          <a:p>
            <a:r>
              <a:rPr lang="en-US" altLang="ja-JP" sz="3600" dirty="0">
                <a:ea typeface="MS Mincho" pitchFamily="49" charset="-128"/>
              </a:rPr>
              <a:t>Role of the CHN </a:t>
            </a:r>
            <a:r>
              <a:rPr lang="en-US" altLang="ja-JP" sz="3600" dirty="0" smtClean="0">
                <a:ea typeface="MS Mincho" pitchFamily="49" charset="-128"/>
              </a:rPr>
              <a:t>in International </a:t>
            </a:r>
            <a:r>
              <a:rPr lang="en-US" altLang="ja-JP" sz="3600" dirty="0">
                <a:ea typeface="MS Mincho" pitchFamily="49" charset="-128"/>
              </a:rPr>
              <a:t>Health Care </a:t>
            </a:r>
            <a:r>
              <a:rPr lang="en-US" altLang="en-US" sz="3600" dirty="0" smtClean="0"/>
              <a:t>(Cont</a:t>
            </a:r>
            <a:r>
              <a:rPr lang="en-US" altLang="en-US" sz="3600" dirty="0"/>
              <a:t>.) 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6324600" cy="4724400"/>
          </a:xfrm>
        </p:spPr>
        <p:txBody>
          <a:bodyPr/>
          <a:lstStyle/>
          <a:p>
            <a:pPr>
              <a:lnSpc>
                <a:spcPct val="86000"/>
              </a:lnSpc>
            </a:pPr>
            <a:r>
              <a:rPr lang="en-US" altLang="ja-JP" sz="2400" dirty="0">
                <a:ea typeface="MS Mincho" pitchFamily="49" charset="-128"/>
              </a:rPr>
              <a:t>All nurses in the world must understand and learn from one another. Nurses are health care’s most valuable assets. </a:t>
            </a:r>
          </a:p>
          <a:p>
            <a:pPr>
              <a:lnSpc>
                <a:spcPct val="86000"/>
              </a:lnSpc>
            </a:pPr>
            <a:r>
              <a:rPr lang="en-US" altLang="ja-JP" sz="2400" dirty="0">
                <a:ea typeface="MS Mincho" pitchFamily="49" charset="-128"/>
              </a:rPr>
              <a:t>Community public health nurses can improve access to care for the most vulnerable and hard-to-reach groups in any country.</a:t>
            </a:r>
          </a:p>
          <a:p>
            <a:pPr>
              <a:lnSpc>
                <a:spcPct val="86000"/>
              </a:lnSpc>
            </a:pPr>
            <a:r>
              <a:rPr lang="en-US" altLang="ja-JP" sz="2400" dirty="0">
                <a:ea typeface="MS Mincho" pitchFamily="49" charset="-128"/>
              </a:rPr>
              <a:t>The future demands evidence-based learning, </a:t>
            </a:r>
            <a:r>
              <a:rPr lang="en-US" altLang="ja-JP" sz="2400" dirty="0" smtClean="0">
                <a:ea typeface="MS Mincho" pitchFamily="49" charset="-128"/>
              </a:rPr>
              <a:t>engagement, service</a:t>
            </a:r>
            <a:r>
              <a:rPr lang="en-US" altLang="ja-JP" sz="2400" dirty="0">
                <a:ea typeface="MS Mincho" pitchFamily="49" charset="-128"/>
              </a:rPr>
              <a:t>, and growth in information technology and </a:t>
            </a:r>
            <a:r>
              <a:rPr lang="en-US" altLang="ja-JP" sz="2400" dirty="0" smtClean="0">
                <a:ea typeface="MS Mincho" pitchFamily="49" charset="-128"/>
              </a:rPr>
              <a:t>local and global </a:t>
            </a:r>
            <a:r>
              <a:rPr lang="en-US" altLang="ja-JP" sz="2400" dirty="0">
                <a:ea typeface="MS Mincho" pitchFamily="49" charset="-128"/>
              </a:rPr>
              <a:t>health policy.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7" name="Picture 6" descr="bd0651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438400"/>
            <a:ext cx="1839825" cy="215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5364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54102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</a:rPr>
              <a:t>Figure 15-2 Distinction Among Service Programs. </a:t>
            </a:r>
            <a:r>
              <a:rPr lang="en-US" sz="1200" dirty="0" err="1">
                <a:latin typeface="+mn-lt"/>
              </a:rPr>
              <a:t>Furco</a:t>
            </a:r>
            <a:r>
              <a:rPr lang="en-US" sz="1200" dirty="0">
                <a:latin typeface="+mn-lt"/>
              </a:rPr>
              <a:t>, Andrew. "Service-Learning: A Balanced Approach to Experiential Education."  Expanding Boundaries: Service and Learning. Washington DC: Corporation for National Service, 1996. 2-6.  </a:t>
            </a:r>
            <a:r>
              <a:rPr lang="en-US" sz="1200">
                <a:latin typeface="+mn-lt"/>
              </a:rPr>
              <a:t> </a:t>
            </a:r>
            <a:endParaRPr lang="en-US" sz="1200" dirty="0">
              <a:latin typeface="+mn-lt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19338" y="2319338"/>
            <a:ext cx="4503737" cy="221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5873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" y="457200"/>
            <a:ext cx="8915400" cy="1066800"/>
          </a:xfrm>
        </p:spPr>
        <p:txBody>
          <a:bodyPr/>
          <a:lstStyle/>
          <a:p>
            <a:r>
              <a:rPr lang="en-GB" altLang="en-US" sz="3200" dirty="0"/>
              <a:t>Human health and its influence on every aspect of life are central to the global </a:t>
            </a:r>
            <a:r>
              <a:rPr lang="en-GB" altLang="en-US" sz="3200" dirty="0" smtClean="0"/>
              <a:t>agenda.</a:t>
            </a:r>
            <a:endParaRPr lang="en-US" altLang="en-US" sz="3200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9" descr="BD06662_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590800" y="2514600"/>
            <a:ext cx="3925888" cy="3760788"/>
          </a:xfrm>
        </p:spPr>
      </p:pic>
    </p:spTree>
    <p:extLst>
      <p:ext uri="{BB962C8B-B14F-4D97-AF65-F5344CB8AC3E}">
        <p14:creationId xmlns:p14="http://schemas.microsoft.com/office/powerpoint/2010/main" xmlns="" val="157124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676400"/>
            <a:ext cx="7848600" cy="4724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altLang="ja-JP" dirty="0">
                <a:ea typeface="MS Mincho" pitchFamily="49" charset="-128"/>
              </a:rPr>
              <a:t>Population-based nursing experts are critical to solving the challenges of the fragmented, mismanaged, expensive, ineffective, inefficient health care delivery system that exists in many parts of the global community.</a:t>
            </a:r>
          </a:p>
          <a:p>
            <a:pPr marL="0" indent="0" algn="r">
              <a:buFont typeface="Wingdings 2" pitchFamily="18" charset="2"/>
              <a:buNone/>
            </a:pPr>
            <a:r>
              <a:rPr lang="en-US" altLang="ja-JP" sz="2000" dirty="0">
                <a:ea typeface="MS Mincho" pitchFamily="49" charset="-128"/>
                <a:cs typeface="Arial" charset="0"/>
              </a:rPr>
              <a:t>– </a:t>
            </a:r>
            <a:r>
              <a:rPr lang="en-US" altLang="ja-JP" sz="2000" dirty="0" err="1">
                <a:ea typeface="MS Mincho" pitchFamily="49" charset="-128"/>
              </a:rPr>
              <a:t>Nies</a:t>
            </a:r>
            <a:r>
              <a:rPr lang="en-US" altLang="ja-JP" sz="2000" dirty="0">
                <a:ea typeface="MS Mincho" pitchFamily="49" charset="-128"/>
              </a:rPr>
              <a:t> </a:t>
            </a:r>
            <a:r>
              <a:rPr lang="en-US" altLang="ja-JP" sz="2000" dirty="0" smtClean="0">
                <a:ea typeface="MS Mincho" pitchFamily="49" charset="-128"/>
              </a:rPr>
              <a:t>and </a:t>
            </a:r>
            <a:r>
              <a:rPr lang="en-US" altLang="ja-JP" sz="2000" dirty="0">
                <a:ea typeface="MS Mincho" pitchFamily="49" charset="-128"/>
              </a:rPr>
              <a:t>McEwen (</a:t>
            </a:r>
            <a:r>
              <a:rPr lang="en-US" altLang="ja-JP" sz="2000" dirty="0" smtClean="0">
                <a:ea typeface="MS Mincho" pitchFamily="49" charset="-128"/>
              </a:rPr>
              <a:t>2015) </a:t>
            </a:r>
            <a:endParaRPr lang="en-US" altLang="ja-JP" sz="2000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172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066800"/>
          </a:xfrm>
        </p:spPr>
        <p:txBody>
          <a:bodyPr/>
          <a:lstStyle/>
          <a:p>
            <a:r>
              <a:rPr lang="en-US" altLang="ja-JP" dirty="0">
                <a:ea typeface="ＭＳ Ｐゴシック" charset="-128"/>
              </a:rPr>
              <a:t>Research in International Health </a:t>
            </a:r>
            <a:endParaRPr lang="en-US" altLang="en-US" dirty="0"/>
          </a:p>
        </p:txBody>
      </p:sp>
      <p:sp>
        <p:nvSpPr>
          <p:cNvPr id="102405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848600" cy="4724400"/>
          </a:xfrm>
        </p:spPr>
        <p:txBody>
          <a:bodyPr/>
          <a:lstStyle/>
          <a:p>
            <a:r>
              <a:rPr lang="en-US" altLang="ja-JP" sz="2400" dirty="0" smtClean="0">
                <a:ea typeface="ＭＳ Ｐゴシック" charset="-128"/>
              </a:rPr>
              <a:t>Since 1990, international nursing </a:t>
            </a:r>
            <a:r>
              <a:rPr lang="en-US" altLang="ja-JP" sz="2400" dirty="0">
                <a:ea typeface="ＭＳ Ｐゴシック" charset="-128"/>
              </a:rPr>
              <a:t>research </a:t>
            </a:r>
            <a:r>
              <a:rPr lang="en-US" altLang="ja-JP" sz="2400" dirty="0" smtClean="0">
                <a:ea typeface="ＭＳ Ｐゴシック" charset="-128"/>
              </a:rPr>
              <a:t>has focused predominantly on</a:t>
            </a:r>
            <a:r>
              <a:rPr lang="en-US" altLang="ja-JP" sz="2400" dirty="0">
                <a:ea typeface="ＭＳ Ｐゴシック" charset="-128"/>
              </a:rPr>
              <a:t>:</a:t>
            </a:r>
          </a:p>
          <a:p>
            <a:pPr lvl="1"/>
            <a:r>
              <a:rPr lang="en-US" altLang="ja-JP" sz="2000" dirty="0">
                <a:ea typeface="ＭＳ Ｐゴシック" charset="-128"/>
              </a:rPr>
              <a:t>Student and faculty educational exchange programs</a:t>
            </a:r>
          </a:p>
          <a:p>
            <a:pPr lvl="1"/>
            <a:r>
              <a:rPr lang="en-US" altLang="ja-JP" sz="2000" dirty="0">
                <a:ea typeface="ＭＳ Ｐゴシック" charset="-128"/>
              </a:rPr>
              <a:t>Diverse clinical experiences</a:t>
            </a:r>
          </a:p>
          <a:p>
            <a:pPr lvl="1"/>
            <a:r>
              <a:rPr lang="en-US" altLang="ja-JP" sz="2000" dirty="0">
                <a:ea typeface="ＭＳ Ｐゴシック" charset="-128"/>
              </a:rPr>
              <a:t>The international development of home care or transition from hospital to home</a:t>
            </a:r>
          </a:p>
          <a:p>
            <a:r>
              <a:rPr lang="en-US" altLang="ja-JP" sz="2400" b="1" dirty="0">
                <a:ea typeface="MS Mincho" pitchFamily="49" charset="-128"/>
              </a:rPr>
              <a:t>WHO </a:t>
            </a:r>
            <a:r>
              <a:rPr lang="en-US" altLang="ja-JP" sz="2400" b="1" dirty="0" smtClean="0">
                <a:ea typeface="MS Mincho" pitchFamily="49" charset="-128"/>
              </a:rPr>
              <a:t>Collaborating Centers </a:t>
            </a:r>
            <a:r>
              <a:rPr lang="en-US" altLang="ja-JP" sz="2400" dirty="0" smtClean="0">
                <a:ea typeface="MS Mincho" pitchFamily="49" charset="-128"/>
              </a:rPr>
              <a:t>contributed to a partnership for educational programming, clinical practice, and research for graduate students in primary health care nursing and community health</a:t>
            </a:r>
            <a:endParaRPr lang="en-US" alt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495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066800"/>
          </a:xfrm>
        </p:spPr>
        <p:txBody>
          <a:bodyPr/>
          <a:lstStyle/>
          <a:p>
            <a:r>
              <a:rPr lang="en-US" altLang="ja-JP" dirty="0">
                <a:ea typeface="MS Mincho" pitchFamily="49" charset="-128"/>
              </a:rPr>
              <a:t>Health in the Global Community</a:t>
            </a:r>
            <a:r>
              <a:rPr lang="en-US" altLang="ja-JP" dirty="0">
                <a:ea typeface="ＭＳ Ｐゴシック" charset="-128"/>
              </a:rPr>
              <a:t> </a:t>
            </a:r>
            <a:endParaRPr lang="en-US" altLang="en-US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848600" cy="4724400"/>
          </a:xfrm>
        </p:spPr>
        <p:txBody>
          <a:bodyPr/>
          <a:lstStyle/>
          <a:p>
            <a:r>
              <a:rPr lang="en-US" altLang="ja-JP" dirty="0">
                <a:ea typeface="MS Mincho" pitchFamily="49" charset="-128"/>
              </a:rPr>
              <a:t>Population </a:t>
            </a:r>
            <a:r>
              <a:rPr lang="en-US" altLang="ja-JP" dirty="0" smtClean="0">
                <a:ea typeface="MS Mincho" pitchFamily="49" charset="-128"/>
              </a:rPr>
              <a:t>characteristics</a:t>
            </a:r>
          </a:p>
          <a:p>
            <a:r>
              <a:rPr lang="en-US" altLang="ja-JP" dirty="0" smtClean="0">
                <a:ea typeface="MS Mincho" pitchFamily="49" charset="-128"/>
              </a:rPr>
              <a:t>Environmental factors</a:t>
            </a:r>
            <a:endParaRPr lang="en-US" altLang="ja-JP" dirty="0">
              <a:ea typeface="MS Mincho" pitchFamily="49" charset="-128"/>
            </a:endParaRPr>
          </a:p>
          <a:p>
            <a:r>
              <a:rPr lang="en-US" altLang="ja-JP" dirty="0" smtClean="0">
                <a:ea typeface="MS Mincho" pitchFamily="49" charset="-128"/>
              </a:rPr>
              <a:t>Patterns </a:t>
            </a:r>
            <a:r>
              <a:rPr lang="en-US" altLang="ja-JP" dirty="0">
                <a:ea typeface="MS Mincho" pitchFamily="49" charset="-128"/>
              </a:rPr>
              <a:t>of health and disease</a:t>
            </a:r>
          </a:p>
          <a:p>
            <a:r>
              <a:rPr lang="en-US" altLang="ja-JP" dirty="0" smtClean="0">
                <a:ea typeface="MS Mincho" pitchFamily="49" charset="-128"/>
              </a:rPr>
              <a:t>International agencies and </a:t>
            </a:r>
            <a:r>
              <a:rPr lang="en-US" altLang="ja-JP" dirty="0">
                <a:ea typeface="MS Mincho" pitchFamily="49" charset="-128"/>
              </a:rPr>
              <a:t>organizations</a:t>
            </a:r>
          </a:p>
          <a:p>
            <a:r>
              <a:rPr lang="en-US" altLang="ja-JP" dirty="0" smtClean="0">
                <a:ea typeface="MS Mincho" pitchFamily="49" charset="-128"/>
              </a:rPr>
              <a:t>International health </a:t>
            </a:r>
            <a:r>
              <a:rPr lang="en-US" altLang="ja-JP" dirty="0">
                <a:ea typeface="MS Mincho" pitchFamily="49" charset="-128"/>
              </a:rPr>
              <a:t>care delivery systems</a:t>
            </a:r>
          </a:p>
          <a:p>
            <a:r>
              <a:rPr lang="en-US" altLang="ja-JP" dirty="0">
                <a:ea typeface="MS Mincho" pitchFamily="49" charset="-128"/>
              </a:rPr>
              <a:t>The CHN’s role in the global community</a:t>
            </a:r>
            <a:r>
              <a:rPr lang="en-US" altLang="ja-JP" dirty="0">
                <a:ea typeface="ＭＳ Ｐゴシック" charset="-128"/>
              </a:rPr>
              <a:t> </a:t>
            </a:r>
            <a:endParaRPr lang="en-US" altLang="ja-JP" dirty="0" smtClean="0">
              <a:ea typeface="ＭＳ Ｐゴシック" charset="-128"/>
            </a:endParaRPr>
          </a:p>
          <a:p>
            <a:r>
              <a:rPr lang="en-US" altLang="en-US" dirty="0" smtClean="0">
                <a:ea typeface="ＭＳ Ｐゴシック" charset="-128"/>
              </a:rPr>
              <a:t>Research in international health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613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848600" cy="1066800"/>
          </a:xfrm>
        </p:spPr>
        <p:txBody>
          <a:bodyPr/>
          <a:lstStyle/>
          <a:p>
            <a:r>
              <a:rPr lang="en-US" sz="3600" dirty="0" smtClean="0"/>
              <a:t>International Community Assessment Model</a:t>
            </a:r>
            <a:endParaRPr lang="en-US"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 descr="W:\OBrien\Community Home Health Promotion\Nies projects\Nies 6e\Manuscript\Processed\Art\Chapter 15 art\f15-01-9781437708608.ep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841500"/>
            <a:ext cx="4102100" cy="439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24128" y="6022776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</a:rPr>
              <a:t>Courtesy J. C. Novak.</a:t>
            </a:r>
          </a:p>
        </p:txBody>
      </p:sp>
    </p:spTree>
    <p:extLst>
      <p:ext uri="{BB962C8B-B14F-4D97-AF65-F5344CB8AC3E}">
        <p14:creationId xmlns:p14="http://schemas.microsoft.com/office/powerpoint/2010/main" xmlns="" val="97633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066800"/>
          </a:xfrm>
        </p:spPr>
        <p:txBody>
          <a:bodyPr/>
          <a:lstStyle/>
          <a:p>
            <a:r>
              <a:rPr lang="en-US" altLang="ja-JP" dirty="0">
                <a:ea typeface="MS Mincho" pitchFamily="49" charset="-128"/>
              </a:rPr>
              <a:t>Population Characteristics</a:t>
            </a:r>
            <a:r>
              <a:rPr lang="en-US" altLang="en-US" dirty="0"/>
              <a:t>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76400"/>
            <a:ext cx="64770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400" dirty="0">
                <a:ea typeface="MS Mincho" pitchFamily="49" charset="-128"/>
              </a:rPr>
              <a:t>Large populations create </a:t>
            </a:r>
            <a:r>
              <a:rPr lang="en-US" altLang="ja-JP" sz="2400" dirty="0" smtClean="0">
                <a:ea typeface="MS Mincho" pitchFamily="49" charset="-128"/>
              </a:rPr>
              <a:t>pressures</a:t>
            </a:r>
            <a:endParaRPr lang="en-US" altLang="ja-JP" sz="2400" dirty="0">
              <a:ea typeface="MS Mincho" pitchFamily="49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2400" dirty="0">
                <a:ea typeface="MS Mincho" pitchFamily="49" charset="-128"/>
              </a:rPr>
              <a:t>Goal is to improve quality of life (QOL</a:t>
            </a:r>
            <a:r>
              <a:rPr lang="en-US" altLang="ja-JP" sz="2400" dirty="0" smtClean="0">
                <a:ea typeface="MS Mincho" pitchFamily="49" charset="-128"/>
              </a:rPr>
              <a:t>)</a:t>
            </a:r>
            <a:endParaRPr lang="en-US" altLang="ja-JP" sz="2400" dirty="0">
              <a:ea typeface="MS Mincho" pitchFamily="49" charset="-128"/>
            </a:endParaRP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ea typeface="MS Mincho" pitchFamily="49" charset="-128"/>
              </a:rPr>
              <a:t>Health promotion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ea typeface="MS Mincho" pitchFamily="49" charset="-128"/>
              </a:rPr>
              <a:t>Effective health care delivery systems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ea typeface="MS Mincho" pitchFamily="49" charset="-128"/>
              </a:rPr>
              <a:t>Enhancement of the environmental infrastructure </a:t>
            </a:r>
          </a:p>
          <a:p>
            <a:pPr>
              <a:lnSpc>
                <a:spcPct val="90000"/>
              </a:lnSpc>
            </a:pPr>
            <a:r>
              <a:rPr lang="en-US" altLang="ja-JP" sz="2400" dirty="0">
                <a:ea typeface="MS Mincho" pitchFamily="49" charset="-128"/>
              </a:rPr>
              <a:t>World population distribution is </a:t>
            </a:r>
            <a:r>
              <a:rPr lang="en-US" altLang="ja-JP" sz="2400" dirty="0" smtClean="0">
                <a:ea typeface="MS Mincho" pitchFamily="49" charset="-128"/>
              </a:rPr>
              <a:t>uneven</a:t>
            </a:r>
            <a:endParaRPr lang="en-US" altLang="ja-JP" sz="2400" dirty="0">
              <a:ea typeface="ＭＳ Ｐゴシック" charset="-128"/>
            </a:endParaRPr>
          </a:p>
          <a:p>
            <a:pPr lvl="1"/>
            <a:r>
              <a:rPr lang="en-US" altLang="en-US" sz="2000" dirty="0" smtClean="0"/>
              <a:t>More than 50</a:t>
            </a:r>
            <a:r>
              <a:rPr lang="en-US" altLang="en-US" sz="2000" dirty="0"/>
              <a:t>% live in China, India, </a:t>
            </a:r>
            <a:r>
              <a:rPr lang="en-US" altLang="en-US" sz="2000" dirty="0" smtClean="0"/>
              <a:t>United States, and </a:t>
            </a:r>
            <a:r>
              <a:rPr lang="en-US" altLang="en-US" sz="2000" dirty="0"/>
              <a:t>Indonesia; </a:t>
            </a:r>
            <a:r>
              <a:rPr lang="en-US" altLang="en-US" sz="2000" dirty="0" smtClean="0"/>
              <a:t>30</a:t>
            </a:r>
            <a:r>
              <a:rPr lang="en-US" altLang="en-US" sz="2000" dirty="0"/>
              <a:t>% are children; 8</a:t>
            </a:r>
            <a:r>
              <a:rPr lang="en-US" altLang="en-US" sz="2000" dirty="0" smtClean="0"/>
              <a:t>% are over 60</a:t>
            </a:r>
            <a:endParaRPr lang="en-US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987141" name="Picture 5" descr="bd1993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19400"/>
            <a:ext cx="1752600" cy="160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2111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066800"/>
          </a:xfrm>
        </p:spPr>
        <p:txBody>
          <a:bodyPr/>
          <a:lstStyle/>
          <a:p>
            <a:r>
              <a:rPr lang="en-US" altLang="ja-JP" dirty="0">
                <a:ea typeface="MS Mincho" pitchFamily="49" charset="-128"/>
              </a:rPr>
              <a:t>Population Characteristics </a:t>
            </a:r>
            <a:r>
              <a:rPr lang="en-US" altLang="en-US" dirty="0" smtClean="0"/>
              <a:t>(Cont</a:t>
            </a:r>
            <a:r>
              <a:rPr lang="en-US" altLang="en-US" dirty="0"/>
              <a:t>.)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1676400"/>
            <a:ext cx="6400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Life expectancy varies significantly in different countries.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Japan 86 years, Zambia 43 years </a:t>
            </a:r>
          </a:p>
          <a:p>
            <a:pPr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As the world population grows, a global trend toward urbanization occurs.</a:t>
            </a:r>
            <a:r>
              <a:rPr lang="en-US" altLang="ja-JP" dirty="0">
                <a:ea typeface="ＭＳ Ｐゴシック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Live closer together and migrate to urban areas for employment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Increased living density and global travel threatens health of general population by environmental factors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5" descr="bd1993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19400"/>
            <a:ext cx="1752600" cy="160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3021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066800"/>
          </a:xfrm>
        </p:spPr>
        <p:txBody>
          <a:bodyPr/>
          <a:lstStyle/>
          <a:p>
            <a:r>
              <a:rPr lang="en-US" altLang="ja-JP" dirty="0">
                <a:ea typeface="MS Mincho" pitchFamily="49" charset="-128"/>
              </a:rPr>
              <a:t>Environmental Factors</a:t>
            </a:r>
            <a:r>
              <a:rPr lang="en-US" altLang="ja-JP" dirty="0">
                <a:ea typeface="ＭＳ Ｐゴシック" charset="-128"/>
              </a:rPr>
              <a:t> </a:t>
            </a:r>
            <a:endParaRPr lang="en-US" alt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848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Environmental stressors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Directly assault human health 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Damage society’s goods and services 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Affect q</a:t>
            </a:r>
            <a:r>
              <a:rPr lang="en-US" altLang="ja-JP" dirty="0" smtClean="0">
                <a:ea typeface="MS Mincho" pitchFamily="49" charset="-128"/>
              </a:rPr>
              <a:t>uality of life (QOL)</a:t>
            </a:r>
            <a:endParaRPr lang="en-US" altLang="ja-JP" dirty="0">
              <a:ea typeface="MS Mincho" pitchFamily="49" charset="-128"/>
            </a:endParaRPr>
          </a:p>
          <a:p>
            <a:pPr lvl="1"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Interfere with the ecological balance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Natural disasters, terrorism, and war affect all of the above</a:t>
            </a:r>
          </a:p>
          <a:p>
            <a:pPr>
              <a:lnSpc>
                <a:spcPct val="90000"/>
              </a:lnSpc>
            </a:pPr>
            <a:r>
              <a:rPr lang="en-US" altLang="ja-JP" dirty="0" smtClean="0">
                <a:ea typeface="MS Mincho" pitchFamily="49" charset="-128"/>
              </a:rPr>
              <a:t>The field </a:t>
            </a:r>
            <a:r>
              <a:rPr lang="en-US" altLang="ja-JP" dirty="0">
                <a:ea typeface="MS Mincho" pitchFamily="49" charset="-128"/>
              </a:rPr>
              <a:t>of environmental health and sustainable development has </a:t>
            </a:r>
            <a:r>
              <a:rPr lang="en-US" altLang="ja-JP" dirty="0" smtClean="0">
                <a:ea typeface="MS Mincho" pitchFamily="49" charset="-128"/>
              </a:rPr>
              <a:t>exploded since </a:t>
            </a:r>
            <a:r>
              <a:rPr lang="en-US" altLang="ja-JP" dirty="0">
                <a:ea typeface="MS Mincho" pitchFamily="49" charset="-128"/>
              </a:rPr>
              <a:t>1990</a:t>
            </a:r>
            <a:r>
              <a:rPr lang="en-US" altLang="ja-JP" dirty="0" smtClean="0">
                <a:ea typeface="MS Mincho" pitchFamily="49" charset="-128"/>
              </a:rPr>
              <a:t>.</a:t>
            </a:r>
            <a:endParaRPr lang="en-US" altLang="en-US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991237" name="Picture 8" descr="bs01247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318962"/>
            <a:ext cx="1981200" cy="157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3091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066800"/>
          </a:xfrm>
        </p:spPr>
        <p:txBody>
          <a:bodyPr/>
          <a:lstStyle/>
          <a:p>
            <a:r>
              <a:rPr lang="en-US" altLang="ja-JP" dirty="0">
                <a:ea typeface="MS Mincho" pitchFamily="49" charset="-128"/>
              </a:rPr>
              <a:t>Patterns of Health and Disease</a:t>
            </a:r>
            <a:endParaRPr lang="en-US" altLang="en-US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848600" cy="4724400"/>
          </a:xfrm>
        </p:spPr>
        <p:txBody>
          <a:bodyPr/>
          <a:lstStyle/>
          <a:p>
            <a:r>
              <a:rPr lang="en-US" altLang="ja-JP" dirty="0">
                <a:ea typeface="MS Mincho" pitchFamily="49" charset="-128"/>
              </a:rPr>
              <a:t>Lifestyles, health and cultural beliefs, infrastructure, economics, and politics affect existing illnesses and society’s commitment to prevention. </a:t>
            </a:r>
          </a:p>
          <a:p>
            <a:r>
              <a:rPr lang="en-US" altLang="ja-JP" dirty="0">
                <a:ea typeface="MS Mincho" pitchFamily="49" charset="-128"/>
              </a:rPr>
              <a:t>Disease patterns vary throughout the world. </a:t>
            </a:r>
          </a:p>
          <a:p>
            <a:r>
              <a:rPr lang="en-US" altLang="ja-JP" dirty="0">
                <a:ea typeface="MS Mincho" pitchFamily="49" charset="-128"/>
              </a:rPr>
              <a:t>Racial, ethnic, and access disparities exist within and between countries.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993285" name="Picture 4" descr="bd0647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745038"/>
            <a:ext cx="2209800" cy="135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1314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066800"/>
          </a:xfrm>
        </p:spPr>
        <p:txBody>
          <a:bodyPr/>
          <a:lstStyle/>
          <a:p>
            <a:r>
              <a:rPr lang="en-US" altLang="ja-JP" dirty="0">
                <a:ea typeface="MS Mincho" pitchFamily="49" charset="-128"/>
              </a:rPr>
              <a:t>International Organizations</a:t>
            </a:r>
            <a:endParaRPr lang="en-US" alt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848600" cy="4724400"/>
          </a:xfrm>
        </p:spPr>
        <p:txBody>
          <a:bodyPr/>
          <a:lstStyle/>
          <a:p>
            <a:pPr marL="460375" indent="-460375">
              <a:tabLst>
                <a:tab pos="460375" algn="l"/>
              </a:tabLst>
            </a:pPr>
            <a:r>
              <a:rPr lang="en-US" altLang="ja-JP" dirty="0">
                <a:ea typeface="MS Mincho" pitchFamily="49" charset="-128"/>
              </a:rPr>
              <a:t>WHO (World Health Organization)</a:t>
            </a:r>
          </a:p>
          <a:p>
            <a:pPr marL="460375" indent="-460375">
              <a:tabLst>
                <a:tab pos="460375" algn="l"/>
              </a:tabLst>
            </a:pPr>
            <a:r>
              <a:rPr lang="en-US" altLang="ja-JP" dirty="0">
                <a:ea typeface="MS Mincho" pitchFamily="49" charset="-128"/>
              </a:rPr>
              <a:t>PAHO (Pan American Health Organization)</a:t>
            </a:r>
          </a:p>
          <a:p>
            <a:pPr marL="460375" indent="-460375">
              <a:tabLst>
                <a:tab pos="460375" algn="l"/>
              </a:tabLst>
            </a:pPr>
            <a:r>
              <a:rPr lang="en-US" altLang="ja-JP" dirty="0" smtClean="0">
                <a:ea typeface="MS Mincho" pitchFamily="49" charset="-128"/>
              </a:rPr>
              <a:t>UN (United Nations)</a:t>
            </a:r>
          </a:p>
          <a:p>
            <a:pPr marL="460375" indent="-460375">
              <a:tabLst>
                <a:tab pos="460375" algn="l"/>
              </a:tabLst>
            </a:pPr>
            <a:r>
              <a:rPr lang="en-US" altLang="ja-JP" dirty="0" smtClean="0">
                <a:ea typeface="MS Mincho" pitchFamily="49" charset="-128"/>
              </a:rPr>
              <a:t>UNICEF </a:t>
            </a:r>
            <a:r>
              <a:rPr lang="en-US" altLang="ja-JP" dirty="0">
                <a:ea typeface="MS Mincho" pitchFamily="49" charset="-128"/>
              </a:rPr>
              <a:t>(United Nations International Children’s Fund)</a:t>
            </a:r>
          </a:p>
          <a:p>
            <a:pPr marL="460375" indent="-460375">
              <a:tabLst>
                <a:tab pos="460375" algn="l"/>
              </a:tabLst>
            </a:pPr>
            <a:r>
              <a:rPr lang="en-US" altLang="ja-JP" dirty="0">
                <a:ea typeface="MS Mincho" pitchFamily="49" charset="-128"/>
              </a:rPr>
              <a:t>World Bank</a:t>
            </a:r>
          </a:p>
          <a:p>
            <a:pPr marL="460375" indent="-460375">
              <a:tabLst>
                <a:tab pos="460375" algn="l"/>
              </a:tabLst>
            </a:pPr>
            <a:r>
              <a:rPr lang="en-US" altLang="ja-JP" dirty="0">
                <a:ea typeface="MS Mincho" pitchFamily="49" charset="-128"/>
              </a:rPr>
              <a:t>CDC (Centers for Disease Control and Prevention</a:t>
            </a:r>
            <a:r>
              <a:rPr lang="en-US" altLang="ja-JP" dirty="0" smtClean="0">
                <a:ea typeface="MS Mincho" pitchFamily="49" charset="-128"/>
              </a:rPr>
              <a:t>)</a:t>
            </a:r>
            <a:endParaRPr lang="en-US" altLang="ja-JP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995333" name="Picture 5" descr="bd1972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962400"/>
            <a:ext cx="11906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1565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3091</TotalTime>
  <Words>1515</Words>
  <Application>Microsoft Office PowerPoint</Application>
  <PresentationFormat>Letter Paper (8.5x11 in)</PresentationFormat>
  <Paragraphs>156</Paragraphs>
  <Slides>21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2_Office Theme</vt:lpstr>
      <vt:lpstr>Chapter 15</vt:lpstr>
      <vt:lpstr>Human health and its influence on every aspect of life are central to the global agenda.</vt:lpstr>
      <vt:lpstr>Health in the Global Community </vt:lpstr>
      <vt:lpstr>International Community Assessment Model</vt:lpstr>
      <vt:lpstr>Population Characteristics </vt:lpstr>
      <vt:lpstr>Population Characteristics (Cont.) </vt:lpstr>
      <vt:lpstr>Environmental Factors </vt:lpstr>
      <vt:lpstr>Patterns of Health and Disease</vt:lpstr>
      <vt:lpstr>International Organizations</vt:lpstr>
      <vt:lpstr>“Health for All by the Year 2000” (WHO Goal, 1978)</vt:lpstr>
      <vt:lpstr>Millennium Development Goals (United Nations, 2000, 2006)</vt:lpstr>
      <vt:lpstr>Other Organizations Impacting International Health</vt:lpstr>
      <vt:lpstr>HHS and Healthy People</vt:lpstr>
      <vt:lpstr>International Health Care Delivery Systems</vt:lpstr>
      <vt:lpstr>International Health Care Delivery Systems (Cont.) </vt:lpstr>
      <vt:lpstr>Role of the CHN in International Health Care </vt:lpstr>
      <vt:lpstr>Role of the CHN in International Health Care (Cont.)</vt:lpstr>
      <vt:lpstr>Role of the CHN in International Health Care (Cont.) </vt:lpstr>
      <vt:lpstr>Slide 19</vt:lpstr>
      <vt:lpstr>Slide 20</vt:lpstr>
      <vt:lpstr>Research in International Health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     Cholinesterase Inhibitors</dc:title>
  <dc:creator>Janet Czermak</dc:creator>
  <cp:lastModifiedBy>MSSPL-15-ELS-2</cp:lastModifiedBy>
  <cp:revision>331</cp:revision>
  <cp:lastPrinted>2000-11-30T21:12:40Z</cp:lastPrinted>
  <dcterms:created xsi:type="dcterms:W3CDTF">2000-10-10T03:44:32Z</dcterms:created>
  <dcterms:modified xsi:type="dcterms:W3CDTF">2014-09-05T05:33:44Z</dcterms:modified>
</cp:coreProperties>
</file>