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07" r:id="rId3"/>
    <p:sldId id="322" r:id="rId4"/>
    <p:sldId id="315" r:id="rId5"/>
    <p:sldId id="319" r:id="rId6"/>
    <p:sldId id="353" r:id="rId7"/>
    <p:sldId id="354" r:id="rId8"/>
    <p:sldId id="329" r:id="rId9"/>
    <p:sldId id="318" r:id="rId10"/>
    <p:sldId id="332" r:id="rId11"/>
    <p:sldId id="333" r:id="rId12"/>
    <p:sldId id="355" r:id="rId13"/>
    <p:sldId id="334" r:id="rId14"/>
    <p:sldId id="342" r:id="rId15"/>
    <p:sldId id="336" r:id="rId16"/>
    <p:sldId id="344" r:id="rId17"/>
    <p:sldId id="337" r:id="rId18"/>
    <p:sldId id="345" r:id="rId19"/>
    <p:sldId id="343" r:id="rId20"/>
    <p:sldId id="346" r:id="rId21"/>
    <p:sldId id="347" r:id="rId22"/>
    <p:sldId id="351" r:id="rId23"/>
    <p:sldId id="352" r:id="rId24"/>
    <p:sldId id="339" r:id="rId25"/>
    <p:sldId id="356" r:id="rId26"/>
    <p:sldId id="357" r:id="rId27"/>
    <p:sldId id="341"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44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D651EBA-C562-4CC5-B565-7B024251A4E4}" type="datetimeFigureOut">
              <a:rPr lang="en-US" altLang="en-US"/>
              <a:pPr/>
              <a:t>6/12/2020</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368355B-6241-4E66-B4BA-F75255E770CB}" type="slidenum">
              <a:rPr lang="en-US" altLang="en-US"/>
              <a:pPr/>
              <a:t>‹#›</a:t>
            </a:fld>
            <a:endParaRPr lang="en-US" altLang="en-US"/>
          </a:p>
        </p:txBody>
      </p:sp>
    </p:spTree>
    <p:extLst>
      <p:ext uri="{BB962C8B-B14F-4D97-AF65-F5344CB8AC3E}">
        <p14:creationId xmlns:p14="http://schemas.microsoft.com/office/powerpoint/2010/main" val="3680860408"/>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defTabSz="457200" rtl="0" fontAlgn="base">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Source: Adapted from Sheila Hutman, Jaelline Jaffe, Robert Segal, Heather Larson, Lisa F. Dumke, “Stress: Signs and Symptoms, Use and Effects,”</a:t>
            </a:r>
            <a:r>
              <a:rPr lang="en-US" altLang="ja-JP" i="1" smtClean="0"/>
              <a:t> Helpguide: Expert, Non-Commercial Information on Mental Health &amp; Lifelong Wellness</a:t>
            </a:r>
            <a:r>
              <a:rPr lang="en-US" altLang="ja-JP" smtClean="0"/>
              <a:t>, Reprinted with permission from http://www.helpguide.org. # 2006 Helpguide.org. All rights reserved.</a:t>
            </a:r>
            <a:endParaRPr lang="en-US" altLang="en-US" smtClean="0"/>
          </a:p>
        </p:txBody>
      </p:sp>
      <p:sp>
        <p:nvSpPr>
          <p:cNvPr id="419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517F2AE2-344B-4DB4-8F59-3EDBF2861FC8}" type="slidenum">
              <a:rPr lang="en-US" altLang="en-US" sz="1200"/>
              <a:pPr eaLnBrk="1" hangingPunct="1"/>
              <a:t>10</a:t>
            </a:fld>
            <a:endParaRPr lang="en-US" altLang="en-US" sz="1200"/>
          </a:p>
        </p:txBody>
      </p:sp>
    </p:spTree>
    <p:extLst>
      <p:ext uri="{BB962C8B-B14F-4D97-AF65-F5344CB8AC3E}">
        <p14:creationId xmlns:p14="http://schemas.microsoft.com/office/powerpoint/2010/main" val="1276725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9068C1A6-F57B-4D2F-B5C6-D9EDF3B5AA9C}" type="datetimeFigureOut">
              <a:rPr lang="en-US" altLang="en-US"/>
              <a:pPr/>
              <a:t>6/12/2020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E217350-5FBC-4447-8358-24F859255413}" type="slidenum">
              <a:rPr lang="en-US" altLang="en-US"/>
              <a:pPr/>
              <a:t>‹#›</a:t>
            </a:fld>
            <a:endParaRPr lang="en-US" altLang="en-US"/>
          </a:p>
        </p:txBody>
      </p:sp>
    </p:spTree>
    <p:extLst>
      <p:ext uri="{BB962C8B-B14F-4D97-AF65-F5344CB8AC3E}">
        <p14:creationId xmlns:p14="http://schemas.microsoft.com/office/powerpoint/2010/main" val="1942335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3C92F21-4DDC-4B2F-8D8B-C612F4AB7C11}" type="datetimeFigureOut">
              <a:rPr lang="en-US" altLang="en-US"/>
              <a:pPr/>
              <a:t>6/12/2020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94AA742-A3EB-439D-A757-48CC0B3B461D}" type="slidenum">
              <a:rPr lang="en-US" altLang="en-US"/>
              <a:pPr/>
              <a:t>‹#›</a:t>
            </a:fld>
            <a:endParaRPr lang="en-US" altLang="en-US"/>
          </a:p>
        </p:txBody>
      </p:sp>
    </p:spTree>
    <p:extLst>
      <p:ext uri="{BB962C8B-B14F-4D97-AF65-F5344CB8AC3E}">
        <p14:creationId xmlns:p14="http://schemas.microsoft.com/office/powerpoint/2010/main" val="1479140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AAA8CC3-1D4B-439A-828F-40AD53914DDF}" type="datetimeFigureOut">
              <a:rPr lang="en-US" altLang="en-US"/>
              <a:pPr/>
              <a:t>6/12/2020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3AFC80A-6F8C-452F-97DB-A9F9E5BE4A86}" type="slidenum">
              <a:rPr lang="en-US" altLang="en-US"/>
              <a:pPr/>
              <a:t>‹#›</a:t>
            </a:fld>
            <a:endParaRPr lang="en-US" altLang="en-US"/>
          </a:p>
        </p:txBody>
      </p:sp>
    </p:spTree>
    <p:extLst>
      <p:ext uri="{BB962C8B-B14F-4D97-AF65-F5344CB8AC3E}">
        <p14:creationId xmlns:p14="http://schemas.microsoft.com/office/powerpoint/2010/main" val="1817473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B44F8D2-5635-4459-BB10-3F4690890F33}" type="datetimeFigureOut">
              <a:rPr lang="en-US" altLang="en-US"/>
              <a:pPr/>
              <a:t>6/12/2020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48452B1-DB80-4170-9700-50269744974F}" type="slidenum">
              <a:rPr lang="en-US" altLang="en-US"/>
              <a:pPr/>
              <a:t>‹#›</a:t>
            </a:fld>
            <a:endParaRPr lang="en-US" altLang="en-US"/>
          </a:p>
        </p:txBody>
      </p:sp>
    </p:spTree>
    <p:extLst>
      <p:ext uri="{BB962C8B-B14F-4D97-AF65-F5344CB8AC3E}">
        <p14:creationId xmlns:p14="http://schemas.microsoft.com/office/powerpoint/2010/main" val="338274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DDF68E4-E5D3-4E77-900D-6870CE9CC977}" type="datetimeFigureOut">
              <a:rPr lang="en-US" altLang="en-US"/>
              <a:pPr/>
              <a:t>6/12/2020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47412EE-0234-460A-BF99-DA03D31125DD}" type="slidenum">
              <a:rPr lang="en-US" altLang="en-US"/>
              <a:pPr/>
              <a:t>‹#›</a:t>
            </a:fld>
            <a:endParaRPr lang="en-US" altLang="en-US"/>
          </a:p>
        </p:txBody>
      </p:sp>
    </p:spTree>
    <p:extLst>
      <p:ext uri="{BB962C8B-B14F-4D97-AF65-F5344CB8AC3E}">
        <p14:creationId xmlns:p14="http://schemas.microsoft.com/office/powerpoint/2010/main" val="608056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4B00CBEC-5DC6-4D7B-BA60-CEADF2B3F45A}" type="datetimeFigureOut">
              <a:rPr lang="en-US" altLang="en-US"/>
              <a:pPr/>
              <a:t>6/12/2020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99895E5-A100-4A21-B2F8-7F6F69FDACCD}" type="slidenum">
              <a:rPr lang="en-US" altLang="en-US"/>
              <a:pPr/>
              <a:t>‹#›</a:t>
            </a:fld>
            <a:endParaRPr lang="en-US" altLang="en-US"/>
          </a:p>
        </p:txBody>
      </p:sp>
    </p:spTree>
    <p:extLst>
      <p:ext uri="{BB962C8B-B14F-4D97-AF65-F5344CB8AC3E}">
        <p14:creationId xmlns:p14="http://schemas.microsoft.com/office/powerpoint/2010/main" val="1102501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CD825E96-3CCB-4417-864F-BD46FB6D46A5}" type="datetimeFigureOut">
              <a:rPr lang="en-US" altLang="en-US"/>
              <a:pPr/>
              <a:t>6/12/2020</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795FE98-5EFA-469B-BCAA-BE7DFB2AEBF8}" type="slidenum">
              <a:rPr lang="en-US" altLang="en-US"/>
              <a:pPr/>
              <a:t>‹#›</a:t>
            </a:fld>
            <a:endParaRPr lang="en-US" altLang="en-US"/>
          </a:p>
        </p:txBody>
      </p:sp>
    </p:spTree>
    <p:extLst>
      <p:ext uri="{BB962C8B-B14F-4D97-AF65-F5344CB8AC3E}">
        <p14:creationId xmlns:p14="http://schemas.microsoft.com/office/powerpoint/2010/main" val="1701328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4709D5C5-4A33-4D72-88CF-B1DAC2C1B6B0}" type="datetimeFigureOut">
              <a:rPr lang="en-US" altLang="en-US"/>
              <a:pPr/>
              <a:t>6/12/2020</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1EF6575-F324-4732-A219-562CE0D83190}" type="slidenum">
              <a:rPr lang="en-US" altLang="en-US"/>
              <a:pPr/>
              <a:t>‹#›</a:t>
            </a:fld>
            <a:endParaRPr lang="en-US" altLang="en-US"/>
          </a:p>
        </p:txBody>
      </p:sp>
    </p:spTree>
    <p:extLst>
      <p:ext uri="{BB962C8B-B14F-4D97-AF65-F5344CB8AC3E}">
        <p14:creationId xmlns:p14="http://schemas.microsoft.com/office/powerpoint/2010/main" val="1720552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2F6F6C1-A719-487C-9D6D-A510E8AFF59F}" type="datetimeFigureOut">
              <a:rPr lang="en-US" altLang="en-US"/>
              <a:pPr/>
              <a:t>6/12/2020</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DD0092D-D2B7-485D-81F5-AB1F4963E6E9}" type="slidenum">
              <a:rPr lang="en-US" altLang="en-US"/>
              <a:pPr/>
              <a:t>‹#›</a:t>
            </a:fld>
            <a:endParaRPr lang="en-US" altLang="en-US"/>
          </a:p>
        </p:txBody>
      </p:sp>
    </p:spTree>
    <p:extLst>
      <p:ext uri="{BB962C8B-B14F-4D97-AF65-F5344CB8AC3E}">
        <p14:creationId xmlns:p14="http://schemas.microsoft.com/office/powerpoint/2010/main" val="2058131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5D7C37E-6EC2-40B8-9525-969157F1573D}" type="datetimeFigureOut">
              <a:rPr lang="en-US" altLang="en-US"/>
              <a:pPr/>
              <a:t>6/12/2020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F0B6328-A905-4437-B5ED-B6975673AA46}" type="slidenum">
              <a:rPr lang="en-US" altLang="en-US"/>
              <a:pPr/>
              <a:t>‹#›</a:t>
            </a:fld>
            <a:endParaRPr lang="en-US" altLang="en-US"/>
          </a:p>
        </p:txBody>
      </p:sp>
    </p:spTree>
    <p:extLst>
      <p:ext uri="{BB962C8B-B14F-4D97-AF65-F5344CB8AC3E}">
        <p14:creationId xmlns:p14="http://schemas.microsoft.com/office/powerpoint/2010/main" val="2778831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30E21FC-C819-414C-A0A2-FD55ADD6EE7F}" type="datetimeFigureOut">
              <a:rPr lang="en-US" altLang="en-US"/>
              <a:pPr/>
              <a:t>6/12/2020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F58A741-BF9B-4226-B991-9351F3492883}" type="slidenum">
              <a:rPr lang="en-US" altLang="en-US"/>
              <a:pPr/>
              <a:t>‹#›</a:t>
            </a:fld>
            <a:endParaRPr lang="en-US" altLang="en-US"/>
          </a:p>
        </p:txBody>
      </p:sp>
    </p:spTree>
    <p:extLst>
      <p:ext uri="{BB962C8B-B14F-4D97-AF65-F5344CB8AC3E}">
        <p14:creationId xmlns:p14="http://schemas.microsoft.com/office/powerpoint/2010/main" val="20729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anose="020F0502020204030204" pitchFamily="34" charset="0"/>
                <a:cs typeface="Arial" panose="020B0604020202020204" pitchFamily="34" charset="0"/>
              </a:defRPr>
            </a:lvl1pPr>
          </a:lstStyle>
          <a:p>
            <a:fld id="{CB9E6389-874F-45FC-B3C1-AC8A46A0E952}" type="datetimeFigureOut">
              <a:rPr lang="en-US" altLang="en-US"/>
              <a:pPr/>
              <a:t>6/12/2020</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cs typeface="Arial" panose="020B0604020202020204" pitchFamily="34" charset="0"/>
              </a:defRPr>
            </a:lvl1pPr>
          </a:lstStyle>
          <a:p>
            <a:fld id="{028F77FD-2D7E-49DE-80E7-B96405C3DF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04800"/>
            <a:ext cx="7315200" cy="2209800"/>
          </a:xfrm>
        </p:spPr>
        <p:txBody>
          <a:bodyPr rtlCol="0" anchor="t">
            <a:normAutofit/>
          </a:bodyPr>
          <a:lstStyle/>
          <a:p>
            <a:pPr algn="l" eaLnBrk="1" fontAlgn="auto" hangingPunct="1">
              <a:spcAft>
                <a:spcPts val="0"/>
              </a:spcAft>
              <a:defRPr/>
            </a:pPr>
            <a:r>
              <a:rPr lang="en-US" dirty="0" smtClean="0">
                <a:latin typeface="Arial" pitchFamily="34" charset="0"/>
                <a:ea typeface="+mj-ea"/>
                <a:cs typeface="Arial" pitchFamily="34" charset="0"/>
              </a:rPr>
              <a:t>CHAPTER 14</a:t>
            </a:r>
            <a:br>
              <a:rPr lang="en-US" dirty="0" smtClean="0">
                <a:latin typeface="Arial" pitchFamily="34" charset="0"/>
                <a:ea typeface="+mj-ea"/>
                <a:cs typeface="Arial" pitchFamily="34" charset="0"/>
              </a:rPr>
            </a:br>
            <a:r>
              <a:rPr lang="en-US" dirty="0" smtClean="0">
                <a:solidFill>
                  <a:schemeClr val="accent2">
                    <a:lumMod val="75000"/>
                  </a:schemeClr>
                </a:solidFill>
                <a:latin typeface="Arial" pitchFamily="34" charset="0"/>
                <a:ea typeface="+mj-ea"/>
                <a:cs typeface="Arial" pitchFamily="34" charset="0"/>
              </a:rPr>
              <a:t>Responding to Personal &amp; Work-Related Stress</a:t>
            </a:r>
            <a:endParaRPr lang="en-US" dirty="0" smtClean="0">
              <a:latin typeface="Arial" pitchFamily="34" charset="0"/>
              <a:ea typeface="+mj-ea"/>
              <a:cs typeface="Arial" pitchFamily="34" charset="0"/>
            </a:endParaRPr>
          </a:p>
        </p:txBody>
      </p:sp>
      <p:sp>
        <p:nvSpPr>
          <p:cNvPr id="13315" name="Subtitle 2"/>
          <p:cNvSpPr>
            <a:spLocks noGrp="1"/>
          </p:cNvSpPr>
          <p:nvPr>
            <p:ph type="subTitle" idx="1"/>
          </p:nvPr>
        </p:nvSpPr>
        <p:spPr>
          <a:xfrm>
            <a:off x="2209800" y="3962400"/>
            <a:ext cx="6934200" cy="1676400"/>
          </a:xfrm>
        </p:spPr>
        <p:txBody>
          <a:bodyPr/>
          <a:lstStyle/>
          <a:p>
            <a:pPr eaLnBrk="1" hangingPunct="1">
              <a:lnSpc>
                <a:spcPct val="80000"/>
              </a:lnSpc>
            </a:pPr>
            <a:r>
              <a:rPr lang="en-US" altLang="en-US" sz="1800" i="1" smtClean="0">
                <a:solidFill>
                  <a:schemeClr val="tx1"/>
                </a:solidFill>
                <a:latin typeface="Arial" panose="020B0604020202020204" pitchFamily="34" charset="0"/>
                <a:ea typeface="ＭＳ Ｐゴシック" panose="020B0600070205080204" pitchFamily="34" charset="-128"/>
                <a:cs typeface="Arial" panose="020B0604020202020204" pitchFamily="34" charset="0"/>
              </a:rPr>
              <a:t>“Our lives are complex, but we are not helpless to do something about the stress we feel. In fact, we often choose to intentionally overcrowd our schedules as a means of avoiding difficult feelings and choices. Then something forces us to slow down. We must listen to our hearts and bodies, and face a dawning awareness: My job, my spouse, my lifestyle – something – is not right for me.”</a:t>
            </a:r>
          </a:p>
        </p:txBody>
      </p:sp>
      <p:sp>
        <p:nvSpPr>
          <p:cNvPr id="8" name="TextBox 7"/>
          <p:cNvSpPr txBox="1"/>
          <p:nvPr/>
        </p:nvSpPr>
        <p:spPr>
          <a:xfrm>
            <a:off x="381000" y="5562600"/>
            <a:ext cx="8610600" cy="400050"/>
          </a:xfrm>
          <a:custGeom>
            <a:avLst/>
            <a:gdLst>
              <a:gd name="connsiteX0" fmla="*/ 0 w 3572645"/>
              <a:gd name="connsiteY0" fmla="*/ 0 h 707886"/>
              <a:gd name="connsiteX1" fmla="*/ 3572645 w 3572645"/>
              <a:gd name="connsiteY1" fmla="*/ 0 h 707886"/>
              <a:gd name="connsiteX2" fmla="*/ 3572645 w 3572645"/>
              <a:gd name="connsiteY2" fmla="*/ 707886 h 707886"/>
              <a:gd name="connsiteX3" fmla="*/ 0 w 3572645"/>
              <a:gd name="connsiteY3" fmla="*/ 707886 h 707886"/>
              <a:gd name="connsiteX4" fmla="*/ 0 w 3572645"/>
              <a:gd name="connsiteY4" fmla="*/ 0 h 707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2645" h="707886">
                <a:moveTo>
                  <a:pt x="0" y="0"/>
                </a:moveTo>
                <a:lnTo>
                  <a:pt x="3572645" y="0"/>
                </a:lnTo>
                <a:lnTo>
                  <a:pt x="3572645" y="707886"/>
                </a:lnTo>
                <a:lnTo>
                  <a:pt x="0" y="707886"/>
                </a:lnTo>
                <a:lnTo>
                  <a:pt x="0" y="0"/>
                </a:lnTo>
                <a:close/>
              </a:path>
            </a:pathLst>
          </a:custGeom>
          <a:noFill/>
        </p:spPr>
        <p:txBody>
          <a:bodyPr>
            <a:spAutoFit/>
          </a:bodyPr>
          <a:lstStyle/>
          <a:p>
            <a:pPr algn="r">
              <a:defRPr/>
            </a:pPr>
            <a:r>
              <a:rPr lang="en-US" sz="2000" dirty="0">
                <a:solidFill>
                  <a:schemeClr val="accent2">
                    <a:lumMod val="75000"/>
                  </a:schemeClr>
                </a:solidFill>
                <a:ea typeface="+mn-ea"/>
                <a:cs typeface="Arial" pitchFamily="34" charset="0"/>
              </a:rPr>
              <a:t>-Carol Pearson, Editor, </a:t>
            </a:r>
            <a:r>
              <a:rPr lang="en-US" sz="2000" i="1" dirty="0">
                <a:solidFill>
                  <a:schemeClr val="accent2">
                    <a:lumMod val="75000"/>
                  </a:schemeClr>
                </a:solidFill>
                <a:ea typeface="+mn-ea"/>
                <a:cs typeface="Arial" pitchFamily="34" charset="0"/>
              </a:rPr>
              <a:t>The Inner Edge</a:t>
            </a:r>
          </a:p>
        </p:txBody>
      </p:sp>
      <p:sp>
        <p:nvSpPr>
          <p:cNvPr id="13317"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Warning Signals of Too Much Stress</a:t>
            </a:r>
          </a:p>
        </p:txBody>
      </p:sp>
      <p:sp>
        <p:nvSpPr>
          <p:cNvPr id="22530"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graphicFrame>
        <p:nvGraphicFramePr>
          <p:cNvPr id="2" name="Table 1"/>
          <p:cNvGraphicFramePr>
            <a:graphicFrameLocks noGrp="1"/>
          </p:cNvGraphicFramePr>
          <p:nvPr/>
        </p:nvGraphicFramePr>
        <p:xfrm>
          <a:off x="457200" y="1752600"/>
          <a:ext cx="8229600" cy="4572000"/>
        </p:xfrm>
        <a:graphic>
          <a:graphicData uri="http://schemas.openxmlformats.org/drawingml/2006/table">
            <a:tbl>
              <a:tblPr firstRow="1" bandRow="1">
                <a:tableStyleId>{21E4AEA4-8DFA-4A89-87EB-49C32662AFE0}</a:tableStyleId>
              </a:tblPr>
              <a:tblGrid>
                <a:gridCol w="2743200"/>
                <a:gridCol w="2743200"/>
                <a:gridCol w="2743200"/>
              </a:tblGrid>
              <a:tr h="370840">
                <a:tc>
                  <a:txBody>
                    <a:bodyPr/>
                    <a:lstStyle/>
                    <a:p>
                      <a:pPr algn="ctr"/>
                      <a:r>
                        <a:rPr lang="en-US" sz="2400" dirty="0" smtClean="0"/>
                        <a:t>Physical</a:t>
                      </a:r>
                      <a:endParaRPr lang="en-US" sz="2400" dirty="0"/>
                    </a:p>
                  </a:txBody>
                  <a:tcPr/>
                </a:tc>
                <a:tc>
                  <a:txBody>
                    <a:bodyPr/>
                    <a:lstStyle/>
                    <a:p>
                      <a:pPr algn="ctr"/>
                      <a:r>
                        <a:rPr lang="en-US" sz="2400" dirty="0" smtClean="0"/>
                        <a:t>Emotional</a:t>
                      </a:r>
                      <a:endParaRPr lang="en-US" sz="2400" dirty="0"/>
                    </a:p>
                  </a:txBody>
                  <a:tcPr/>
                </a:tc>
                <a:tc>
                  <a:txBody>
                    <a:bodyPr/>
                    <a:lstStyle/>
                    <a:p>
                      <a:pPr algn="ctr"/>
                      <a:r>
                        <a:rPr lang="en-US" sz="2400" dirty="0" smtClean="0"/>
                        <a:t>Relational</a:t>
                      </a:r>
                      <a:endParaRPr lang="en-US" sz="2400" dirty="0"/>
                    </a:p>
                  </a:txBody>
                  <a:tcPr/>
                </a:tc>
              </a:tr>
              <a:tr h="370840">
                <a:tc>
                  <a:txBody>
                    <a:bodyPr/>
                    <a:lstStyle/>
                    <a:p>
                      <a:pPr marL="285750" indent="-285750">
                        <a:buFont typeface="Arial"/>
                        <a:buChar char="•"/>
                      </a:pPr>
                      <a:r>
                        <a:rPr lang="en-US" sz="2400" dirty="0" smtClean="0"/>
                        <a:t>Sleep disturbances</a:t>
                      </a:r>
                    </a:p>
                    <a:p>
                      <a:pPr marL="285750" indent="-285750">
                        <a:buFont typeface="Arial"/>
                        <a:buChar char="•"/>
                      </a:pPr>
                      <a:r>
                        <a:rPr lang="en-US" sz="2400" dirty="0" smtClean="0"/>
                        <a:t>Tension</a:t>
                      </a:r>
                      <a:r>
                        <a:rPr lang="en-US" sz="2400" baseline="0" dirty="0" smtClean="0"/>
                        <a:t> or migraine headaches</a:t>
                      </a:r>
                    </a:p>
                    <a:p>
                      <a:pPr marL="285750" indent="-285750">
                        <a:buFont typeface="Arial"/>
                        <a:buChar char="•"/>
                      </a:pPr>
                      <a:r>
                        <a:rPr lang="en-US" sz="2400" baseline="0" dirty="0" smtClean="0"/>
                        <a:t>Hair loss</a:t>
                      </a:r>
                    </a:p>
                    <a:p>
                      <a:pPr marL="285750" indent="-285750">
                        <a:buFont typeface="Arial"/>
                        <a:buChar char="•"/>
                      </a:pPr>
                      <a:r>
                        <a:rPr lang="en-US" sz="2400" baseline="0" dirty="0" smtClean="0"/>
                        <a:t>Sweaty palms or hands</a:t>
                      </a:r>
                    </a:p>
                    <a:p>
                      <a:pPr marL="285750" indent="-285750">
                        <a:buFont typeface="Arial"/>
                        <a:buChar char="•"/>
                      </a:pPr>
                      <a:r>
                        <a:rPr lang="en-US" sz="2400" baseline="0" dirty="0" smtClean="0"/>
                        <a:t>Skin problems</a:t>
                      </a:r>
                      <a:endParaRPr lang="en-US" sz="2400" dirty="0"/>
                    </a:p>
                  </a:txBody>
                  <a:tcPr/>
                </a:tc>
                <a:tc>
                  <a:txBody>
                    <a:bodyPr/>
                    <a:lstStyle/>
                    <a:p>
                      <a:pPr marL="285750" indent="-285750">
                        <a:buFont typeface="Arial"/>
                        <a:buChar char="•"/>
                      </a:pPr>
                      <a:r>
                        <a:rPr lang="en-US" sz="2400" dirty="0" smtClean="0"/>
                        <a:t>Nervousness, anxiety</a:t>
                      </a:r>
                    </a:p>
                    <a:p>
                      <a:pPr marL="285750" indent="-285750">
                        <a:buFont typeface="Arial"/>
                        <a:buChar char="•"/>
                      </a:pPr>
                      <a:r>
                        <a:rPr lang="en-US" sz="2400" dirty="0" smtClean="0"/>
                        <a:t>Depression, moodiness</a:t>
                      </a:r>
                    </a:p>
                    <a:p>
                      <a:pPr marL="285750" indent="-285750">
                        <a:buFont typeface="Arial"/>
                        <a:buChar char="•"/>
                      </a:pPr>
                      <a:r>
                        <a:rPr lang="en-US" sz="2400" dirty="0" smtClean="0"/>
                        <a:t>Irritability, frustration</a:t>
                      </a:r>
                    </a:p>
                    <a:p>
                      <a:pPr marL="285750" indent="-285750">
                        <a:buFont typeface="Arial"/>
                        <a:buChar char="•"/>
                      </a:pPr>
                      <a:r>
                        <a:rPr lang="en-US" sz="2400" dirty="0" smtClean="0"/>
                        <a:t>Lack</a:t>
                      </a:r>
                      <a:r>
                        <a:rPr lang="en-US" sz="2400" baseline="0" dirty="0" smtClean="0"/>
                        <a:t> of concentration</a:t>
                      </a:r>
                    </a:p>
                    <a:p>
                      <a:pPr marL="285750" indent="-285750">
                        <a:buFont typeface="Arial"/>
                        <a:buChar char="•"/>
                      </a:pPr>
                      <a:r>
                        <a:rPr lang="en-US" sz="2400" baseline="0" dirty="0" smtClean="0"/>
                        <a:t>Substance abuse</a:t>
                      </a:r>
                    </a:p>
                    <a:p>
                      <a:pPr marL="285750" indent="-285750">
                        <a:buFont typeface="Arial"/>
                        <a:buChar char="•"/>
                      </a:pPr>
                      <a:r>
                        <a:rPr lang="en-US" sz="2400" baseline="0" dirty="0" smtClean="0"/>
                        <a:t>Memory problems</a:t>
                      </a:r>
                      <a:endParaRPr lang="en-US" sz="2400" dirty="0"/>
                    </a:p>
                  </a:txBody>
                  <a:tcPr/>
                </a:tc>
                <a:tc>
                  <a:txBody>
                    <a:bodyPr/>
                    <a:lstStyle/>
                    <a:p>
                      <a:pPr marL="285750" indent="-285750">
                        <a:buFont typeface="Arial"/>
                        <a:buChar char="•"/>
                      </a:pPr>
                      <a:r>
                        <a:rPr lang="en-US" sz="2400" dirty="0" smtClean="0"/>
                        <a:t>Increased</a:t>
                      </a:r>
                      <a:r>
                        <a:rPr lang="en-US" sz="2400" baseline="0" dirty="0" smtClean="0"/>
                        <a:t> arguments</a:t>
                      </a:r>
                    </a:p>
                    <a:p>
                      <a:pPr marL="285750" indent="-285750">
                        <a:buFont typeface="Arial"/>
                        <a:buChar char="•"/>
                      </a:pPr>
                      <a:r>
                        <a:rPr lang="en-US" sz="2400" baseline="0" dirty="0" smtClean="0"/>
                        <a:t>Isolation from social activities</a:t>
                      </a:r>
                    </a:p>
                    <a:p>
                      <a:pPr marL="285750" indent="-285750">
                        <a:buFont typeface="Arial"/>
                        <a:buChar char="•"/>
                      </a:pPr>
                      <a:r>
                        <a:rPr lang="en-US" sz="2400" baseline="0" dirty="0" smtClean="0"/>
                        <a:t>Conflict with coworkers or employers</a:t>
                      </a:r>
                    </a:p>
                    <a:p>
                      <a:pPr marL="285750" indent="-285750">
                        <a:buFont typeface="Arial"/>
                        <a:buChar char="•"/>
                      </a:pPr>
                      <a:r>
                        <a:rPr lang="en-US" sz="2400" baseline="0" dirty="0" smtClean="0"/>
                        <a:t>Overreactions</a:t>
                      </a:r>
                    </a:p>
                    <a:p>
                      <a:pPr marL="285750" indent="-285750">
                        <a:buFont typeface="Arial"/>
                        <a:buChar char="•"/>
                      </a:pPr>
                      <a:r>
                        <a:rPr lang="en-US" sz="2400" baseline="0" dirty="0" smtClean="0"/>
                        <a:t>Road rage</a:t>
                      </a:r>
                      <a:endParaRPr lang="en-US" sz="2400"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2"/>
          <p:cNvSpPr>
            <a:spLocks noGrp="1"/>
          </p:cNvSpPr>
          <p:nvPr>
            <p:ph idx="1"/>
          </p:nvPr>
        </p:nvSpPr>
        <p:spPr>
          <a:xfrm>
            <a:off x="381000" y="1905000"/>
            <a:ext cx="8305800" cy="4419600"/>
          </a:xfrm>
        </p:spPr>
        <p:txBody>
          <a:bodyPr/>
          <a:lstStyle/>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Eliminating all sources of stress is not realistic</a:t>
            </a:r>
          </a:p>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We can learn to manage our reactions to stressors</a:t>
            </a:r>
          </a:p>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Make stress management techniques part of your daily routine</a:t>
            </a:r>
          </a:p>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Once you become aware of what creates a stressful response in </a:t>
            </a:r>
            <a:r>
              <a:rPr lang="en-US" altLang="en-US" sz="2800" i="1" smtClean="0">
                <a:latin typeface="Arial" panose="020B0604020202020204" pitchFamily="34" charset="0"/>
                <a:ea typeface="ＭＳ Ｐゴシック" panose="020B0600070205080204" pitchFamily="34" charset="-128"/>
                <a:cs typeface="Arial" panose="020B0604020202020204" pitchFamily="34" charset="0"/>
              </a:rPr>
              <a:t>you</a:t>
            </a: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 look for stress-management strategies that will help you cope with the stressful situations</a:t>
            </a:r>
          </a:p>
        </p:txBody>
      </p:sp>
      <p:sp>
        <p:nvSpPr>
          <p:cNvPr id="23554"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Stress-Management Strategies</a:t>
            </a:r>
          </a:p>
        </p:txBody>
      </p:sp>
      <p:sp>
        <p:nvSpPr>
          <p:cNvPr id="23555"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Content Placeholder 2"/>
          <p:cNvSpPr>
            <a:spLocks noGrp="1"/>
          </p:cNvSpPr>
          <p:nvPr>
            <p:ph idx="1"/>
          </p:nvPr>
        </p:nvSpPr>
        <p:spPr>
          <a:xfrm>
            <a:off x="457200" y="1524000"/>
            <a:ext cx="8229600" cy="4876800"/>
          </a:xfrm>
        </p:spPr>
        <p:txBody>
          <a:bodyPr/>
          <a:lstStyle/>
          <a:p>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Mindfulness </a:t>
            </a:r>
            <a:r>
              <a:rPr lang="en-US" altLang="en-US" sz="2800" smtClean="0">
                <a:solidFill>
                  <a:srgbClr val="000000"/>
                </a:solidFill>
                <a:latin typeface="Arial" panose="020B0604020202020204" pitchFamily="34" charset="0"/>
                <a:ea typeface="ＭＳ Ｐゴシック" panose="020B0600070205080204" pitchFamily="34" charset="-128"/>
                <a:cs typeface="Arial" panose="020B0604020202020204" pitchFamily="34" charset="0"/>
              </a:rPr>
              <a:t>involves paying attention on purpose, in the present moment, &amp; nonjudgmentally</a:t>
            </a:r>
          </a:p>
          <a:p>
            <a:pPr lvl="1"/>
            <a:r>
              <a:rPr lang="en-US" altLang="en-US" smtClean="0">
                <a:solidFill>
                  <a:srgbClr val="000000"/>
                </a:solidFill>
                <a:latin typeface="Arial" panose="020B0604020202020204" pitchFamily="34" charset="0"/>
                <a:ea typeface="ＭＳ Ｐゴシック" panose="020B0600070205080204" pitchFamily="34" charset="-128"/>
                <a:cs typeface="Arial" panose="020B0604020202020204" pitchFamily="34" charset="0"/>
              </a:rPr>
              <a:t>Quiet the mind &amp; heighten awareness</a:t>
            </a:r>
          </a:p>
          <a:p>
            <a:r>
              <a:rPr lang="en-US" altLang="en-US" sz="2800" smtClean="0">
                <a:solidFill>
                  <a:srgbClr val="000000"/>
                </a:solidFill>
                <a:latin typeface="Arial" panose="020B0604020202020204" pitchFamily="34" charset="0"/>
                <a:ea typeface="ＭＳ Ｐゴシック" panose="020B0600070205080204" pitchFamily="34" charset="-128"/>
                <a:cs typeface="Arial" panose="020B0604020202020204" pitchFamily="34" charset="0"/>
              </a:rPr>
              <a:t>Mindfulness helps to curb worry:</a:t>
            </a:r>
          </a:p>
          <a:p>
            <a:pPr lvl="1"/>
            <a:r>
              <a:rPr lang="en-US" altLang="en-US" smtClean="0">
                <a:solidFill>
                  <a:srgbClr val="000000"/>
                </a:solidFill>
                <a:latin typeface="Arial" panose="020B0604020202020204" pitchFamily="34" charset="0"/>
                <a:ea typeface="ＭＳ Ｐゴシック" panose="020B0600070205080204" pitchFamily="34" charset="-128"/>
                <a:cs typeface="Arial" panose="020B0604020202020204" pitchFamily="34" charset="0"/>
              </a:rPr>
              <a:t>First, ask yourself whether the worry is productive (based on immediate, likely threats) or unproductive</a:t>
            </a:r>
          </a:p>
          <a:p>
            <a:pPr lvl="1"/>
            <a:r>
              <a:rPr lang="en-US" altLang="en-US" smtClean="0">
                <a:solidFill>
                  <a:srgbClr val="000000"/>
                </a:solidFill>
                <a:latin typeface="Arial" panose="020B0604020202020204" pitchFamily="34" charset="0"/>
                <a:ea typeface="ＭＳ Ｐゴシック" panose="020B0600070205080204" pitchFamily="34" charset="-128"/>
                <a:cs typeface="Arial" panose="020B0604020202020204" pitchFamily="34" charset="0"/>
              </a:rPr>
              <a:t>Second, if unproductive, challenge the negative thoughts &amp; consider actions to take</a:t>
            </a:r>
            <a:endParaRPr lang="en-US" altLang="en-US" smtClean="0">
              <a:solidFill>
                <a:schemeClr val="accent1"/>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4578"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Mindfulness</a:t>
            </a:r>
          </a:p>
        </p:txBody>
      </p:sp>
      <p:sp>
        <p:nvSpPr>
          <p:cNvPr id="24579"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2"/>
          <p:cNvSpPr>
            <a:spLocks noGrp="1"/>
          </p:cNvSpPr>
          <p:nvPr>
            <p:ph idx="1"/>
          </p:nvPr>
        </p:nvSpPr>
        <p:spPr>
          <a:xfrm>
            <a:off x="457200" y="1524000"/>
            <a:ext cx="8229600" cy="4876800"/>
          </a:xfrm>
        </p:spPr>
        <p:txBody>
          <a:bodyPr/>
          <a:lstStyle/>
          <a:p>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Getting enough quality sleep (7-8 hours) is one of the most effective stress-management strategies</a:t>
            </a:r>
          </a:p>
          <a:p>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Train your body to improve your sleep recovery periods:</a:t>
            </a:r>
          </a:p>
          <a:p>
            <a:pPr lvl="1"/>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Develop a sleep ritual: Go to bed and get up at the same time as often as possible</a:t>
            </a:r>
          </a:p>
          <a:p>
            <a:pPr lvl="1"/>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Mentally wind down before going to bed</a:t>
            </a:r>
          </a:p>
          <a:p>
            <a:pPr lvl="1"/>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Avoid central nervous system stimulants such as caffeine, chocolate, alcohol, or nicotine near bedtime</a:t>
            </a:r>
          </a:p>
          <a:p>
            <a:pPr lvl="1"/>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Keep your bedroom cool, well ventilated, and dark</a:t>
            </a:r>
            <a:endParaRPr lang="en-US" altLang="en-US" smtClean="0">
              <a:solidFill>
                <a:schemeClr val="accent1"/>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5602"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Sleep</a:t>
            </a:r>
          </a:p>
        </p:txBody>
      </p:sp>
      <p:sp>
        <p:nvSpPr>
          <p:cNvPr id="25603"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noGrp="1"/>
          </p:cNvSpPr>
          <p:nvPr>
            <p:ph idx="1"/>
          </p:nvPr>
        </p:nvSpPr>
        <p:spPr>
          <a:xfrm>
            <a:off x="457200" y="1600200"/>
            <a:ext cx="8229600" cy="4419600"/>
          </a:xfrm>
        </p:spPr>
        <p:txBody>
          <a:bodyPr/>
          <a:lstStyle/>
          <a:p>
            <a:pPr>
              <a:spcBef>
                <a:spcPts val="200"/>
              </a:spcBef>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For most people, the number one treatment for stress and tension</a:t>
            </a:r>
          </a:p>
          <a:p>
            <a:pPr>
              <a:spcBef>
                <a:spcPts val="200"/>
              </a:spcBef>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Even moderate increases in heart rate can stimulate endorphin release</a:t>
            </a:r>
          </a:p>
          <a:p>
            <a:pPr lvl="1">
              <a:spcBef>
                <a:spcPts val="200"/>
              </a:spcBef>
            </a:pPr>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Ex: walking, swimming, low-impact aerobics, tennis, jogging</a:t>
            </a:r>
          </a:p>
          <a:p>
            <a:pPr>
              <a:spcBef>
                <a:spcPts val="200"/>
              </a:spcBef>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Even gentle exercise can help you manage your daily stress and improve motivation</a:t>
            </a:r>
          </a:p>
          <a:p>
            <a:pPr>
              <a:spcBef>
                <a:spcPts val="200"/>
              </a:spcBef>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Take advantage of the physical and mental benefits of exercise!</a:t>
            </a:r>
          </a:p>
          <a:p>
            <a:pPr>
              <a:buFont typeface="Arial" panose="020B0604020202020204" pitchFamily="34" charset="0"/>
              <a:buNone/>
            </a:pPr>
            <a:endParaRPr lang="en-US" altLang="en-US" sz="2800" smtClean="0">
              <a:latin typeface="Arial" panose="020B0604020202020204" pitchFamily="34" charset="0"/>
              <a:ea typeface="ＭＳ Ｐゴシック" panose="020B0600070205080204" pitchFamily="34" charset="-128"/>
              <a:cs typeface="Arial" panose="020B0604020202020204" pitchFamily="34" charset="0"/>
            </a:endParaRPr>
          </a:p>
          <a:p>
            <a:pPr>
              <a:buFont typeface="Arial" panose="020B0604020202020204" pitchFamily="34" charset="0"/>
              <a:buNone/>
            </a:pPr>
            <a:endParaRPr lang="en-US" altLang="en-US" sz="2800" smtClean="0">
              <a:latin typeface="Arial" panose="020B0604020202020204" pitchFamily="34" charset="0"/>
              <a:ea typeface="ＭＳ Ｐゴシック" panose="020B0600070205080204" pitchFamily="34" charset="-128"/>
              <a:cs typeface="Arial" panose="020B0604020202020204" pitchFamily="34" charset="0"/>
            </a:endParaRPr>
          </a:p>
          <a:p>
            <a:pPr>
              <a:buFont typeface="Arial" panose="020B0604020202020204" pitchFamily="34" charset="0"/>
              <a:buNone/>
            </a:pPr>
            <a:endParaRPr lang="en-US" altLang="en-US" sz="2800" smtClean="0">
              <a:latin typeface="Arial" panose="020B0604020202020204" pitchFamily="34" charset="0"/>
              <a:ea typeface="ＭＳ Ｐゴシック" panose="020B0600070205080204" pitchFamily="34" charset="-128"/>
              <a:cs typeface="Arial" panose="020B0604020202020204" pitchFamily="34" charset="0"/>
            </a:endParaRPr>
          </a:p>
          <a:p>
            <a:pPr>
              <a:buFont typeface="Arial" panose="020B0604020202020204" pitchFamily="34" charset="0"/>
              <a:buNone/>
            </a:pPr>
            <a:endParaRPr lang="en-US" altLang="en-US" smtClean="0">
              <a:solidFill>
                <a:schemeClr val="accent1"/>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6626"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Exercise</a:t>
            </a:r>
          </a:p>
        </p:txBody>
      </p:sp>
      <p:sp>
        <p:nvSpPr>
          <p:cNvPr id="26627" name="TextBox 5"/>
          <p:cNvSpPr txBox="1">
            <a:spLocks noChangeArrowheads="1"/>
          </p:cNvSpPr>
          <p:nvPr/>
        </p:nvSpPr>
        <p:spPr bwMode="auto">
          <a:xfrm>
            <a:off x="0" y="6167438"/>
            <a:ext cx="914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i="1">
                <a:solidFill>
                  <a:schemeClr val="accent2"/>
                </a:solidFill>
              </a:rPr>
              <a:t>How much sleep and exercise do we need to make an impact? </a:t>
            </a:r>
          </a:p>
        </p:txBody>
      </p:sp>
      <p:pic>
        <p:nvPicPr>
          <p:cNvPr id="26628" name="Picture 6" descr="Question.png"/>
          <p:cNvPicPr>
            <a:picLocks noChangeAspect="1"/>
          </p:cNvPicPr>
          <p:nvPr/>
        </p:nvPicPr>
        <p:blipFill>
          <a:blip r:embed="rId2">
            <a:extLst>
              <a:ext uri="{28A0092B-C50C-407E-A947-70E740481C1C}">
                <a14:useLocalDpi xmlns:a14="http://schemas.microsoft.com/office/drawing/2010/main" val="0"/>
              </a:ext>
            </a:extLst>
          </a:blip>
          <a:srcRect t="9091" r="9422"/>
          <a:stretch>
            <a:fillRect/>
          </a:stretch>
        </p:blipFill>
        <p:spPr bwMode="auto">
          <a:xfrm>
            <a:off x="7621588" y="5410200"/>
            <a:ext cx="9175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2"/>
          <p:cNvSpPr>
            <a:spLocks noGrp="1"/>
          </p:cNvSpPr>
          <p:nvPr>
            <p:ph idx="1"/>
          </p:nvPr>
        </p:nvSpPr>
        <p:spPr>
          <a:xfrm>
            <a:off x="457200" y="1752600"/>
            <a:ext cx="8458200" cy="4724400"/>
          </a:xfrm>
        </p:spPr>
        <p:txBody>
          <a:bodyPr/>
          <a:lstStyle/>
          <a:p>
            <a:pPr eaLnBrk="1" hangingPunct="1">
              <a:lnSpc>
                <a:spcPct val="90000"/>
              </a:lnSpc>
              <a:spcAft>
                <a:spcPts val="800"/>
              </a:spcAft>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Mindfulness practice prepares you to embrace </a:t>
            </a:r>
            <a:r>
              <a:rPr lang="en-US" altLang="en-US" sz="2800" smtClean="0">
                <a:solidFill>
                  <a:schemeClr val="accent1"/>
                </a:solidFill>
                <a:latin typeface="Arial" panose="020B0604020202020204" pitchFamily="34" charset="0"/>
                <a:ea typeface="ＭＳ Ｐゴシック" panose="020B0600070205080204" pitchFamily="34" charset="-128"/>
                <a:cs typeface="Arial" panose="020B0604020202020204" pitchFamily="34" charset="0"/>
              </a:rPr>
              <a:t>meditation:</a:t>
            </a:r>
          </a:p>
          <a:p>
            <a:pPr lvl="1" eaLnBrk="1" hangingPunct="1">
              <a:lnSpc>
                <a:spcPct val="90000"/>
              </a:lnSpc>
              <a:spcAft>
                <a:spcPts val="800"/>
              </a:spcAft>
            </a:pPr>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Relaxation technique that slows your pulse, respiration, and brainwave activity and lowers your blood pressure</a:t>
            </a:r>
          </a:p>
          <a:p>
            <a:pPr eaLnBrk="1" hangingPunct="1">
              <a:lnSpc>
                <a:spcPct val="90000"/>
              </a:lnSpc>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Practicing meditation regularly can permanently rewire the brain to raise levels of happiness, lower stress, and improve immune system function</a:t>
            </a:r>
          </a:p>
        </p:txBody>
      </p:sp>
      <p:sp>
        <p:nvSpPr>
          <p:cNvPr id="27650"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Meditation</a:t>
            </a:r>
          </a:p>
        </p:txBody>
      </p:sp>
      <p:sp>
        <p:nvSpPr>
          <p:cNvPr id="27651"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2"/>
          <p:cNvSpPr>
            <a:spLocks noGrp="1"/>
          </p:cNvSpPr>
          <p:nvPr>
            <p:ph idx="1"/>
          </p:nvPr>
        </p:nvSpPr>
        <p:spPr>
          <a:xfrm>
            <a:off x="457200" y="1524000"/>
            <a:ext cx="8229600" cy="4953000"/>
          </a:xfrm>
        </p:spPr>
        <p:txBody>
          <a:bodyPr/>
          <a:lstStyle/>
          <a:p>
            <a:pPr>
              <a:spcBef>
                <a:spcPts val="300"/>
              </a:spcBef>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Most meditation techniques involve these elements:</a:t>
            </a:r>
          </a:p>
          <a:p>
            <a:pPr lvl="1"/>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Sit or lie down in a comfortable, quiet place where you are not likely to be disturbed</a:t>
            </a:r>
          </a:p>
          <a:p>
            <a:pPr lvl="1"/>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Intentionally relax the muscles of your body from your toes to your head</a:t>
            </a:r>
          </a:p>
          <a:p>
            <a:pPr lvl="1"/>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Breathe in &amp; out gently through your nose; take 1 breath in &amp; 1 breath out, over &amp; over; settle your mind into your breathing</a:t>
            </a:r>
          </a:p>
          <a:p>
            <a:pPr lvl="1"/>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Train yourself to think about the calm and peaceful present; if your mind drifts, slowly bring it back to focusing on your breathing</a:t>
            </a:r>
          </a:p>
          <a:p>
            <a:pPr eaLnBrk="1" hangingPunct="1">
              <a:lnSpc>
                <a:spcPct val="90000"/>
              </a:lnSpc>
              <a:spcAft>
                <a:spcPts val="1800"/>
              </a:spcAft>
            </a:pPr>
            <a:endParaRPr lang="en-US" altLang="en-US" sz="280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28674"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Meditation</a:t>
            </a:r>
          </a:p>
        </p:txBody>
      </p:sp>
      <p:sp>
        <p:nvSpPr>
          <p:cNvPr id="28675"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2"/>
          <p:cNvSpPr>
            <a:spLocks noGrp="1"/>
          </p:cNvSpPr>
          <p:nvPr>
            <p:ph idx="1"/>
          </p:nvPr>
        </p:nvSpPr>
        <p:spPr>
          <a:xfrm>
            <a:off x="457200" y="1752600"/>
            <a:ext cx="8229600" cy="4495800"/>
          </a:xfrm>
        </p:spPr>
        <p:txBody>
          <a:bodyPr/>
          <a:lstStyle/>
          <a:p>
            <a:pPr eaLnBrk="1" hangingPunct="1">
              <a:spcBef>
                <a:spcPts val="600"/>
              </a:spcBef>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Those who are constantly in touch with others can benefit from the therapeutic effect of solitude</a:t>
            </a:r>
          </a:p>
          <a:p>
            <a:pPr eaLnBrk="1" hangingPunct="1">
              <a:spcBef>
                <a:spcPts val="600"/>
              </a:spcBef>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Solitude can be viewed as an emotional breather, a restorer of energy, and a form of rest similar to sleep</a:t>
            </a:r>
          </a:p>
          <a:p>
            <a:pPr eaLnBrk="1" hangingPunct="1">
              <a:spcBef>
                <a:spcPts val="600"/>
              </a:spcBef>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Solitude is often required for the unconscious to process thoughts and events</a:t>
            </a:r>
          </a:p>
        </p:txBody>
      </p:sp>
      <p:sp>
        <p:nvSpPr>
          <p:cNvPr id="29698"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Solitude</a:t>
            </a:r>
          </a:p>
        </p:txBody>
      </p:sp>
      <p:sp>
        <p:nvSpPr>
          <p:cNvPr id="29699"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Content Placeholder 2"/>
          <p:cNvSpPr>
            <a:spLocks noGrp="1"/>
          </p:cNvSpPr>
          <p:nvPr>
            <p:ph idx="1"/>
          </p:nvPr>
        </p:nvSpPr>
        <p:spPr>
          <a:xfrm>
            <a:off x="457200" y="1600200"/>
            <a:ext cx="8229600" cy="4953000"/>
          </a:xfrm>
        </p:spPr>
        <p:txBody>
          <a:bodyPr/>
          <a:lstStyle/>
          <a:p>
            <a:pPr eaLnBrk="1" hangingPunct="1">
              <a:lnSpc>
                <a:spcPct val="90000"/>
              </a:lnSpc>
            </a:pPr>
            <a:r>
              <a:rPr lang="en-US" altLang="en-US" sz="2800" smtClean="0">
                <a:solidFill>
                  <a:srgbClr val="4F81BD"/>
                </a:solidFill>
                <a:latin typeface="Arial" panose="020B0604020202020204" pitchFamily="34" charset="0"/>
                <a:ea typeface="ＭＳ Ｐゴシック" panose="020B0600070205080204" pitchFamily="34" charset="-128"/>
                <a:cs typeface="Arial" panose="020B0604020202020204" pitchFamily="34" charset="0"/>
              </a:rPr>
              <a:t>Resilience</a:t>
            </a: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 is being able to bounce back when confronted with stressful situations</a:t>
            </a:r>
          </a:p>
          <a:p>
            <a:pPr eaLnBrk="1" hangingPunct="1">
              <a:lnSpc>
                <a:spcPct val="90000"/>
              </a:lnSpc>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Resilience is not just a personal characteristic; it applies to teams as well </a:t>
            </a:r>
          </a:p>
          <a:p>
            <a:pPr lvl="1" eaLnBrk="1" hangingPunct="1">
              <a:lnSpc>
                <a:spcPct val="90000"/>
              </a:lnSpc>
            </a:pPr>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When people have confidence in themselves, in one another, and in an organization, it motivates them to push the boundaries and strive to achieve more without fear of making a mistake</a:t>
            </a:r>
          </a:p>
          <a:p>
            <a:pPr eaLnBrk="1" hangingPunct="1">
              <a:lnSpc>
                <a:spcPct val="90000"/>
              </a:lnSpc>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Teams that are immersed in a culture of accountability, collaboration, and initiative are more likely to believe that they can weather any storm</a:t>
            </a:r>
          </a:p>
        </p:txBody>
      </p:sp>
      <p:sp>
        <p:nvSpPr>
          <p:cNvPr id="30722"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Resilience</a:t>
            </a:r>
          </a:p>
        </p:txBody>
      </p:sp>
      <p:sp>
        <p:nvSpPr>
          <p:cNvPr id="30723"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457200" y="1752600"/>
            <a:ext cx="8229600" cy="4724400"/>
          </a:xfrm>
        </p:spPr>
        <p:txBody>
          <a:bodyPr/>
          <a:lstStyle/>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Happiness is more than just a mood; it’</a:t>
            </a:r>
            <a:r>
              <a:rPr lang="en-US" altLang="ja-JP" sz="2800" smtClean="0">
                <a:latin typeface="Arial" panose="020B0604020202020204" pitchFamily="34" charset="0"/>
                <a:ea typeface="ＭＳ Ｐゴシック" panose="020B0600070205080204" pitchFamily="34" charset="-128"/>
                <a:cs typeface="Arial" panose="020B0604020202020204" pitchFamily="34" charset="0"/>
              </a:rPr>
              <a:t>s a way of living and working </a:t>
            </a:r>
          </a:p>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Each person has a different “</a:t>
            </a:r>
            <a:r>
              <a:rPr lang="en-US" altLang="ja-JP" sz="2800" smtClean="0">
                <a:latin typeface="Arial" panose="020B0604020202020204" pitchFamily="34" charset="0"/>
                <a:ea typeface="ＭＳ Ｐゴシック" panose="020B0600070205080204" pitchFamily="34" charset="-128"/>
                <a:cs typeface="Arial" panose="020B0604020202020204" pitchFamily="34" charset="0"/>
              </a:rPr>
              <a:t>happiness baseline” and fortunately, you can learn to raise yours</a:t>
            </a:r>
          </a:p>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By learning how to raise your baseline, you can achieve higher and higher levels of happiness</a:t>
            </a:r>
          </a:p>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The highs and lows of emotions can be influenced with positive thoughts and experiences</a:t>
            </a:r>
          </a:p>
        </p:txBody>
      </p:sp>
      <p:sp>
        <p:nvSpPr>
          <p:cNvPr id="31746"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Using Positive Psychology to Combat Stress</a:t>
            </a:r>
          </a:p>
        </p:txBody>
      </p:sp>
      <p:sp>
        <p:nvSpPr>
          <p:cNvPr id="31747"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Content Placeholder 2"/>
          <p:cNvSpPr>
            <a:spLocks noGrp="1"/>
          </p:cNvSpPr>
          <p:nvPr>
            <p:ph idx="1"/>
          </p:nvPr>
        </p:nvSpPr>
        <p:spPr>
          <a:xfrm>
            <a:off x="457200" y="1600200"/>
            <a:ext cx="8229600" cy="4876800"/>
          </a:xfrm>
        </p:spPr>
        <p:txBody>
          <a:bodyPr/>
          <a:lstStyle/>
          <a:p>
            <a:pPr eaLnBrk="1" hangingPunct="1"/>
            <a:r>
              <a:rPr lang="en-US" altLang="en-US" sz="2800" smtClean="0">
                <a:solidFill>
                  <a:schemeClr val="accent1"/>
                </a:solidFill>
                <a:latin typeface="Arial" panose="020B0604020202020204" pitchFamily="34" charset="0"/>
                <a:ea typeface="ＭＳ Ｐゴシック" panose="020B0600070205080204" pitchFamily="34" charset="-128"/>
                <a:cs typeface="Arial" panose="020B0604020202020204" pitchFamily="34" charset="0"/>
              </a:rPr>
              <a:t>Stress</a:t>
            </a: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 refers to two simultaneous events:</a:t>
            </a:r>
          </a:p>
          <a:p>
            <a:pPr lvl="1" eaLnBrk="1" hangingPunct="1"/>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an external stimulus (stressor)</a:t>
            </a:r>
          </a:p>
          <a:p>
            <a:pPr lvl="1" eaLnBrk="1" hangingPunct="1">
              <a:spcAft>
                <a:spcPts val="300"/>
              </a:spcAft>
            </a:pPr>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the physical and emotional response to that stimulus</a:t>
            </a:r>
          </a:p>
          <a:p>
            <a:pPr eaLnBrk="1" hangingPunct="1">
              <a:spcAft>
                <a:spcPts val="300"/>
              </a:spcAft>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Stress can come from your environment, your body, or your mind</a:t>
            </a:r>
          </a:p>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Stress itself can be positive or negative</a:t>
            </a:r>
          </a:p>
          <a:p>
            <a:pPr lvl="1" eaLnBrk="1" hangingPunct="1"/>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Can motivate or cause excessive worry</a:t>
            </a:r>
          </a:p>
        </p:txBody>
      </p:sp>
      <p:sp>
        <p:nvSpPr>
          <p:cNvPr id="14338"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The Stress Factors in Your Life</a:t>
            </a:r>
          </a:p>
        </p:txBody>
      </p:sp>
      <p:sp>
        <p:nvSpPr>
          <p:cNvPr id="14339"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Content Placeholder 2"/>
          <p:cNvSpPr>
            <a:spLocks noGrp="1"/>
          </p:cNvSpPr>
          <p:nvPr>
            <p:ph idx="1"/>
          </p:nvPr>
        </p:nvSpPr>
        <p:spPr>
          <a:xfrm>
            <a:off x="457200" y="1600200"/>
            <a:ext cx="8229600" cy="4800600"/>
          </a:xfrm>
        </p:spPr>
        <p:txBody>
          <a:bodyPr/>
          <a:lstStyle/>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Laughter is a gentle exercise of the body, a form of “</a:t>
            </a:r>
            <a:r>
              <a:rPr lang="en-US" altLang="ja-JP" sz="2800" smtClean="0">
                <a:latin typeface="Arial" panose="020B0604020202020204" pitchFamily="34" charset="0"/>
                <a:ea typeface="ＭＳ Ｐゴシック" panose="020B0600070205080204" pitchFamily="34" charset="-128"/>
                <a:cs typeface="Arial" panose="020B0604020202020204" pitchFamily="34" charset="0"/>
              </a:rPr>
              <a:t>inner jogging”</a:t>
            </a:r>
          </a:p>
          <a:p>
            <a:pPr lvl="1" eaLnBrk="1" hangingPunct="1"/>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When you laugh, your immune system gets a boost, stress-related hormones are reduced, respiratory function is improved</a:t>
            </a:r>
          </a:p>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Having fun while you are on the job does not exclude being serious about your work and caring about doing a good job</a:t>
            </a:r>
          </a:p>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The goal is to create a positive, fun-loving atmosphere that helps reduce stress levels</a:t>
            </a:r>
            <a:endParaRPr lang="en-US" altLang="en-US" sz="240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32770"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Laugh and Have Fun</a:t>
            </a:r>
          </a:p>
        </p:txBody>
      </p:sp>
      <p:sp>
        <p:nvSpPr>
          <p:cNvPr id="32771"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a:xfrm>
            <a:off x="457200" y="1676400"/>
            <a:ext cx="8229600" cy="4724400"/>
          </a:xfrm>
        </p:spPr>
        <p:txBody>
          <a:bodyPr/>
          <a:lstStyle/>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Acts of kindness toward friends, family, and even strangers decreases stress levels and improves mental health</a:t>
            </a:r>
          </a:p>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Research study participants who completed five acts of kindness toward others not only felt much happier throughout that day, but also in subsequent days</a:t>
            </a:r>
            <a:endParaRPr lang="en-US" altLang="en-US" sz="240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33794"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Commit Random Acts of Kindness</a:t>
            </a:r>
          </a:p>
        </p:txBody>
      </p:sp>
      <p:sp>
        <p:nvSpPr>
          <p:cNvPr id="33795"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Content Placeholder 2"/>
          <p:cNvSpPr>
            <a:spLocks noGrp="1"/>
          </p:cNvSpPr>
          <p:nvPr>
            <p:ph idx="1"/>
          </p:nvPr>
        </p:nvSpPr>
        <p:spPr>
          <a:xfrm>
            <a:off x="457200" y="1676400"/>
            <a:ext cx="8229600" cy="4724400"/>
          </a:xfrm>
        </p:spPr>
        <p:txBody>
          <a:bodyPr/>
          <a:lstStyle/>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People experience stress when they feel they have no control in a situation </a:t>
            </a:r>
          </a:p>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Needless worry about things outside of our control is a complete waste of time and robs people of energy and time that can be put toward other, more productive things they can control </a:t>
            </a:r>
          </a:p>
          <a:p>
            <a:pPr lvl="1" eaLnBrk="1" hangingPunct="1">
              <a:spcBef>
                <a:spcPct val="0"/>
              </a:spcBef>
            </a:pPr>
            <a:endParaRPr lang="en-US" altLang="en-US" sz="240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34818"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Regain or Let Go of Control</a:t>
            </a:r>
          </a:p>
        </p:txBody>
      </p:sp>
      <p:sp>
        <p:nvSpPr>
          <p:cNvPr id="34819"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2"/>
          <p:cNvSpPr>
            <a:spLocks noGrp="1"/>
          </p:cNvSpPr>
          <p:nvPr>
            <p:ph idx="1"/>
          </p:nvPr>
        </p:nvSpPr>
        <p:spPr>
          <a:xfrm>
            <a:off x="228600" y="1524000"/>
            <a:ext cx="8763000" cy="5181600"/>
          </a:xfrm>
        </p:spPr>
        <p:txBody>
          <a:bodyPr/>
          <a:lstStyle/>
          <a:p>
            <a:pPr>
              <a:spcBef>
                <a:spcPct val="0"/>
              </a:spcBef>
            </a:pPr>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Try this exercise the next time you are anxious:</a:t>
            </a:r>
            <a:endParaRPr lang="en-US" altLang="en-US" sz="2800" smtClean="0">
              <a:latin typeface="Arial" panose="020B0604020202020204" pitchFamily="34" charset="0"/>
              <a:ea typeface="ＭＳ Ｐゴシック" panose="020B0600070205080204" pitchFamily="34" charset="-128"/>
              <a:cs typeface="Arial" panose="020B0604020202020204" pitchFamily="34" charset="0"/>
            </a:endParaRPr>
          </a:p>
          <a:p>
            <a:pPr lvl="1">
              <a:spcBef>
                <a:spcPct val="0"/>
              </a:spcBef>
            </a:pPr>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On a sheet of paper draw lines to make 3 columns &amp; list all the things that you feel stressed about in column 1 </a:t>
            </a:r>
          </a:p>
          <a:p>
            <a:pPr lvl="1">
              <a:spcBef>
                <a:spcPct val="0"/>
              </a:spcBef>
            </a:pPr>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Write “</a:t>
            </a:r>
            <a:r>
              <a:rPr lang="en-US" altLang="ja-JP" sz="2400" smtClean="0">
                <a:latin typeface="Arial" panose="020B0604020202020204" pitchFamily="34" charset="0"/>
                <a:ea typeface="ＭＳ Ｐゴシック" panose="020B0600070205080204" pitchFamily="34" charset="-128"/>
                <a:cs typeface="Arial" panose="020B0604020202020204" pitchFamily="34" charset="0"/>
              </a:rPr>
              <a:t>Control” at the top column 2 &amp; “Can’t Control” at the top column 3</a:t>
            </a:r>
          </a:p>
          <a:p>
            <a:pPr lvl="1">
              <a:spcBef>
                <a:spcPct val="0"/>
              </a:spcBef>
            </a:pPr>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Put a check in the column for each worry to indicate whether you can control it or not </a:t>
            </a:r>
          </a:p>
          <a:p>
            <a:pPr lvl="1">
              <a:spcBef>
                <a:spcPct val="0"/>
              </a:spcBef>
            </a:pPr>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Cross off the things that have a “</a:t>
            </a:r>
            <a:r>
              <a:rPr lang="en-US" altLang="ja-JP" sz="2400" smtClean="0">
                <a:latin typeface="Arial" panose="020B0604020202020204" pitchFamily="34" charset="0"/>
                <a:ea typeface="ＭＳ Ｐゴシック" panose="020B0600070205080204" pitchFamily="34" charset="-128"/>
                <a:cs typeface="Arial" panose="020B0604020202020204" pitchFamily="34" charset="0"/>
              </a:rPr>
              <a:t>can’t control” check next to them… Now stop worrying about what you cannot control!</a:t>
            </a:r>
          </a:p>
          <a:p>
            <a:pPr lvl="1">
              <a:spcBef>
                <a:spcPct val="0"/>
              </a:spcBef>
            </a:pPr>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Review the list of items you can control; develop goals &amp; an action plan for each item that will help you cope or deal more effectively with the stress it causes</a:t>
            </a:r>
          </a:p>
        </p:txBody>
      </p:sp>
      <p:sp>
        <p:nvSpPr>
          <p:cNvPr id="35842"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Regain or Let Go of Control</a:t>
            </a:r>
          </a:p>
        </p:txBody>
      </p:sp>
      <p:sp>
        <p:nvSpPr>
          <p:cNvPr id="35843" name="Footer Placeholder 4"/>
          <p:cNvSpPr>
            <a:spLocks noGrp="1"/>
          </p:cNvSpPr>
          <p:nvPr/>
        </p:nvSpPr>
        <p:spPr bwMode="auto">
          <a:xfrm>
            <a:off x="152400" y="6645275"/>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Coping With </a:t>
            </a:r>
            <a:b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br>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Psychological Disorders</a:t>
            </a:r>
          </a:p>
        </p:txBody>
      </p:sp>
      <p:sp>
        <p:nvSpPr>
          <p:cNvPr id="36866"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
        <p:nvSpPr>
          <p:cNvPr id="2" name="Content Placeholder 1"/>
          <p:cNvSpPr>
            <a:spLocks noGrp="1"/>
          </p:cNvSpPr>
          <p:nvPr>
            <p:ph idx="1"/>
          </p:nvPr>
        </p:nvSpPr>
        <p:spPr/>
        <p:txBody>
          <a:bodyPr/>
          <a:lstStyle/>
          <a:p>
            <a:pPr marL="0" indent="0">
              <a:buFont typeface="Arial" charset="0"/>
              <a:buNone/>
              <a:defRPr/>
            </a:pPr>
            <a:r>
              <a:rPr lang="en-US" dirty="0" smtClean="0">
                <a:solidFill>
                  <a:srgbClr val="4F81BD"/>
                </a:solidFill>
                <a:latin typeface="Arial"/>
                <a:cs typeface="Arial"/>
              </a:rPr>
              <a:t>Anxiety</a:t>
            </a:r>
          </a:p>
          <a:p>
            <a:pPr>
              <a:buFont typeface="Arial" charset="0"/>
              <a:buChar char="•"/>
              <a:defRPr/>
            </a:pPr>
            <a:r>
              <a:rPr lang="en-US" dirty="0" smtClean="0">
                <a:latin typeface="Arial"/>
                <a:cs typeface="Arial"/>
              </a:rPr>
              <a:t>Condition in which intense feelings of apprehension are longstanding &amp; usually disruptive</a:t>
            </a:r>
          </a:p>
          <a:p>
            <a:pPr lvl="1">
              <a:buFont typeface="Arial" charset="0"/>
              <a:buChar char="–"/>
              <a:defRPr/>
            </a:pPr>
            <a:r>
              <a:rPr lang="en-US" dirty="0" smtClean="0">
                <a:latin typeface="Arial"/>
                <a:cs typeface="Arial"/>
              </a:rPr>
              <a:t>Example: phobia (irrational fear of something)</a:t>
            </a:r>
          </a:p>
          <a:p>
            <a:pPr>
              <a:buFont typeface="Arial" charset="0"/>
              <a:buChar char="•"/>
              <a:defRPr/>
            </a:pPr>
            <a:r>
              <a:rPr lang="en-US" dirty="0" smtClean="0">
                <a:latin typeface="Arial"/>
                <a:cs typeface="Arial"/>
              </a:rPr>
              <a:t>Treatment: relaxation methods or professional help</a:t>
            </a:r>
            <a:endParaRPr lang="en-US" dirty="0">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Coping With </a:t>
            </a:r>
            <a:b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br>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Psychological Disorders</a:t>
            </a:r>
          </a:p>
        </p:txBody>
      </p:sp>
      <p:sp>
        <p:nvSpPr>
          <p:cNvPr id="37890"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
        <p:nvSpPr>
          <p:cNvPr id="2" name="Content Placeholder 1"/>
          <p:cNvSpPr>
            <a:spLocks noGrp="1"/>
          </p:cNvSpPr>
          <p:nvPr>
            <p:ph idx="1"/>
          </p:nvPr>
        </p:nvSpPr>
        <p:spPr/>
        <p:txBody>
          <a:bodyPr>
            <a:normAutofit lnSpcReduction="10000"/>
          </a:bodyPr>
          <a:lstStyle/>
          <a:p>
            <a:pPr marL="0" indent="0">
              <a:buFont typeface="Arial" charset="0"/>
              <a:buNone/>
              <a:defRPr/>
            </a:pPr>
            <a:r>
              <a:rPr lang="en-US" dirty="0" smtClean="0">
                <a:solidFill>
                  <a:srgbClr val="4F81BD"/>
                </a:solidFill>
                <a:latin typeface="Arial"/>
                <a:cs typeface="Arial"/>
              </a:rPr>
              <a:t>Depression</a:t>
            </a:r>
          </a:p>
          <a:p>
            <a:pPr>
              <a:buFont typeface="Arial" charset="0"/>
              <a:buChar char="•"/>
              <a:defRPr/>
            </a:pPr>
            <a:r>
              <a:rPr lang="en-US" dirty="0" smtClean="0">
                <a:latin typeface="Arial"/>
                <a:cs typeface="Arial"/>
              </a:rPr>
              <a:t>Mood disorder (not simple sadness)</a:t>
            </a:r>
          </a:p>
          <a:p>
            <a:pPr lvl="1">
              <a:buFont typeface="Arial" charset="0"/>
              <a:buChar char="–"/>
              <a:defRPr/>
            </a:pPr>
            <a:r>
              <a:rPr lang="en-US" dirty="0" smtClean="0">
                <a:latin typeface="Arial"/>
                <a:cs typeface="Arial"/>
              </a:rPr>
              <a:t>Symptoms: withdrawal, overwhelming sadness, hopelessness that persist for weeks or months</a:t>
            </a:r>
          </a:p>
          <a:p>
            <a:pPr>
              <a:buFont typeface="Arial" charset="0"/>
              <a:buChar char="•"/>
              <a:defRPr/>
            </a:pPr>
            <a:r>
              <a:rPr lang="en-US" dirty="0" smtClean="0">
                <a:latin typeface="Arial"/>
                <a:cs typeface="Arial"/>
              </a:rPr>
              <a:t>Costs U.S. businesses nearly $70 billion per year in lost productivity</a:t>
            </a:r>
          </a:p>
          <a:p>
            <a:pPr>
              <a:buFont typeface="Arial" charset="0"/>
              <a:buChar char="•"/>
              <a:defRPr/>
            </a:pPr>
            <a:r>
              <a:rPr lang="en-US" dirty="0" smtClean="0">
                <a:latin typeface="Arial"/>
                <a:cs typeface="Arial"/>
              </a:rPr>
              <a:t>Treatment: variety of professional approaches pursued with persistence</a:t>
            </a:r>
            <a:endParaRPr lang="en-US" dirty="0">
              <a:latin typeface="Arial"/>
              <a:cs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Coping With </a:t>
            </a:r>
            <a:b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br>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Psychological Disorders</a:t>
            </a:r>
          </a:p>
        </p:txBody>
      </p:sp>
      <p:sp>
        <p:nvSpPr>
          <p:cNvPr id="38914"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
        <p:nvSpPr>
          <p:cNvPr id="2" name="Content Placeholder 1"/>
          <p:cNvSpPr>
            <a:spLocks noGrp="1"/>
          </p:cNvSpPr>
          <p:nvPr>
            <p:ph idx="1"/>
          </p:nvPr>
        </p:nvSpPr>
        <p:spPr/>
        <p:txBody>
          <a:bodyPr>
            <a:normAutofit fontScale="92500" lnSpcReduction="20000"/>
          </a:bodyPr>
          <a:lstStyle/>
          <a:p>
            <a:pPr marL="0" indent="0">
              <a:buFont typeface="Arial" charset="0"/>
              <a:buNone/>
              <a:defRPr/>
            </a:pPr>
            <a:r>
              <a:rPr lang="en-US" dirty="0" smtClean="0">
                <a:solidFill>
                  <a:srgbClr val="4F81BD"/>
                </a:solidFill>
                <a:latin typeface="Arial"/>
                <a:cs typeface="Arial"/>
              </a:rPr>
              <a:t>Burnout</a:t>
            </a:r>
          </a:p>
          <a:p>
            <a:pPr>
              <a:buFont typeface="Arial" charset="0"/>
              <a:buChar char="•"/>
              <a:defRPr/>
            </a:pPr>
            <a:r>
              <a:rPr lang="en-US" dirty="0" smtClean="0">
                <a:latin typeface="Arial"/>
                <a:cs typeface="Arial"/>
              </a:rPr>
              <a:t>Gradually intensifying pattern of physical, psychological, &amp; behavioral dysfunction that evolves in response to a continuous flow of stressors</a:t>
            </a:r>
          </a:p>
          <a:p>
            <a:pPr lvl="1">
              <a:buFont typeface="Arial" charset="0"/>
              <a:buChar char="–"/>
              <a:defRPr/>
            </a:pPr>
            <a:r>
              <a:rPr lang="en-US" dirty="0" smtClean="0">
                <a:latin typeface="Arial"/>
                <a:cs typeface="Arial"/>
              </a:rPr>
              <a:t>Symptoms: increased detachment, tardiness, absenteeism, cynicism, moodiness, disorientation, &amp; personal problems</a:t>
            </a:r>
          </a:p>
          <a:p>
            <a:pPr>
              <a:buFont typeface="Arial" charset="0"/>
              <a:buChar char="•"/>
              <a:defRPr/>
            </a:pPr>
            <a:r>
              <a:rPr lang="en-US" dirty="0" smtClean="0">
                <a:latin typeface="Arial"/>
                <a:cs typeface="Arial"/>
              </a:rPr>
              <a:t>Prevention: Spend time away from work; limit digital availability; practice yoga, tai chi, or qigong</a:t>
            </a:r>
            <a:endParaRPr lang="en-US" dirty="0">
              <a:latin typeface="Arial"/>
              <a:cs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Content Placeholder 2"/>
          <p:cNvSpPr>
            <a:spLocks noGrp="1"/>
          </p:cNvSpPr>
          <p:nvPr>
            <p:ph idx="1"/>
          </p:nvPr>
        </p:nvSpPr>
        <p:spPr>
          <a:xfrm>
            <a:off x="457200" y="1752600"/>
            <a:ext cx="8229600" cy="4572000"/>
          </a:xfrm>
        </p:spPr>
        <p:txBody>
          <a:bodyPr>
            <a:normAutofit lnSpcReduction="10000"/>
          </a:bodyPr>
          <a:lstStyle/>
          <a:p>
            <a:pPr>
              <a:buFont typeface="Arial" charset="0"/>
              <a:buNone/>
              <a:defRPr/>
            </a:pPr>
            <a:r>
              <a:rPr lang="en-US" dirty="0" smtClean="0">
                <a:solidFill>
                  <a:schemeClr val="accent1"/>
                </a:solidFill>
                <a:latin typeface="Arial" charset="0"/>
                <a:cs typeface="Arial" charset="0"/>
              </a:rPr>
              <a:t>Popular Therapy </a:t>
            </a:r>
            <a:r>
              <a:rPr lang="en-US" dirty="0">
                <a:solidFill>
                  <a:schemeClr val="accent1"/>
                </a:solidFill>
                <a:latin typeface="Arial" charset="0"/>
                <a:cs typeface="Arial" charset="0"/>
              </a:rPr>
              <a:t>Options</a:t>
            </a:r>
          </a:p>
          <a:p>
            <a:pPr eaLnBrk="1" hangingPunct="1">
              <a:lnSpc>
                <a:spcPct val="90000"/>
              </a:lnSpc>
              <a:spcAft>
                <a:spcPts val="1800"/>
              </a:spcAft>
              <a:buFont typeface="Arial" charset="0"/>
              <a:buChar char="•"/>
              <a:defRPr/>
            </a:pPr>
            <a:r>
              <a:rPr lang="en-US" dirty="0" smtClean="0">
                <a:solidFill>
                  <a:srgbClr val="4F81BD"/>
                </a:solidFill>
                <a:latin typeface="Arial" charset="0"/>
                <a:cs typeface="Arial" charset="0"/>
              </a:rPr>
              <a:t>Employee-assistance programs (EAPs) </a:t>
            </a:r>
            <a:r>
              <a:rPr lang="en-US" dirty="0">
                <a:latin typeface="Arial" charset="0"/>
                <a:cs typeface="Arial" charset="0"/>
              </a:rPr>
              <a:t>address negative effects of psychological disorders before employees become dysfunctional</a:t>
            </a:r>
          </a:p>
          <a:p>
            <a:pPr eaLnBrk="1" hangingPunct="1">
              <a:lnSpc>
                <a:spcPct val="90000"/>
              </a:lnSpc>
              <a:spcBef>
                <a:spcPct val="0"/>
              </a:spcBef>
              <a:buFont typeface="Arial" charset="0"/>
              <a:buChar char="•"/>
              <a:defRPr/>
            </a:pPr>
            <a:r>
              <a:rPr lang="en-US" dirty="0">
                <a:solidFill>
                  <a:srgbClr val="4F81BD"/>
                </a:solidFill>
                <a:latin typeface="Arial" charset="0"/>
                <a:cs typeface="Arial" charset="0"/>
              </a:rPr>
              <a:t>Twelve-step programs</a:t>
            </a:r>
          </a:p>
          <a:p>
            <a:pPr lvl="1" eaLnBrk="1" hangingPunct="1">
              <a:lnSpc>
                <a:spcPct val="90000"/>
              </a:lnSpc>
              <a:spcBef>
                <a:spcPct val="0"/>
              </a:spcBef>
              <a:buFont typeface="Arial" charset="0"/>
              <a:buChar char="–"/>
              <a:defRPr/>
            </a:pPr>
            <a:r>
              <a:rPr lang="en-US" dirty="0">
                <a:latin typeface="Arial" charset="0"/>
                <a:cs typeface="Arial" charset="0"/>
              </a:rPr>
              <a:t>Work the steps</a:t>
            </a:r>
          </a:p>
          <a:p>
            <a:pPr lvl="1" eaLnBrk="1" hangingPunct="1">
              <a:lnSpc>
                <a:spcPct val="90000"/>
              </a:lnSpc>
              <a:spcBef>
                <a:spcPct val="0"/>
              </a:spcBef>
              <a:buFont typeface="Arial" charset="0"/>
              <a:buChar char="–"/>
              <a:defRPr/>
            </a:pPr>
            <a:r>
              <a:rPr lang="en-US" dirty="0">
                <a:latin typeface="Arial" charset="0"/>
                <a:cs typeface="Arial" charset="0"/>
              </a:rPr>
              <a:t>Attend meetings</a:t>
            </a:r>
          </a:p>
          <a:p>
            <a:pPr eaLnBrk="1" hangingPunct="1">
              <a:lnSpc>
                <a:spcPct val="90000"/>
              </a:lnSpc>
              <a:buFont typeface="Arial" charset="0"/>
              <a:buChar char="•"/>
              <a:defRPr/>
            </a:pPr>
            <a:r>
              <a:rPr lang="en-US" i="1" dirty="0">
                <a:latin typeface="Arial" charset="0"/>
                <a:cs typeface="Arial" charset="0"/>
              </a:rPr>
              <a:t>Web-based counseling </a:t>
            </a:r>
            <a:r>
              <a:rPr lang="en-US" dirty="0">
                <a:latin typeface="Arial" charset="0"/>
                <a:cs typeface="Arial" charset="0"/>
              </a:rPr>
              <a:t>is growing</a:t>
            </a:r>
          </a:p>
          <a:p>
            <a:pPr lvl="1" eaLnBrk="1" hangingPunct="1">
              <a:lnSpc>
                <a:spcPct val="90000"/>
              </a:lnSpc>
              <a:buFont typeface="Arial" charset="0"/>
              <a:buChar char="–"/>
              <a:defRPr/>
            </a:pPr>
            <a:r>
              <a:rPr lang="en-US" dirty="0">
                <a:latin typeface="Arial" charset="0"/>
                <a:cs typeface="Arial" charset="0"/>
              </a:rPr>
              <a:t>No guarantee of legitimacy </a:t>
            </a:r>
            <a:r>
              <a:rPr lang="en-US">
                <a:latin typeface="Arial" charset="0"/>
                <a:cs typeface="Arial" charset="0"/>
              </a:rPr>
              <a:t>or </a:t>
            </a:r>
            <a:r>
              <a:rPr lang="en-US" smtClean="0">
                <a:latin typeface="Arial" charset="0"/>
                <a:cs typeface="Arial" charset="0"/>
              </a:rPr>
              <a:t>confidentiality</a:t>
            </a:r>
            <a:endParaRPr lang="en-US" dirty="0">
              <a:latin typeface="Arial" charset="0"/>
              <a:cs typeface="Arial" charset="0"/>
            </a:endParaRPr>
          </a:p>
        </p:txBody>
      </p:sp>
      <p:sp>
        <p:nvSpPr>
          <p:cNvPr id="39938"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Coping With </a:t>
            </a:r>
            <a:b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br>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Psychological Disorders</a:t>
            </a:r>
          </a:p>
        </p:txBody>
      </p:sp>
      <p:sp>
        <p:nvSpPr>
          <p:cNvPr id="39939"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Responding to Stress</a:t>
            </a:r>
          </a:p>
        </p:txBody>
      </p:sp>
      <p:sp>
        <p:nvSpPr>
          <p:cNvPr id="15362" name="Content Placeholder 3"/>
          <p:cNvSpPr>
            <a:spLocks noGrp="1"/>
          </p:cNvSpPr>
          <p:nvPr>
            <p:ph idx="1"/>
          </p:nvPr>
        </p:nvSpPr>
        <p:spPr>
          <a:xfrm>
            <a:off x="457200" y="1752600"/>
            <a:ext cx="8382000" cy="3657600"/>
          </a:xfrm>
        </p:spPr>
        <p:txBody>
          <a:bodyPr/>
          <a:lstStyle/>
          <a:p>
            <a:pPr eaLnBrk="1" hangingPunct="1">
              <a:spcAft>
                <a:spcPts val="1200"/>
              </a:spcAft>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Three elements of stress: the stressor, your perception of it, and your response to it</a:t>
            </a:r>
          </a:p>
          <a:p>
            <a:pPr eaLnBrk="1" hangingPunct="1"/>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Attempt to respond in ways that help you establish mental, physical, and emotional balance</a:t>
            </a:r>
          </a:p>
          <a:p>
            <a:pPr lvl="1" eaLnBrk="1" hangingPunct="1">
              <a:spcAft>
                <a:spcPts val="300"/>
              </a:spcAft>
            </a:pPr>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Perceive stressor as a challenge rather than a threat</a:t>
            </a:r>
          </a:p>
          <a:p>
            <a:pPr eaLnBrk="1" hangingPunct="1">
              <a:spcAft>
                <a:spcPts val="1200"/>
              </a:spcAft>
            </a:pP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Our natural response to stress is release of stress hormones (adrenaline, cortisol)</a:t>
            </a:r>
          </a:p>
        </p:txBody>
      </p:sp>
      <p:sp>
        <p:nvSpPr>
          <p:cNvPr id="15363" name="TextBox 7"/>
          <p:cNvSpPr txBox="1">
            <a:spLocks noChangeArrowheads="1"/>
          </p:cNvSpPr>
          <p:nvPr/>
        </p:nvSpPr>
        <p:spPr bwMode="auto">
          <a:xfrm>
            <a:off x="1905000" y="5646738"/>
            <a:ext cx="61722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i="1">
                <a:solidFill>
                  <a:schemeClr val="accent2"/>
                </a:solidFill>
              </a:rPr>
              <a:t>What happens when a person is subjected to continuous stress over a long period?</a:t>
            </a:r>
          </a:p>
        </p:txBody>
      </p:sp>
      <p:pic>
        <p:nvPicPr>
          <p:cNvPr id="15364" name="Picture 5" descr="Question.png"/>
          <p:cNvPicPr>
            <a:picLocks noChangeAspect="1"/>
          </p:cNvPicPr>
          <p:nvPr/>
        </p:nvPicPr>
        <p:blipFill>
          <a:blip r:embed="rId2">
            <a:extLst>
              <a:ext uri="{28A0092B-C50C-407E-A947-70E740481C1C}">
                <a14:useLocalDpi xmlns:a14="http://schemas.microsoft.com/office/drawing/2010/main" val="0"/>
              </a:ext>
            </a:extLst>
          </a:blip>
          <a:srcRect t="9091" r="9422"/>
          <a:stretch>
            <a:fillRect/>
          </a:stretch>
        </p:blipFill>
        <p:spPr bwMode="auto">
          <a:xfrm>
            <a:off x="527050" y="5484813"/>
            <a:ext cx="996950" cy="99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Major Causes of Stress</a:t>
            </a:r>
          </a:p>
        </p:txBody>
      </p:sp>
      <p:sp>
        <p:nvSpPr>
          <p:cNvPr id="16386" name="Content Placeholder 4"/>
          <p:cNvSpPr>
            <a:spLocks noGrp="1"/>
          </p:cNvSpPr>
          <p:nvPr>
            <p:ph idx="1"/>
          </p:nvPr>
        </p:nvSpPr>
        <p:spPr>
          <a:xfrm>
            <a:off x="76200" y="1600200"/>
            <a:ext cx="8991600" cy="4724400"/>
          </a:xfrm>
        </p:spPr>
        <p:txBody>
          <a:bodyPr/>
          <a:lstStyle/>
          <a:p>
            <a:pPr eaLnBrk="1" hangingPunct="1">
              <a:buFont typeface="Arial" panose="020B0604020202020204" pitchFamily="34" charset="0"/>
              <a:buNone/>
            </a:pPr>
            <a:r>
              <a:rPr lang="en-US" altLang="en-US" smtClean="0">
                <a:solidFill>
                  <a:schemeClr val="accent1"/>
                </a:solidFill>
                <a:latin typeface="Arial" panose="020B0604020202020204" pitchFamily="34" charset="0"/>
                <a:ea typeface="ＭＳ Ｐゴシック" panose="020B0600070205080204" pitchFamily="34" charset="-128"/>
                <a:cs typeface="Arial" panose="020B0604020202020204" pitchFamily="34" charset="0"/>
              </a:rPr>
              <a:t>Work/Life Balance</a:t>
            </a:r>
          </a:p>
          <a:p>
            <a:pPr eaLnBrk="1" hangingPunct="1">
              <a:spcAft>
                <a:spcPts val="300"/>
              </a:spcAft>
            </a:pPr>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Many surveys indicate that work-life balance is the most important employment benefit</a:t>
            </a:r>
          </a:p>
          <a:p>
            <a:pPr eaLnBrk="1" hangingPunct="1">
              <a:spcBef>
                <a:spcPct val="0"/>
              </a:spcBef>
              <a:spcAft>
                <a:spcPts val="300"/>
              </a:spcAft>
            </a:pPr>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Economic downturn forces many workers to defer efforts to strike a better work-life balance</a:t>
            </a:r>
          </a:p>
          <a:p>
            <a:pPr eaLnBrk="1" hangingPunct="1">
              <a:spcBef>
                <a:spcPct val="0"/>
              </a:spcBef>
              <a:spcAft>
                <a:spcPts val="300"/>
              </a:spcAft>
            </a:pPr>
            <a:r>
              <a:rPr lang="en-US" altLang="en-US" sz="2600" smtClean="0">
                <a:solidFill>
                  <a:srgbClr val="4F81BD"/>
                </a:solidFill>
                <a:latin typeface="Arial" panose="020B0604020202020204" pitchFamily="34" charset="0"/>
                <a:ea typeface="ＭＳ Ｐゴシック" panose="020B0600070205080204" pitchFamily="34" charset="-128"/>
                <a:cs typeface="Arial" panose="020B0604020202020204" pitchFamily="34" charset="0"/>
              </a:rPr>
              <a:t>Long Hours/Irregular Schedules</a:t>
            </a:r>
          </a:p>
          <a:p>
            <a:pPr lvl="1" eaLnBrk="1" hangingPunct="1">
              <a:spcAft>
                <a:spcPts val="300"/>
              </a:spcAft>
            </a:pPr>
            <a:r>
              <a:rPr lang="en-US" altLang="en-US" sz="2200" smtClean="0">
                <a:latin typeface="Arial" panose="020B0604020202020204" pitchFamily="34" charset="0"/>
                <a:ea typeface="ＭＳ Ｐゴシック" panose="020B0600070205080204" pitchFamily="34" charset="-128"/>
                <a:cs typeface="Arial" panose="020B0604020202020204" pitchFamily="34" charset="0"/>
              </a:rPr>
              <a:t>Employees asked to work flexible schedules</a:t>
            </a:r>
          </a:p>
          <a:p>
            <a:pPr lvl="1" eaLnBrk="1" hangingPunct="1">
              <a:spcAft>
                <a:spcPts val="300"/>
              </a:spcAft>
            </a:pPr>
            <a:r>
              <a:rPr lang="en-US" altLang="en-US" sz="2200" smtClean="0">
                <a:latin typeface="Arial" panose="020B0604020202020204" pitchFamily="34" charset="0"/>
                <a:ea typeface="ＭＳ Ｐゴシック" panose="020B0600070205080204" pitchFamily="34" charset="-128"/>
                <a:cs typeface="Arial" panose="020B0604020202020204" pitchFamily="34" charset="0"/>
              </a:rPr>
              <a:t>Evening shifts, rotating shifts, 12-hour workdays, and weekend work often add stress to workers’</a:t>
            </a:r>
            <a:r>
              <a:rPr lang="en-US" altLang="ja-JP" sz="2200" smtClean="0">
                <a:latin typeface="Arial" panose="020B0604020202020204" pitchFamily="34" charset="0"/>
                <a:ea typeface="ＭＳ Ｐゴシック" panose="020B0600070205080204" pitchFamily="34" charset="-128"/>
                <a:cs typeface="Arial" panose="020B0604020202020204" pitchFamily="34" charset="0"/>
              </a:rPr>
              <a:t> lives</a:t>
            </a:r>
          </a:p>
          <a:p>
            <a:pPr lvl="1" eaLnBrk="1" hangingPunct="1">
              <a:spcAft>
                <a:spcPts val="300"/>
              </a:spcAft>
            </a:pPr>
            <a:r>
              <a:rPr lang="en-US" altLang="en-US" sz="2200" smtClean="0">
                <a:latin typeface="Arial" panose="020B0604020202020204" pitchFamily="34" charset="0"/>
                <a:ea typeface="ＭＳ Ｐゴシック" panose="020B0600070205080204" pitchFamily="34" charset="-128"/>
                <a:cs typeface="Arial" panose="020B0604020202020204" pitchFamily="34" charset="0"/>
              </a:rPr>
              <a:t>Staff reductions mean larger workloads and fewer people</a:t>
            </a:r>
          </a:p>
        </p:txBody>
      </p:sp>
      <p:sp>
        <p:nvSpPr>
          <p:cNvPr id="16387"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76200" y="1295400"/>
            <a:ext cx="8915400" cy="5257800"/>
          </a:xfrm>
        </p:spPr>
        <p:txBody>
          <a:bodyPr/>
          <a:lstStyle/>
          <a:p>
            <a:pPr>
              <a:buFont typeface="Arial" panose="020B0604020202020204" pitchFamily="34" charset="0"/>
              <a:buNone/>
            </a:pPr>
            <a:r>
              <a:rPr lang="en-US" altLang="en-US" sz="3000" smtClean="0">
                <a:solidFill>
                  <a:schemeClr val="accent1"/>
                </a:solidFill>
                <a:latin typeface="Arial" panose="020B0604020202020204" pitchFamily="34" charset="0"/>
                <a:ea typeface="ＭＳ Ｐゴシック" panose="020B0600070205080204" pitchFamily="34" charset="-128"/>
                <a:cs typeface="Arial" panose="020B0604020202020204" pitchFamily="34" charset="0"/>
              </a:rPr>
              <a:t>Change</a:t>
            </a:r>
          </a:p>
          <a:p>
            <a:pPr eaLnBrk="1" hangingPunct="1"/>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Evolving workplaces mean accommodating to change</a:t>
            </a:r>
          </a:p>
          <a:p>
            <a:pPr lvl="1" eaLnBrk="1" hangingPunct="1"/>
            <a:r>
              <a:rPr lang="en-US" altLang="en-US" sz="2200" smtClean="0">
                <a:latin typeface="Arial" panose="020B0604020202020204" pitchFamily="34" charset="0"/>
                <a:ea typeface="ＭＳ Ｐゴシック" panose="020B0600070205080204" pitchFamily="34" charset="-128"/>
                <a:cs typeface="Arial" panose="020B0604020202020204" pitchFamily="34" charset="0"/>
              </a:rPr>
              <a:t>Doing jobs faster, mastering advanced technology, taking on new work assignments</a:t>
            </a:r>
          </a:p>
          <a:p>
            <a:pPr eaLnBrk="1" hangingPunct="1"/>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The pace of change is not likely to slow down</a:t>
            </a:r>
          </a:p>
          <a:p>
            <a:pPr eaLnBrk="1" hangingPunct="1"/>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Surrendering to change is less stressful than resisting it</a:t>
            </a:r>
            <a:r>
              <a:rPr lang="en-US" altLang="en-US" sz="2800" smtClean="0">
                <a:ea typeface="ＭＳ Ｐゴシック" panose="020B0600070205080204" pitchFamily="34" charset="-128"/>
              </a:rPr>
              <a:t> </a:t>
            </a:r>
          </a:p>
          <a:p>
            <a:pPr eaLnBrk="1" hangingPunct="1">
              <a:buFont typeface="Arial" panose="020B0604020202020204" pitchFamily="34" charset="0"/>
              <a:buNone/>
            </a:pPr>
            <a:r>
              <a:rPr lang="en-US" altLang="en-US" sz="3000" smtClean="0">
                <a:solidFill>
                  <a:schemeClr val="accent1"/>
                </a:solidFill>
                <a:latin typeface="Arial" panose="020B0604020202020204" pitchFamily="34" charset="0"/>
                <a:ea typeface="ＭＳ Ｐゴシック" panose="020B0600070205080204" pitchFamily="34" charset="-128"/>
                <a:cs typeface="Arial" panose="020B0604020202020204" pitchFamily="34" charset="0"/>
              </a:rPr>
              <a:t>Multitasking</a:t>
            </a:r>
          </a:p>
          <a:p>
            <a:pPr eaLnBrk="1" hangingPunct="1">
              <a:spcBef>
                <a:spcPct val="0"/>
              </a:spcBef>
              <a:spcAft>
                <a:spcPts val="300"/>
              </a:spcAft>
            </a:pPr>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Communication technology creates many distractions and interruptions 24/7</a:t>
            </a:r>
          </a:p>
          <a:p>
            <a:pPr eaLnBrk="1" hangingPunct="1">
              <a:spcBef>
                <a:spcPct val="0"/>
              </a:spcBef>
            </a:pPr>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Although multitasking can be stressful, we must find ways to embrace it</a:t>
            </a:r>
          </a:p>
        </p:txBody>
      </p:sp>
      <p:sp>
        <p:nvSpPr>
          <p:cNvPr id="17410" name="Title 1"/>
          <p:cNvSpPr>
            <a:spLocks noGrp="1"/>
          </p:cNvSpPr>
          <p:nvPr>
            <p:ph type="title"/>
          </p:nvPr>
        </p:nvSpPr>
        <p:spPr>
          <a:xfrm>
            <a:off x="457200" y="152400"/>
            <a:ext cx="8229600" cy="990600"/>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Major Causes of Stress</a:t>
            </a:r>
          </a:p>
        </p:txBody>
      </p:sp>
      <p:sp>
        <p:nvSpPr>
          <p:cNvPr id="17411" name="Footer Placeholder 4"/>
          <p:cNvSpPr>
            <a:spLocks noGrp="1"/>
          </p:cNvSpPr>
          <p:nvPr/>
        </p:nvSpPr>
        <p:spPr bwMode="auto">
          <a:xfrm>
            <a:off x="152400" y="6645275"/>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2"/>
          <p:cNvSpPr>
            <a:spLocks noGrp="1"/>
          </p:cNvSpPr>
          <p:nvPr>
            <p:ph idx="1"/>
          </p:nvPr>
        </p:nvSpPr>
        <p:spPr>
          <a:xfrm>
            <a:off x="457200" y="1295400"/>
            <a:ext cx="8229600" cy="5257800"/>
          </a:xfrm>
        </p:spPr>
        <p:txBody>
          <a:bodyPr/>
          <a:lstStyle/>
          <a:p>
            <a:pPr>
              <a:buFont typeface="Arial" panose="020B0604020202020204" pitchFamily="34" charset="0"/>
              <a:buNone/>
            </a:pPr>
            <a:r>
              <a:rPr lang="en-US" altLang="en-US" sz="3000" smtClean="0">
                <a:solidFill>
                  <a:schemeClr val="accent1"/>
                </a:solidFill>
                <a:latin typeface="Arial" panose="020B0604020202020204" pitchFamily="34" charset="0"/>
                <a:ea typeface="ＭＳ Ｐゴシック" panose="020B0600070205080204" pitchFamily="34" charset="-128"/>
                <a:cs typeface="Arial" panose="020B0604020202020204" pitchFamily="34" charset="0"/>
              </a:rPr>
              <a:t>Work Environment</a:t>
            </a:r>
          </a:p>
          <a:p>
            <a:pPr eaLnBrk="1" hangingPunct="1"/>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Inappropriate body or equipment positioning or arrangement causes physical stress</a:t>
            </a:r>
          </a:p>
          <a:p>
            <a:pPr lvl="1" eaLnBrk="1" hangingPunct="1"/>
            <a:r>
              <a:rPr lang="en-US" altLang="en-US" sz="2400" smtClean="0">
                <a:latin typeface="Arial" panose="020B0604020202020204" pitchFamily="34" charset="0"/>
                <a:ea typeface="ＭＳ Ｐゴシック" panose="020B0600070205080204" pitchFamily="34" charset="-128"/>
                <a:cs typeface="Arial" panose="020B0604020202020204" pitchFamily="34" charset="0"/>
              </a:rPr>
              <a:t>Aches &amp; pains, eye fatigue, carpal tunnel syndrome, etc.</a:t>
            </a:r>
          </a:p>
          <a:p>
            <a:pPr eaLnBrk="1" hangingPunct="1"/>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Can relieve using </a:t>
            </a:r>
            <a:r>
              <a:rPr lang="en-US" altLang="en-US" sz="2600" smtClean="0">
                <a:solidFill>
                  <a:srgbClr val="4F81BD"/>
                </a:solidFill>
                <a:latin typeface="Arial" panose="020B0604020202020204" pitchFamily="34" charset="0"/>
                <a:ea typeface="ＭＳ Ｐゴシック" panose="020B0600070205080204" pitchFamily="34" charset="-128"/>
                <a:cs typeface="Arial" panose="020B0604020202020204" pitchFamily="34" charset="0"/>
              </a:rPr>
              <a:t>ergonomics</a:t>
            </a:r>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—techniques for adapting the work environment to the human body</a:t>
            </a:r>
          </a:p>
          <a:p>
            <a:pPr eaLnBrk="1" hangingPunct="1"/>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Other stressors include windowless, small, confined, or privacy-free work spaces (e.g., cubicles)</a:t>
            </a:r>
          </a:p>
        </p:txBody>
      </p:sp>
      <p:sp>
        <p:nvSpPr>
          <p:cNvPr id="18434" name="Title 1"/>
          <p:cNvSpPr>
            <a:spLocks noGrp="1"/>
          </p:cNvSpPr>
          <p:nvPr>
            <p:ph type="title"/>
          </p:nvPr>
        </p:nvSpPr>
        <p:spPr>
          <a:xfrm>
            <a:off x="457200" y="152400"/>
            <a:ext cx="8229600" cy="990600"/>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Major Causes of Stress</a:t>
            </a:r>
          </a:p>
        </p:txBody>
      </p:sp>
      <p:sp>
        <p:nvSpPr>
          <p:cNvPr id="18435" name="Footer Placeholder 4"/>
          <p:cNvSpPr>
            <a:spLocks noGrp="1"/>
          </p:cNvSpPr>
          <p:nvPr/>
        </p:nvSpPr>
        <p:spPr bwMode="auto">
          <a:xfrm>
            <a:off x="152400" y="6645275"/>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2"/>
          <p:cNvSpPr>
            <a:spLocks noGrp="1"/>
          </p:cNvSpPr>
          <p:nvPr>
            <p:ph idx="1"/>
          </p:nvPr>
        </p:nvSpPr>
        <p:spPr>
          <a:xfrm>
            <a:off x="457200" y="1295400"/>
            <a:ext cx="8229600" cy="5257800"/>
          </a:xfrm>
        </p:spPr>
        <p:txBody>
          <a:bodyPr/>
          <a:lstStyle/>
          <a:p>
            <a:pPr>
              <a:buFont typeface="Arial" panose="020B0604020202020204" pitchFamily="34" charset="0"/>
              <a:buNone/>
            </a:pPr>
            <a:r>
              <a:rPr lang="en-US" altLang="en-US" sz="3000" smtClean="0">
                <a:solidFill>
                  <a:schemeClr val="accent1"/>
                </a:solidFill>
                <a:latin typeface="Arial" panose="020B0604020202020204" pitchFamily="34" charset="0"/>
                <a:ea typeface="ＭＳ Ｐゴシック" panose="020B0600070205080204" pitchFamily="34" charset="-128"/>
                <a:cs typeface="Arial" panose="020B0604020202020204" pitchFamily="34" charset="0"/>
              </a:rPr>
              <a:t>Noise Pollution</a:t>
            </a:r>
          </a:p>
          <a:p>
            <a:pPr eaLnBrk="1" hangingPunct="1"/>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Unwanted sound, such as the roar of traffic, your neighbor’s loud music, or the loud voice of the person who occupies the cubicle nearby can increase your stress level without your conscious awareness </a:t>
            </a:r>
          </a:p>
          <a:p>
            <a:pPr eaLnBrk="1" hangingPunct="1"/>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The uncontrollability of noise, not intensity, is the greatest irritant </a:t>
            </a:r>
            <a:r>
              <a:rPr lang="en-US" altLang="en-US" sz="2800" smtClean="0">
                <a:ea typeface="ＭＳ Ｐゴシック" panose="020B0600070205080204" pitchFamily="34" charset="-128"/>
              </a:rPr>
              <a:t> </a:t>
            </a:r>
          </a:p>
          <a:p>
            <a:pPr eaLnBrk="1" hangingPunct="1"/>
            <a:r>
              <a:rPr lang="en-US" altLang="en-US" sz="2600" smtClean="0">
                <a:latin typeface="Arial" panose="020B0604020202020204" pitchFamily="34" charset="0"/>
                <a:ea typeface="ＭＳ Ｐゴシック" panose="020B0600070205080204" pitchFamily="34" charset="-128"/>
                <a:cs typeface="Arial" panose="020B0604020202020204" pitchFamily="34" charset="0"/>
              </a:rPr>
              <a:t>Research indicates that noise affects people more than any other work area pollutant</a:t>
            </a:r>
          </a:p>
        </p:txBody>
      </p:sp>
      <p:sp>
        <p:nvSpPr>
          <p:cNvPr id="19458" name="Title 1"/>
          <p:cNvSpPr>
            <a:spLocks noGrp="1"/>
          </p:cNvSpPr>
          <p:nvPr>
            <p:ph type="title"/>
          </p:nvPr>
        </p:nvSpPr>
        <p:spPr>
          <a:xfrm>
            <a:off x="457200" y="152400"/>
            <a:ext cx="8229600" cy="990600"/>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Major Causes of Stress</a:t>
            </a:r>
          </a:p>
        </p:txBody>
      </p:sp>
      <p:sp>
        <p:nvSpPr>
          <p:cNvPr id="19459" name="Footer Placeholder 4"/>
          <p:cNvSpPr>
            <a:spLocks noGrp="1"/>
          </p:cNvSpPr>
          <p:nvPr/>
        </p:nvSpPr>
        <p:spPr bwMode="auto">
          <a:xfrm>
            <a:off x="152400" y="6645275"/>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905000"/>
            <a:ext cx="8229600" cy="4648200"/>
          </a:xfrm>
        </p:spPr>
        <p:txBody>
          <a:bodyPr/>
          <a:lstStyle/>
          <a:p>
            <a:pPr marL="0" indent="0">
              <a:spcAft>
                <a:spcPts val="1200"/>
              </a:spcAft>
              <a:buFont typeface="Arial" charset="0"/>
              <a:buNone/>
              <a:defRPr/>
            </a:pPr>
            <a:r>
              <a:rPr lang="en-US" dirty="0" smtClean="0">
                <a:solidFill>
                  <a:schemeClr val="accent1"/>
                </a:solidFill>
                <a:latin typeface="Arial" pitchFamily="34" charset="0"/>
                <a:ea typeface="+mn-ea"/>
                <a:cs typeface="Arial" pitchFamily="34" charset="0"/>
              </a:rPr>
              <a:t>Incompetent Leaders</a:t>
            </a:r>
          </a:p>
          <a:p>
            <a:pPr eaLnBrk="1" hangingPunct="1">
              <a:lnSpc>
                <a:spcPct val="90000"/>
              </a:lnSpc>
              <a:buFont typeface="Arial" charset="0"/>
              <a:buChar char="•"/>
              <a:defRPr/>
            </a:pPr>
            <a:r>
              <a:rPr lang="en-US" dirty="0" smtClean="0">
                <a:latin typeface="Arial" pitchFamily="34" charset="0"/>
                <a:ea typeface="+mn-ea"/>
                <a:cs typeface="Arial" pitchFamily="34" charset="0"/>
              </a:rPr>
              <a:t>People with extensive technical skills but poor supervisory skills are often promoted to leadership positions</a:t>
            </a:r>
          </a:p>
          <a:p>
            <a:pPr eaLnBrk="1" hangingPunct="1">
              <a:lnSpc>
                <a:spcPct val="90000"/>
              </a:lnSpc>
              <a:buFont typeface="Arial" charset="0"/>
              <a:buChar char="•"/>
              <a:defRPr/>
            </a:pPr>
            <a:r>
              <a:rPr lang="en-US" dirty="0" smtClean="0">
                <a:latin typeface="Arial" pitchFamily="34" charset="0"/>
                <a:ea typeface="+mn-ea"/>
                <a:cs typeface="Arial" pitchFamily="34" charset="0"/>
              </a:rPr>
              <a:t>Incompetent supervisors are a major source of workplace stress</a:t>
            </a:r>
          </a:p>
        </p:txBody>
      </p:sp>
      <p:sp>
        <p:nvSpPr>
          <p:cNvPr id="20482"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Major Causes of Stress</a:t>
            </a:r>
          </a:p>
        </p:txBody>
      </p:sp>
      <p:sp>
        <p:nvSpPr>
          <p:cNvPr id="20483"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152400"/>
            <a:ext cx="8229600" cy="1265238"/>
          </a:xfrm>
          <a:solidFill>
            <a:schemeClr val="accent1"/>
          </a:solidFill>
        </p:spPr>
        <p:txBody>
          <a:bodyPr/>
          <a:lstStyle/>
          <a:p>
            <a:pPr eaLnBrk="1" hangingPunct="1"/>
            <a:r>
              <a:rPr lang="en-US" altLang="en-US" smtClean="0">
                <a:solidFill>
                  <a:schemeClr val="bg1"/>
                </a:solidFill>
                <a:latin typeface="Arial" panose="020B0604020202020204" pitchFamily="34" charset="0"/>
                <a:ea typeface="ＭＳ Ｐゴシック" panose="020B0600070205080204" pitchFamily="34" charset="-128"/>
                <a:cs typeface="Arial" panose="020B0604020202020204" pitchFamily="34" charset="0"/>
              </a:rPr>
              <a:t>Major Causes of Stress</a:t>
            </a:r>
          </a:p>
        </p:txBody>
      </p:sp>
      <p:sp>
        <p:nvSpPr>
          <p:cNvPr id="21506" name="Content Placeholder 3"/>
          <p:cNvSpPr>
            <a:spLocks noGrp="1"/>
          </p:cNvSpPr>
          <p:nvPr>
            <p:ph idx="1"/>
          </p:nvPr>
        </p:nvSpPr>
        <p:spPr>
          <a:xfrm>
            <a:off x="304800" y="1676400"/>
            <a:ext cx="8458200" cy="4648200"/>
          </a:xfrm>
        </p:spPr>
        <p:txBody>
          <a:bodyPr/>
          <a:lstStyle/>
          <a:p>
            <a:pPr>
              <a:buFont typeface="Arial" panose="020B0604020202020204" pitchFamily="34" charset="0"/>
              <a:buNone/>
            </a:pPr>
            <a:r>
              <a:rPr lang="en-US" altLang="en-US" smtClean="0">
                <a:solidFill>
                  <a:schemeClr val="accent1"/>
                </a:solidFill>
                <a:latin typeface="Arial" panose="020B0604020202020204" pitchFamily="34" charset="0"/>
                <a:ea typeface="ＭＳ Ｐゴシック" panose="020B0600070205080204" pitchFamily="34" charset="-128"/>
                <a:cs typeface="Arial" panose="020B0604020202020204" pitchFamily="34" charset="0"/>
              </a:rPr>
              <a:t>Work and Family Transitions</a:t>
            </a:r>
          </a:p>
          <a:p>
            <a:r>
              <a:rPr lang="en-US" altLang="en-US" sz="2800" smtClean="0">
                <a:solidFill>
                  <a:srgbClr val="4F81BD"/>
                </a:solidFill>
                <a:latin typeface="Arial" panose="020B0604020202020204" pitchFamily="34" charset="0"/>
                <a:ea typeface="ＭＳ Ｐゴシック" panose="020B0600070205080204" pitchFamily="34" charset="-128"/>
                <a:cs typeface="Arial" panose="020B0604020202020204" pitchFamily="34" charset="0"/>
              </a:rPr>
              <a:t>Transitions</a:t>
            </a:r>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 are inevitable, forcing one to give up something and face a change</a:t>
            </a:r>
          </a:p>
          <a:p>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Create uncertainty &amp; worries about the future</a:t>
            </a:r>
          </a:p>
          <a:p>
            <a:pPr>
              <a:buFont typeface="Arial" panose="020B0604020202020204" pitchFamily="34" charset="0"/>
              <a:buNone/>
            </a:pPr>
            <a:r>
              <a:rPr lang="en-US" altLang="en-US" smtClean="0">
                <a:solidFill>
                  <a:schemeClr val="accent1"/>
                </a:solidFill>
                <a:latin typeface="Arial" panose="020B0604020202020204" pitchFamily="34" charset="0"/>
                <a:ea typeface="ＭＳ Ｐゴシック" panose="020B0600070205080204" pitchFamily="34" charset="-128"/>
                <a:cs typeface="Arial" panose="020B0604020202020204" pitchFamily="34" charset="0"/>
              </a:rPr>
              <a:t>Rumination</a:t>
            </a:r>
          </a:p>
          <a:p>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Replaying an incident over and over in your mind</a:t>
            </a:r>
          </a:p>
          <a:p>
            <a:r>
              <a:rPr lang="en-US" altLang="en-US" sz="2800" smtClean="0">
                <a:latin typeface="Arial" panose="020B0604020202020204" pitchFamily="34" charset="0"/>
                <a:ea typeface="ＭＳ Ｐゴシック" panose="020B0600070205080204" pitchFamily="34" charset="-128"/>
                <a:cs typeface="Arial" panose="020B0604020202020204" pitchFamily="34" charset="0"/>
              </a:rPr>
              <a:t>This recurring intrusion of thoughts about negative events can result in loss of concentration, loss of sleep, and feelings of depression</a:t>
            </a:r>
          </a:p>
        </p:txBody>
      </p:sp>
      <p:sp>
        <p:nvSpPr>
          <p:cNvPr id="21507" name="Footer Placeholder 4"/>
          <p:cNvSpPr>
            <a:spLocks noGrp="1"/>
          </p:cNvSpPr>
          <p:nvPr/>
        </p:nvSpPr>
        <p:spPr bwMode="auto">
          <a:xfrm>
            <a:off x="152400" y="6553200"/>
            <a:ext cx="8839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000"/>
              <a:t>© 2017 Cengage Learning. All Rights Reserved. May not be scanned, copied or duplicated, or posted to a publicly accessible website, in whole or in part.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27299</TotalTime>
  <Words>2619</Words>
  <Application>Microsoft Office PowerPoint</Application>
  <PresentationFormat>On-screen Show (4:3)</PresentationFormat>
  <Paragraphs>197</Paragraphs>
  <Slides>27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ＭＳ Ｐゴシック</vt:lpstr>
      <vt:lpstr>Calibri</vt:lpstr>
      <vt:lpstr>Office Theme</vt:lpstr>
      <vt:lpstr>CHAPTER 14 Responding to Personal &amp; Work-Related Stress</vt:lpstr>
      <vt:lpstr>The Stress Factors in Your Life</vt:lpstr>
      <vt:lpstr>Responding to Stress</vt:lpstr>
      <vt:lpstr>Major Causes of Stress</vt:lpstr>
      <vt:lpstr>Major Causes of Stress</vt:lpstr>
      <vt:lpstr>Major Causes of Stress</vt:lpstr>
      <vt:lpstr>Major Causes of Stress</vt:lpstr>
      <vt:lpstr>Major Causes of Stress</vt:lpstr>
      <vt:lpstr>Major Causes of Stress</vt:lpstr>
      <vt:lpstr>Warning Signals of Too Much Stress</vt:lpstr>
      <vt:lpstr>Stress-Management Strategies</vt:lpstr>
      <vt:lpstr>Mindfulness</vt:lpstr>
      <vt:lpstr>Sleep</vt:lpstr>
      <vt:lpstr>Exercise</vt:lpstr>
      <vt:lpstr>Meditation</vt:lpstr>
      <vt:lpstr>Meditation</vt:lpstr>
      <vt:lpstr>Solitude</vt:lpstr>
      <vt:lpstr>Resilience</vt:lpstr>
      <vt:lpstr>Using Positive Psychology to Combat Stress</vt:lpstr>
      <vt:lpstr>Laugh and Have Fun</vt:lpstr>
      <vt:lpstr>Commit Random Acts of Kindness</vt:lpstr>
      <vt:lpstr>Regain or Let Go of Control</vt:lpstr>
      <vt:lpstr>Regain or Let Go of Control</vt:lpstr>
      <vt:lpstr>Coping With  Psychological Disorders</vt:lpstr>
      <vt:lpstr>Coping With  Psychological Disorders</vt:lpstr>
      <vt:lpstr>Coping With  Psychological Disorders</vt:lpstr>
      <vt:lpstr>Coping With  Psychological Disorders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Introduction to  Human Relations</dc:title>
  <dc:creator>Kaischa</dc:creator>
  <cp:lastModifiedBy>augky</cp:lastModifiedBy>
  <cp:revision>678</cp:revision>
  <dcterms:created xsi:type="dcterms:W3CDTF">2009-09-19T14:38:22Z</dcterms:created>
  <dcterms:modified xsi:type="dcterms:W3CDTF">2020-06-12T03:36:26Z</dcterms:modified>
</cp:coreProperties>
</file>