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"/>
  </p:notesMasterIdLst>
  <p:sldIdLst>
    <p:sldId id="256" r:id="rId2"/>
    <p:sldId id="265" r:id="rId3"/>
    <p:sldId id="272" r:id="rId4"/>
    <p:sldId id="279" r:id="rId5"/>
    <p:sldId id="283" r:id="rId6"/>
    <p:sldId id="281" r:id="rId7"/>
    <p:sldId id="286" r:id="rId8"/>
    <p:sldId id="257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47" autoAdjust="0"/>
    <p:restoredTop sz="69838" autoAdjust="0"/>
  </p:normalViewPr>
  <p:slideViewPr>
    <p:cSldViewPr snapToGrid="0">
      <p:cViewPr varScale="1">
        <p:scale>
          <a:sx n="50" d="100"/>
          <a:sy n="50" d="100"/>
        </p:scale>
        <p:origin x="13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3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D6DD2B-BFEC-45D0-8CDC-EB0B2BBFA98D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FE770D-3AD2-41FD-A593-C6F82C6E3D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187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FE770D-3AD2-41FD-A593-C6F82C6E3DB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7546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the first two years of Johnson’s presidency the inflation rate was just under 2 percent. In 1965 inflation began to pick up slightly, but the GNP (gross national product) grew by $9 billion and unemployment stood at 1.4 percent. </a:t>
            </a:r>
            <a:endParaRPr lang="en-US" dirty="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en-US" dirty="0"/>
              <a:t>By 1965 General Motors, standard old of New Jersey and ford had larger incomes than all the farms in the United States. America’s overseas investment increased to $49.2 billion in 1965 (</a:t>
            </a:r>
            <a:r>
              <a:rPr lang="en-US" sz="1200" dirty="0"/>
              <a:t>Walsh, 2010)</a:t>
            </a:r>
            <a:r>
              <a:rPr lang="en-US" dirty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FE770D-3AD2-41FD-A593-C6F82C6E3DB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3393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en-US" dirty="0"/>
              <a:t>The GDP (gross domestic product) measures of national income and output for a given country's economy. The gross domestic product (GDP) is equal to the total expenditures for all final goods and services produced within the country in a stipulated period of time.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en-US" dirty="0"/>
              <a:t>Over 80 percent of the goods and services purchased by U.S. consumers each year are made in the United States; the rest are imported from other nations. In addition to spending by private households and businesses, government agencies at all levels (federal, state, and local) spend roughly an additional $1.5 trillion a year (</a:t>
            </a:r>
            <a:r>
              <a:rPr lang="en-US" sz="1200" dirty="0"/>
              <a:t>Walsh, 2010)</a:t>
            </a:r>
            <a:r>
              <a:rPr lang="en-US" dirty="0"/>
              <a:t>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FE770D-3AD2-41FD-A593-C6F82C6E3DB1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37803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en-US" b="0" dirty="0"/>
              <a:t>In the 1960s, economist Arthur Okun created a simple system for measuring economic well-being called the ‘misery index’ which was simply the inflation rate plus the unemployment rate.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en-US" b="0" dirty="0"/>
              <a:t>Interestingly, during this</a:t>
            </a:r>
            <a:r>
              <a:rPr lang="en-US" b="0" baseline="0" dirty="0"/>
              <a:t> period,</a:t>
            </a:r>
            <a:r>
              <a:rPr lang="en-US" b="0" dirty="0"/>
              <a:t> the misery index was one of the lowest on record dipping below 6% in late 1965.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en-US" b="0" dirty="0"/>
              <a:t>As 1961 approached, the economy began to improve. The unemployment level at this time was 5.5% which was good. Wages and prices did of course interact with each other to cause inflation during this time period, but it was not a serious problem.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FE770D-3AD2-41FD-A593-C6F82C6E3DB1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66782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Wingdings" panose="05000000000000000000" pitchFamily="2" charset="2"/>
              <a:buChar char="ü"/>
            </a:pPr>
            <a:r>
              <a:rPr lang="en-US" dirty="0"/>
              <a:t>The GNP (Gross National Product) in 1960 was 1665.3 with a growth of 3.9 up from 3.5 in 1947.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en-US" dirty="0"/>
              <a:t>The CPI (Consumer Price Index) also told about the economy. The CPI was 29.6 in 1960 which was a growth of 3.3 up from 2.2 growth in 1947 (</a:t>
            </a:r>
            <a:r>
              <a:rPr lang="en-US" sz="1200" dirty="0"/>
              <a:t>Walsh, 2010)</a:t>
            </a:r>
            <a:r>
              <a:rPr lang="en-US" dirty="0"/>
              <a:t>. As you can see by these statistics the economy was on a track of growth.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FE770D-3AD2-41FD-A593-C6F82C6E3DB1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31085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Wingdings" panose="05000000000000000000" pitchFamily="2" charset="2"/>
              <a:buChar char="ü"/>
            </a:pPr>
            <a:r>
              <a:rPr lang="en-US" dirty="0"/>
              <a:t>During the 1960s, hourly productivity grew relatively fast, at the same time as the share of employee compensation in total national income was rising. 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US" dirty="0"/>
              <a:t>As 1961 approached, the economy began to improve. The unemployment level at this time was 5.5% which was good (</a:t>
            </a:r>
            <a:r>
              <a:rPr lang="en-US" sz="1200" dirty="0"/>
              <a:t>Manuel, 2015)</a:t>
            </a:r>
            <a:r>
              <a:rPr lang="en-US" dirty="0"/>
              <a:t>. Wages and prices did of course interact with each other to cause inflation during this time period, but it was not a serious problem.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FE770D-3AD2-41FD-A593-C6F82C6E3DB1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9962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en-US" dirty="0"/>
              <a:t>During</a:t>
            </a:r>
            <a:r>
              <a:rPr lang="en-US" baseline="0" dirty="0"/>
              <a:t> </a:t>
            </a:r>
            <a:r>
              <a:rPr lang="en-US" dirty="0"/>
              <a:t>the 1960s, the interest rate for savings help add to the ability for a family to save</a:t>
            </a:r>
            <a:r>
              <a:rPr lang="en-US" baseline="0" dirty="0"/>
              <a:t> for the future </a:t>
            </a:r>
            <a:r>
              <a:rPr lang="en-US" dirty="0"/>
              <a:t>(</a:t>
            </a:r>
            <a:r>
              <a:rPr lang="en-US" sz="1200" dirty="0"/>
              <a:t>Walsh, 2010)</a:t>
            </a:r>
            <a:r>
              <a:rPr lang="en-US" baseline="0" dirty="0"/>
              <a:t>. In contrast to todays interest rate where it sees one percent.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FE770D-3AD2-41FD-A593-C6F82C6E3DB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0637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FE770D-3AD2-41FD-A593-C6F82C6E3DB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149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3/24/2020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radingeconomics.com/united-states/gdp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usnews.com/news/articles/2010/03/09/the-1960s-a-decade-of-promise-and-heartbrea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16B4B3-9037-4460-8697-7B7943D9F8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0939" y="981307"/>
            <a:ext cx="9339976" cy="1817289"/>
          </a:xfrm>
        </p:spPr>
        <p:txBody>
          <a:bodyPr>
            <a:noAutofit/>
          </a:bodyPr>
          <a:lstStyle/>
          <a:p>
            <a:pPr algn="ctr"/>
            <a:br>
              <a:rPr lang="en-US" b="1" dirty="0">
                <a:solidFill>
                  <a:prstClr val="white"/>
                </a:solidFill>
                <a:latin typeface="Bell MT" panose="02020503060305020303" pitchFamily="18" charset="0"/>
              </a:rPr>
            </a:br>
            <a:br>
              <a:rPr lang="en-US" b="1" dirty="0">
                <a:solidFill>
                  <a:prstClr val="white"/>
                </a:solidFill>
                <a:latin typeface="Bell MT" panose="02020503060305020303" pitchFamily="18" charset="0"/>
              </a:rPr>
            </a:br>
            <a:br>
              <a:rPr lang="en-US" b="1" dirty="0">
                <a:solidFill>
                  <a:prstClr val="white"/>
                </a:solidFill>
                <a:latin typeface="Bell MT" panose="02020503060305020303" pitchFamily="18" charset="0"/>
              </a:rPr>
            </a:br>
            <a:br>
              <a:rPr lang="en-US" b="1" dirty="0">
                <a:solidFill>
                  <a:prstClr val="white"/>
                </a:solidFill>
                <a:latin typeface="Bell MT" panose="02020503060305020303" pitchFamily="18" charset="0"/>
              </a:rPr>
            </a:br>
            <a:br>
              <a:rPr lang="en-US" b="1" dirty="0">
                <a:solidFill>
                  <a:prstClr val="white"/>
                </a:solidFill>
                <a:latin typeface="Bell MT" panose="02020503060305020303" pitchFamily="18" charset="0"/>
              </a:rPr>
            </a:br>
            <a:r>
              <a:rPr lang="en-US" sz="5400" b="1" dirty="0">
                <a:solidFill>
                  <a:prstClr val="white"/>
                </a:solidFill>
                <a:latin typeface="Bell MT" panose="02020503060305020303" pitchFamily="18" charset="0"/>
              </a:rPr>
              <a:t>Milestone 1</a:t>
            </a:r>
            <a:br>
              <a:rPr lang="en-US" sz="5400" b="1" dirty="0">
                <a:solidFill>
                  <a:prstClr val="white"/>
                </a:solidFill>
                <a:latin typeface="Bell MT" panose="02020503060305020303" pitchFamily="18" charset="0"/>
              </a:rPr>
            </a:br>
            <a:r>
              <a:rPr lang="en-US" b="1" dirty="0">
                <a:solidFill>
                  <a:prstClr val="white"/>
                </a:solidFill>
                <a:latin typeface="Bell MT" panose="02020503060305020303" pitchFamily="18" charset="0"/>
              </a:rPr>
              <a:t> </a:t>
            </a:r>
            <a:r>
              <a:rPr lang="en-US" sz="3000" b="1" dirty="0">
                <a:solidFill>
                  <a:prstClr val="white"/>
                </a:solidFill>
                <a:latin typeface="Bell MT" panose="02020503060305020303" pitchFamily="18" charset="0"/>
              </a:rPr>
              <a:t>(1960-1969 economic period)</a:t>
            </a:r>
            <a:endParaRPr lang="en-US" sz="5800" b="1" dirty="0">
              <a:latin typeface="Bell MT" panose="02020503060305020303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3209" y="3227496"/>
            <a:ext cx="427543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latin typeface="Bell MT" panose="02020503060305020303" pitchFamily="18" charset="0"/>
              </a:rPr>
              <a:t>Jacklyn Borbon </a:t>
            </a:r>
          </a:p>
          <a:p>
            <a:pPr algn="ctr"/>
            <a:r>
              <a:rPr lang="en-US" sz="3000" dirty="0">
                <a:latin typeface="Bell MT" panose="02020503060305020303" pitchFamily="18" charset="0"/>
              </a:rPr>
              <a:t>Professor Bissessar </a:t>
            </a:r>
          </a:p>
          <a:p>
            <a:pPr algn="ctr"/>
            <a:r>
              <a:rPr lang="en-US" sz="3000" dirty="0">
                <a:latin typeface="Bell MT" panose="02020503060305020303" pitchFamily="18" charset="0"/>
              </a:rPr>
              <a:t>March 21</a:t>
            </a:r>
            <a:r>
              <a:rPr lang="en-US" sz="3000" baseline="30000" dirty="0">
                <a:latin typeface="Bell MT" panose="02020503060305020303" pitchFamily="18" charset="0"/>
              </a:rPr>
              <a:t>st</a:t>
            </a:r>
            <a:r>
              <a:rPr lang="en-US" sz="3000" dirty="0">
                <a:latin typeface="Bell MT" panose="02020503060305020303" pitchFamily="18" charset="0"/>
              </a:rPr>
              <a:t> 2020</a:t>
            </a:r>
          </a:p>
        </p:txBody>
      </p:sp>
    </p:spTree>
    <p:extLst>
      <p:ext uri="{BB962C8B-B14F-4D97-AF65-F5344CB8AC3E}">
        <p14:creationId xmlns:p14="http://schemas.microsoft.com/office/powerpoint/2010/main" val="4211892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375390-51B3-7046-BFDC-E04641FF7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882" y="-48126"/>
            <a:ext cx="11119929" cy="1507067"/>
          </a:xfrm>
        </p:spPr>
        <p:txBody>
          <a:bodyPr>
            <a:normAutofit/>
          </a:bodyPr>
          <a:lstStyle/>
          <a:p>
            <a:pPr algn="ctr"/>
            <a:r>
              <a:rPr lang="en-US" sz="4800" b="1" u="sng" dirty="0">
                <a:latin typeface="Trebuchet MS" panose="020B0603020202020204" pitchFamily="34" charset="0"/>
              </a:rPr>
              <a:t>US Economic history (1960-1969)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7E0A80-B898-6548-BC66-8CA3CFC2E1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7883" y="1367307"/>
            <a:ext cx="9243002" cy="532225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In the 1960s, the US encountered a lengthy continuous economic growth period in history.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During that decade, housing as well as computer sector beat chemicals, automobiles, and electrically-powered commodities, which led during the 1950s.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Large businesses run the domestic economy within that period. In 1962, the 5 largest industrial companies constituted to over 12% of all manufacturing assets.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President Johnson had taken over a robust economy from president Kennedy. During his term, the growth from 1964-1965 produced annual dividends of 4 to 5 billion dollars in additional revenues for spending.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As the decade ended, the average income for Americans has rose by 50% . Median family earnings increased from $8,540 to $10,770 between 1963-1969.  </a:t>
            </a:r>
          </a:p>
        </p:txBody>
      </p:sp>
    </p:spTree>
    <p:extLst>
      <p:ext uri="{BB962C8B-B14F-4D97-AF65-F5344CB8AC3E}">
        <p14:creationId xmlns:p14="http://schemas.microsoft.com/office/powerpoint/2010/main" val="3844153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4571D-1E97-084F-A77F-4AEA6F36E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348" y="234779"/>
            <a:ext cx="10741273" cy="1192580"/>
          </a:xfrm>
        </p:spPr>
        <p:txBody>
          <a:bodyPr>
            <a:noAutofit/>
          </a:bodyPr>
          <a:lstStyle/>
          <a:p>
            <a:pPr algn="ctr"/>
            <a:r>
              <a:rPr lang="en-US" sz="4800" b="1" u="sng" dirty="0">
                <a:latin typeface="Trebuchet MS" panose="020B0603020202020204" pitchFamily="34" charset="0"/>
              </a:rPr>
              <a:t>GDP (Gross Domestic Product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61334" y="1860496"/>
            <a:ext cx="10007393" cy="3984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0650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59FC1-14A0-BA47-9594-6FEF5C806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7265" y="364525"/>
            <a:ext cx="10058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>
                <a:latin typeface="Trebuchet MS" panose="020B0603020202020204" pitchFamily="34" charset="0"/>
              </a:rPr>
              <a:t>INFLATION/UNEMPLOYMENT RATE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294BBE-0C34-5845-A813-2458B3F59B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4572" y="1507525"/>
            <a:ext cx="10276398" cy="4821086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200" dirty="0"/>
              <a:t>By the mid-1960s, inflation remained less than 2 percent, whereas unemployment started at about 7 percent and reduced to 3.7 percent in 1966.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200" dirty="0"/>
              <a:t>The misery index was at the lowest in November, 1965, at 5.7 percent and unemployment and inflation at 4.1 percent and 1.6 percent respectively.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200" dirty="0"/>
              <a:t>Johnson launched his ‘Great Society’ program which started increasing social programs and by 1969, misery index was almost at double at a little below 10 percent (December 1960: inflation = 6.2 percent, unemployment = 3.5 percent) </a:t>
            </a:r>
            <a:r>
              <a:rPr lang="en-US" sz="2400" dirty="0"/>
              <a:t>(Manuel, 2015)</a:t>
            </a:r>
            <a:r>
              <a:rPr lang="en-US" sz="2200" dirty="0"/>
              <a:t>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200" dirty="0"/>
              <a:t>The mean inflation in that decade was an average 2.32 percent. </a:t>
            </a:r>
          </a:p>
        </p:txBody>
      </p:sp>
    </p:spTree>
    <p:extLst>
      <p:ext uri="{BB962C8B-B14F-4D97-AF65-F5344CB8AC3E}">
        <p14:creationId xmlns:p14="http://schemas.microsoft.com/office/powerpoint/2010/main" val="1749271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375390-51B3-7046-BFDC-E04641FF7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8126"/>
            <a:ext cx="10323095" cy="1290499"/>
          </a:xfrm>
        </p:spPr>
        <p:txBody>
          <a:bodyPr>
            <a:normAutofit/>
          </a:bodyPr>
          <a:lstStyle/>
          <a:p>
            <a:pPr algn="ctr"/>
            <a:r>
              <a:rPr lang="en-US" sz="4800" b="1" u="sng" dirty="0">
                <a:latin typeface="Trebuchet MS" panose="020B0603020202020204" pitchFamily="34" charset="0"/>
              </a:rPr>
              <a:t>Yearly INFLATION (1960 - 1969)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46610" y="986589"/>
            <a:ext cx="8549264" cy="5615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7995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375390-51B3-7046-BFDC-E04641FF7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9373" y="385173"/>
            <a:ext cx="8534400" cy="1507067"/>
          </a:xfrm>
        </p:spPr>
        <p:txBody>
          <a:bodyPr>
            <a:normAutofit/>
          </a:bodyPr>
          <a:lstStyle/>
          <a:p>
            <a:pPr algn="ctr"/>
            <a:r>
              <a:rPr lang="en-US" sz="4800" b="1" u="sng" dirty="0">
                <a:latin typeface="Trebuchet MS" panose="020B0603020202020204" pitchFamily="34" charset="0"/>
              </a:rPr>
              <a:t>Rate of UNEMPLOYMENT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244884" y="1892240"/>
            <a:ext cx="10668940" cy="4471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43843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0632" y="536714"/>
            <a:ext cx="5567501" cy="5647518"/>
          </a:xfrm>
        </p:spPr>
        <p:txBody>
          <a:bodyPr>
            <a:normAutofit fontScale="77500" lnSpcReduction="20000"/>
          </a:bodyPr>
          <a:lstStyle/>
          <a:p>
            <a:pPr marL="137160" lvl="0" indent="0" defTabSz="914400">
              <a:lnSpc>
                <a:spcPct val="160000"/>
              </a:lnSpc>
              <a:spcAft>
                <a:spcPts val="0"/>
              </a:spcAft>
              <a:buClr>
                <a:prstClr val="black">
                  <a:shade val="95000"/>
                </a:prstClr>
              </a:buClr>
              <a:buSzPct val="65000"/>
              <a:buNone/>
            </a:pPr>
            <a:r>
              <a:rPr lang="en-US" sz="4500" b="1" u="sng" dirty="0">
                <a:latin typeface="Bell MT" panose="02020503060305020303" pitchFamily="18" charset="0"/>
                <a:cs typeface="Times New Roman" panose="02020603050405020304" pitchFamily="18" charset="0"/>
              </a:rPr>
              <a:t>Interest Rate Fluctuations</a:t>
            </a:r>
            <a:endParaRPr lang="en-US" sz="4500" b="1" u="sng" dirty="0">
              <a:solidFill>
                <a:prstClr val="black"/>
              </a:solidFill>
              <a:latin typeface="Bell MT" panose="02020503060305020303" pitchFamily="18" charset="0"/>
            </a:endParaRPr>
          </a:p>
          <a:p>
            <a:pPr marL="137160" lvl="0" indent="0" defTabSz="914400">
              <a:lnSpc>
                <a:spcPct val="160000"/>
              </a:lnSpc>
              <a:spcAft>
                <a:spcPts val="0"/>
              </a:spcAft>
              <a:buClr>
                <a:prstClr val="black">
                  <a:shade val="95000"/>
                </a:prstClr>
              </a:buClr>
              <a:buSzPct val="65000"/>
              <a:buNone/>
            </a:pPr>
            <a:r>
              <a:rPr lang="en-US" sz="2600" dirty="0">
                <a:solidFill>
                  <a:prstClr val="black"/>
                </a:solidFill>
                <a:latin typeface="Book Antiqua"/>
              </a:rPr>
              <a:t>August 1960		4.5                                                     </a:t>
            </a:r>
          </a:p>
          <a:p>
            <a:pPr marL="137160" lvl="0" indent="0" defTabSz="914400">
              <a:spcAft>
                <a:spcPts val="0"/>
              </a:spcAft>
              <a:buClr>
                <a:prstClr val="black">
                  <a:shade val="95000"/>
                </a:prstClr>
              </a:buClr>
              <a:buSzPct val="65000"/>
              <a:buNone/>
            </a:pPr>
            <a:r>
              <a:rPr lang="en-US" sz="2600" dirty="0">
                <a:solidFill>
                  <a:prstClr val="black"/>
                </a:solidFill>
                <a:latin typeface="Book Antiqua"/>
              </a:rPr>
              <a:t>December 1965	5</a:t>
            </a:r>
          </a:p>
          <a:p>
            <a:pPr marL="137160" lvl="0" indent="0" defTabSz="914400">
              <a:spcAft>
                <a:spcPts val="0"/>
              </a:spcAft>
              <a:buClr>
                <a:prstClr val="black">
                  <a:shade val="95000"/>
                </a:prstClr>
              </a:buClr>
              <a:buSzPct val="65000"/>
              <a:buNone/>
            </a:pPr>
            <a:r>
              <a:rPr lang="en-US" sz="2600" dirty="0">
                <a:solidFill>
                  <a:prstClr val="black"/>
                </a:solidFill>
                <a:latin typeface="Book Antiqua"/>
              </a:rPr>
              <a:t>March 1966	              5.5</a:t>
            </a:r>
          </a:p>
          <a:p>
            <a:pPr marL="137160" lvl="0" indent="0" defTabSz="914400">
              <a:spcAft>
                <a:spcPts val="0"/>
              </a:spcAft>
              <a:buClr>
                <a:prstClr val="black">
                  <a:shade val="95000"/>
                </a:prstClr>
              </a:buClr>
              <a:buSzPct val="65000"/>
              <a:buNone/>
            </a:pPr>
            <a:r>
              <a:rPr lang="en-US" sz="2600" dirty="0">
                <a:solidFill>
                  <a:prstClr val="black"/>
                </a:solidFill>
                <a:latin typeface="Book Antiqua"/>
              </a:rPr>
              <a:t>June 1966	              5.75</a:t>
            </a:r>
          </a:p>
          <a:p>
            <a:pPr marL="137160" lvl="0" indent="0" defTabSz="914400">
              <a:spcAft>
                <a:spcPts val="0"/>
              </a:spcAft>
              <a:buClr>
                <a:prstClr val="black">
                  <a:shade val="95000"/>
                </a:prstClr>
              </a:buClr>
              <a:buSzPct val="65000"/>
              <a:buNone/>
            </a:pPr>
            <a:r>
              <a:rPr lang="en-US" sz="2600" dirty="0">
                <a:solidFill>
                  <a:prstClr val="black"/>
                </a:solidFill>
                <a:latin typeface="Book Antiqua"/>
              </a:rPr>
              <a:t>August 1966		6</a:t>
            </a:r>
          </a:p>
          <a:p>
            <a:pPr marL="137160" lvl="0" indent="0" defTabSz="914400">
              <a:spcAft>
                <a:spcPts val="0"/>
              </a:spcAft>
              <a:buClr>
                <a:prstClr val="black">
                  <a:shade val="95000"/>
                </a:prstClr>
              </a:buClr>
              <a:buSzPct val="65000"/>
              <a:buNone/>
            </a:pPr>
            <a:r>
              <a:rPr lang="en-US" sz="2600" dirty="0">
                <a:solidFill>
                  <a:prstClr val="black"/>
                </a:solidFill>
                <a:latin typeface="Book Antiqua"/>
              </a:rPr>
              <a:t>January 1967		5.75</a:t>
            </a:r>
          </a:p>
          <a:p>
            <a:pPr marL="137160" lvl="0" indent="0" defTabSz="914400">
              <a:spcAft>
                <a:spcPts val="0"/>
              </a:spcAft>
              <a:buClr>
                <a:prstClr val="black">
                  <a:shade val="95000"/>
                </a:prstClr>
              </a:buClr>
              <a:buSzPct val="65000"/>
              <a:buNone/>
            </a:pPr>
            <a:r>
              <a:rPr lang="en-US" sz="2600" dirty="0">
                <a:solidFill>
                  <a:prstClr val="black"/>
                </a:solidFill>
                <a:latin typeface="Book Antiqua"/>
              </a:rPr>
              <a:t>March  1967  		5.5</a:t>
            </a:r>
          </a:p>
          <a:p>
            <a:pPr marL="137160" lvl="0" indent="0" defTabSz="914400">
              <a:spcAft>
                <a:spcPts val="0"/>
              </a:spcAft>
              <a:buClr>
                <a:prstClr val="black">
                  <a:shade val="95000"/>
                </a:prstClr>
              </a:buClr>
              <a:buSzPct val="65000"/>
              <a:buNone/>
            </a:pPr>
            <a:r>
              <a:rPr lang="en-US" sz="2600" dirty="0">
                <a:solidFill>
                  <a:prstClr val="black"/>
                </a:solidFill>
                <a:latin typeface="Book Antiqua"/>
              </a:rPr>
              <a:t>November  1967	6</a:t>
            </a:r>
          </a:p>
          <a:p>
            <a:pPr marL="137160" lvl="0" indent="0" defTabSz="914400">
              <a:spcAft>
                <a:spcPts val="0"/>
              </a:spcAft>
              <a:buClr>
                <a:prstClr val="black">
                  <a:shade val="95000"/>
                </a:prstClr>
              </a:buClr>
              <a:buSzPct val="65000"/>
              <a:buNone/>
            </a:pPr>
            <a:r>
              <a:rPr lang="en-US" sz="2600" dirty="0">
                <a:solidFill>
                  <a:prstClr val="black"/>
                </a:solidFill>
                <a:latin typeface="Book Antiqua"/>
              </a:rPr>
              <a:t>April 1968	              6.5</a:t>
            </a:r>
          </a:p>
          <a:p>
            <a:pPr marL="137160" lvl="0" indent="0" defTabSz="914400">
              <a:spcAft>
                <a:spcPts val="0"/>
              </a:spcAft>
              <a:buClr>
                <a:prstClr val="black">
                  <a:shade val="95000"/>
                </a:prstClr>
              </a:buClr>
              <a:buSzPct val="65000"/>
              <a:buNone/>
            </a:pPr>
            <a:r>
              <a:rPr lang="en-US" sz="2600" dirty="0">
                <a:solidFill>
                  <a:prstClr val="black"/>
                </a:solidFill>
                <a:latin typeface="Book Antiqua"/>
              </a:rPr>
              <a:t>September 1968	6.25</a:t>
            </a:r>
          </a:p>
          <a:p>
            <a:pPr marL="137160" lvl="0" indent="0" defTabSz="914400">
              <a:spcAft>
                <a:spcPts val="0"/>
              </a:spcAft>
              <a:buClr>
                <a:prstClr val="black">
                  <a:shade val="95000"/>
                </a:prstClr>
              </a:buClr>
              <a:buSzPct val="65000"/>
              <a:buNone/>
            </a:pPr>
            <a:r>
              <a:rPr lang="en-US" sz="2600" dirty="0">
                <a:solidFill>
                  <a:prstClr val="black"/>
                </a:solidFill>
                <a:latin typeface="Book Antiqua"/>
              </a:rPr>
              <a:t>December 1968	6.5</a:t>
            </a:r>
          </a:p>
          <a:p>
            <a:pPr marL="137160" lvl="0" indent="0" defTabSz="914400">
              <a:spcAft>
                <a:spcPts val="0"/>
              </a:spcAft>
              <a:buClr>
                <a:prstClr val="black">
                  <a:shade val="95000"/>
                </a:prstClr>
              </a:buClr>
              <a:buSzPct val="65000"/>
              <a:buNone/>
            </a:pPr>
            <a:r>
              <a:rPr lang="en-US" sz="2600" dirty="0">
                <a:solidFill>
                  <a:prstClr val="black"/>
                </a:solidFill>
                <a:latin typeface="Book Antiqua"/>
              </a:rPr>
              <a:t>December 1968	6.75</a:t>
            </a:r>
          </a:p>
          <a:p>
            <a:pPr marL="137160" lvl="0" indent="0" defTabSz="914400">
              <a:spcAft>
                <a:spcPts val="0"/>
              </a:spcAft>
              <a:buClr>
                <a:prstClr val="black">
                  <a:shade val="95000"/>
                </a:prstClr>
              </a:buClr>
              <a:buSzPct val="65000"/>
              <a:buNone/>
            </a:pPr>
            <a:r>
              <a:rPr lang="en-US" sz="2600" dirty="0">
                <a:solidFill>
                  <a:prstClr val="black"/>
                </a:solidFill>
                <a:latin typeface="Book Antiqua"/>
              </a:rPr>
              <a:t>January 1969		7</a:t>
            </a:r>
          </a:p>
          <a:p>
            <a:pPr marL="137160" lvl="0" indent="0" defTabSz="914400">
              <a:spcAft>
                <a:spcPts val="0"/>
              </a:spcAft>
              <a:buClr>
                <a:prstClr val="black">
                  <a:shade val="95000"/>
                </a:prstClr>
              </a:buClr>
              <a:buSzPct val="65000"/>
              <a:buNone/>
            </a:pPr>
            <a:r>
              <a:rPr lang="en-US" sz="2600" dirty="0">
                <a:solidFill>
                  <a:prstClr val="black"/>
                </a:solidFill>
                <a:latin typeface="Book Antiqua"/>
              </a:rPr>
              <a:t>March  1969	              7.5</a:t>
            </a:r>
          </a:p>
          <a:p>
            <a:pPr marL="137160" lvl="0" indent="0" defTabSz="914400">
              <a:spcAft>
                <a:spcPts val="0"/>
              </a:spcAft>
              <a:buClr>
                <a:prstClr val="black">
                  <a:shade val="95000"/>
                </a:prstClr>
              </a:buClr>
              <a:buSzPct val="65000"/>
              <a:buNone/>
            </a:pPr>
            <a:r>
              <a:rPr lang="en-US" sz="2600" dirty="0">
                <a:solidFill>
                  <a:prstClr val="black"/>
                </a:solidFill>
                <a:latin typeface="Book Antiqua"/>
              </a:rPr>
              <a:t>June 1969	              8.5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7281" y="725557"/>
            <a:ext cx="4934479" cy="85424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4000" b="1" u="sng" dirty="0">
                <a:latin typeface="Bell MT" panose="02020503060305020303" pitchFamily="18" charset="0"/>
              </a:rPr>
              <a:t>Rates of Saving Interest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2817" y="1738825"/>
            <a:ext cx="2348969" cy="4594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0950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1">
                <a:tint val="97000"/>
                <a:hueMod val="92000"/>
                <a:satMod val="169000"/>
                <a:lumMod val="164000"/>
              </a:schemeClr>
            </a:gs>
            <a:gs pos="100000">
              <a:schemeClr val="bg1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FEB90296-CFE0-401D-9CA3-32966EC4F0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08C9B4EE-7611-4ED9-B356-7BDD377C3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4A4F266A-F2F7-47CD-8BBC-E3777E982F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20D69C80-8919-4A32-B897-F2A21F9405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F427B072-CC5B-481B-9719-8CD4C54444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Rectangle 43">
            <a:extLst>
              <a:ext uri="{FF2B5EF4-FFF2-40B4-BE49-F238E27FC236}">
                <a16:creationId xmlns:a16="http://schemas.microsoft.com/office/drawing/2014/main" id="{7E134C76-7FB4-4BB7-9322-DD8A4B179A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46" name="Snip Single Corner Rectangle 17">
            <a:extLst>
              <a:ext uri="{FF2B5EF4-FFF2-40B4-BE49-F238E27FC236}">
                <a16:creationId xmlns:a16="http://schemas.microsoft.com/office/drawing/2014/main" id="{C0C57804-4F33-4D85-AA3E-DA0F214BBD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1"/>
            <a:ext cx="12188825" cy="6857999"/>
          </a:xfrm>
          <a:prstGeom prst="snip1Rect">
            <a:avLst>
              <a:gd name="adj" fmla="val 50000"/>
            </a:avLst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F9C665-1744-4990-A6EF-4D48D78FE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3455" y="381001"/>
            <a:ext cx="4553744" cy="99102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b="1" u="sng" dirty="0">
                <a:solidFill>
                  <a:schemeClr val="tx2"/>
                </a:solidFill>
                <a:latin typeface="Trebuchet MS" panose="020B0603020202020204" pitchFamily="34" charset="0"/>
              </a:rPr>
              <a:t>References</a:t>
            </a:r>
            <a:endParaRPr lang="en-US" sz="4400" b="1" u="sng" dirty="0">
              <a:solidFill>
                <a:schemeClr val="tx2"/>
              </a:solidFill>
              <a:latin typeface="Trebuchet MS" panose="020B0603020202020204" pitchFamily="34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9389C5-A2D6-4E0D-895D-CF940D24CC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5953" y="1692118"/>
            <a:ext cx="10052769" cy="531949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594360" indent="-457200">
              <a:buFont typeface="Wingdings" panose="05000000000000000000" pitchFamily="2" charset="2"/>
              <a:buChar char="§"/>
            </a:pPr>
            <a:r>
              <a:rPr lang="en-US" sz="2800" dirty="0"/>
              <a:t>Manuel, D. (2015) Historical Unemployment Rates in the United States retrieved from </a:t>
            </a:r>
            <a:r>
              <a:rPr lang="en-US" sz="2800" dirty="0">
                <a:hlinkClick r:id="rId3"/>
              </a:rPr>
              <a:t>http://www.tradingeconomics.com/united-states/gdp</a:t>
            </a:r>
            <a:endParaRPr lang="en-US" sz="2800" dirty="0"/>
          </a:p>
          <a:p>
            <a:pPr marL="594360" indent="-457200">
              <a:buFont typeface="Wingdings" panose="05000000000000000000" pitchFamily="2" charset="2"/>
              <a:buChar char="§"/>
            </a:pPr>
            <a:r>
              <a:rPr lang="en-US" sz="2800" dirty="0"/>
              <a:t>Walsh, K. (2010) The 1960s: A Decade of Promise and Heartbreak retrieved from </a:t>
            </a:r>
            <a:r>
              <a:rPr lang="en-US" sz="2800" dirty="0">
                <a:hlinkClick r:id="rId4"/>
              </a:rPr>
              <a:t>http://www.usnews.com/news/articles/2010/03/09/the-1960s-a-decade-of-promise-and-heartbreak</a:t>
            </a:r>
            <a:endParaRPr lang="en-US" sz="2800" dirty="0"/>
          </a:p>
          <a:p>
            <a:pPr marL="137160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667740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Slice">
  <a:themeElements>
    <a:clrScheme name="Custom 1">
      <a:dk1>
        <a:sysClr val="windowText" lastClr="000000"/>
      </a:dk1>
      <a:lt1>
        <a:sysClr val="window" lastClr="FFFFFF"/>
      </a:lt1>
      <a:dk2>
        <a:srgbClr val="AD2E03"/>
      </a:dk2>
      <a:lt2>
        <a:srgbClr val="812202"/>
      </a:lt2>
      <a:accent1>
        <a:srgbClr val="760603"/>
      </a:accent1>
      <a:accent2>
        <a:srgbClr val="FA9C1F"/>
      </a:accent2>
      <a:accent3>
        <a:srgbClr val="D9BB55"/>
      </a:accent3>
      <a:accent4>
        <a:srgbClr val="829551"/>
      </a:accent4>
      <a:accent5>
        <a:srgbClr val="58A28B"/>
      </a:accent5>
      <a:accent6>
        <a:srgbClr val="426480"/>
      </a:accent6>
      <a:hlink>
        <a:srgbClr val="460402"/>
      </a:hlink>
      <a:folHlink>
        <a:srgbClr val="991111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4000"/>
                <a:hueMod val="22000"/>
                <a:satMod val="220000"/>
                <a:lumMod val="6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903AAAE-3EA5-424A-B142-CC51DC1F897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1270</TotalTime>
  <Words>939</Words>
  <Application>Microsoft Office PowerPoint</Application>
  <PresentationFormat>Widescreen</PresentationFormat>
  <Paragraphs>58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Bell MT</vt:lpstr>
      <vt:lpstr>Book Antiqua</vt:lpstr>
      <vt:lpstr>Calibri</vt:lpstr>
      <vt:lpstr>Century Gothic</vt:lpstr>
      <vt:lpstr>Times New Roman</vt:lpstr>
      <vt:lpstr>Trebuchet MS</vt:lpstr>
      <vt:lpstr>Wingdings</vt:lpstr>
      <vt:lpstr>Wingdings 3</vt:lpstr>
      <vt:lpstr>Slice</vt:lpstr>
      <vt:lpstr>     Milestone 1  (1960-1969 economic period)</vt:lpstr>
      <vt:lpstr>US Economic history (1960-1969)</vt:lpstr>
      <vt:lpstr>GDP (Gross Domestic Product</vt:lpstr>
      <vt:lpstr>INFLATION/UNEMPLOYMENT RATE</vt:lpstr>
      <vt:lpstr>Yearly INFLATION (1960 - 1969)</vt:lpstr>
      <vt:lpstr>Rate of UNEMPLOYMENT</vt:lpstr>
      <vt:lpstr>PowerPoint Presentation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Contingent Liabilities and Subsequent Events</dc:title>
  <dc:creator>Tammy Enderle</dc:creator>
  <cp:lastModifiedBy>Eunice</cp:lastModifiedBy>
  <cp:revision>428</cp:revision>
  <dcterms:created xsi:type="dcterms:W3CDTF">2019-10-17T18:49:44Z</dcterms:created>
  <dcterms:modified xsi:type="dcterms:W3CDTF">2020-03-24T06:38:36Z</dcterms:modified>
</cp:coreProperties>
</file>