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4" r:id="rId1"/>
  </p:sldMasterIdLst>
  <p:notesMasterIdLst>
    <p:notesMasterId r:id="rId30"/>
  </p:notesMasterIdLst>
  <p:sldIdLst>
    <p:sldId id="331" r:id="rId2"/>
    <p:sldId id="332" r:id="rId3"/>
    <p:sldId id="335" r:id="rId4"/>
    <p:sldId id="336" r:id="rId5"/>
    <p:sldId id="337" r:id="rId6"/>
    <p:sldId id="329" r:id="rId7"/>
    <p:sldId id="354" r:id="rId8"/>
    <p:sldId id="355" r:id="rId9"/>
    <p:sldId id="330" r:id="rId10"/>
    <p:sldId id="333" r:id="rId11"/>
    <p:sldId id="356" r:id="rId12"/>
    <p:sldId id="352" r:id="rId13"/>
    <p:sldId id="334" r:id="rId14"/>
    <p:sldId id="353" r:id="rId15"/>
    <p:sldId id="338" r:id="rId16"/>
    <p:sldId id="339" r:id="rId17"/>
    <p:sldId id="340" r:id="rId18"/>
    <p:sldId id="341" r:id="rId19"/>
    <p:sldId id="342" r:id="rId20"/>
    <p:sldId id="343" r:id="rId21"/>
    <p:sldId id="344" r:id="rId22"/>
    <p:sldId id="345" r:id="rId23"/>
    <p:sldId id="346" r:id="rId24"/>
    <p:sldId id="347" r:id="rId25"/>
    <p:sldId id="348" r:id="rId26"/>
    <p:sldId id="349" r:id="rId27"/>
    <p:sldId id="350" r:id="rId28"/>
    <p:sldId id="351" r:id="rId29"/>
  </p:sldIdLst>
  <p:sldSz cx="12192000" cy="6858000"/>
  <p:notesSz cx="6954838" cy="93091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F21"/>
    <a:srgbClr val="B5CD85"/>
    <a:srgbClr val="FFFFCC"/>
    <a:srgbClr val="FFCC66"/>
    <a:srgbClr val="2C5241"/>
    <a:srgbClr val="3E66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22" autoAdjust="0"/>
    <p:restoredTop sz="59002" autoAdjust="0"/>
  </p:normalViewPr>
  <p:slideViewPr>
    <p:cSldViewPr>
      <p:cViewPr varScale="1">
        <p:scale>
          <a:sx n="66" d="100"/>
          <a:sy n="66" d="100"/>
        </p:scale>
        <p:origin x="408" y="72"/>
      </p:cViewPr>
      <p:guideLst>
        <p:guide orient="horz" pos="2160"/>
        <p:guide pos="3840"/>
      </p:guideLst>
    </p:cSldViewPr>
  </p:slideViewPr>
  <p:notesTextViewPr>
    <p:cViewPr>
      <p:scale>
        <a:sx n="1" d="1"/>
        <a:sy n="1" d="1"/>
      </p:scale>
      <p:origin x="0" y="0"/>
    </p:cViewPr>
  </p:notesTextViewPr>
  <p:sorterViewPr>
    <p:cViewPr>
      <p:scale>
        <a:sx n="100" d="100"/>
        <a:sy n="100" d="100"/>
      </p:scale>
      <p:origin x="0" y="-4194"/>
    </p:cViewPr>
  </p:sorterViewPr>
  <p:notesViewPr>
    <p:cSldViewPr>
      <p:cViewPr varScale="1">
        <p:scale>
          <a:sx n="65" d="100"/>
          <a:sy n="65" d="100"/>
        </p:scale>
        <p:origin x="-1651" y="-82"/>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2930" tIns="46465" rIns="92930" bIns="46465" rtlCol="0"/>
          <a:lstStyle>
            <a:lvl1pPr algn="l">
              <a:defRPr sz="1200"/>
            </a:lvl1pPr>
          </a:lstStyle>
          <a:p>
            <a:pPr>
              <a:defRPr/>
            </a:pPr>
            <a:endParaRPr lang="en-US"/>
          </a:p>
        </p:txBody>
      </p:sp>
      <p:sp>
        <p:nvSpPr>
          <p:cNvPr id="3" name="Date Placeholder 2"/>
          <p:cNvSpPr>
            <a:spLocks noGrp="1"/>
          </p:cNvSpPr>
          <p:nvPr>
            <p:ph type="dt" idx="1"/>
          </p:nvPr>
        </p:nvSpPr>
        <p:spPr>
          <a:xfrm>
            <a:off x="3940175" y="0"/>
            <a:ext cx="3013075" cy="465138"/>
          </a:xfrm>
          <a:prstGeom prst="rect">
            <a:avLst/>
          </a:prstGeom>
        </p:spPr>
        <p:txBody>
          <a:bodyPr vert="horz" lIns="92930" tIns="46465" rIns="92930" bIns="46465" rtlCol="0"/>
          <a:lstStyle>
            <a:lvl1pPr algn="r">
              <a:defRPr sz="1200"/>
            </a:lvl1pPr>
          </a:lstStyle>
          <a:p>
            <a:pPr>
              <a:defRPr/>
            </a:pPr>
            <a:fld id="{40317188-B432-4F79-8C99-8D95B1194C84}" type="datetimeFigureOut">
              <a:rPr lang="en-US"/>
              <a:pPr>
                <a:defRPr/>
              </a:pPr>
              <a:t>3/4/2019</a:t>
            </a:fld>
            <a:endParaRPr lang="en-US" dirty="0"/>
          </a:p>
        </p:txBody>
      </p:sp>
      <p:sp>
        <p:nvSpPr>
          <p:cNvPr id="4" name="Slide Image Placeholder 3"/>
          <p:cNvSpPr>
            <a:spLocks noGrp="1" noRot="1" noChangeAspect="1"/>
          </p:cNvSpPr>
          <p:nvPr>
            <p:ph type="sldImg" idx="2"/>
          </p:nvPr>
        </p:nvSpPr>
        <p:spPr>
          <a:xfrm>
            <a:off x="1271588" y="692150"/>
            <a:ext cx="4238625" cy="2384425"/>
          </a:xfrm>
          <a:prstGeom prst="rect">
            <a:avLst/>
          </a:prstGeom>
          <a:noFill/>
          <a:ln w="12700">
            <a:solidFill>
              <a:prstClr val="black"/>
            </a:solidFill>
          </a:ln>
        </p:spPr>
        <p:txBody>
          <a:bodyPr vert="horz" lIns="92930" tIns="46465" rIns="92930" bIns="46465" rtlCol="0" anchor="ctr"/>
          <a:lstStyle/>
          <a:p>
            <a:pPr lvl="0"/>
            <a:endParaRPr lang="en-US" noProof="0" dirty="0"/>
          </a:p>
        </p:txBody>
      </p:sp>
      <p:sp>
        <p:nvSpPr>
          <p:cNvPr id="5" name="Notes Placeholder 4"/>
          <p:cNvSpPr>
            <a:spLocks noGrp="1"/>
          </p:cNvSpPr>
          <p:nvPr>
            <p:ph type="body" sz="quarter" idx="3"/>
          </p:nvPr>
        </p:nvSpPr>
        <p:spPr>
          <a:xfrm>
            <a:off x="231775" y="4044950"/>
            <a:ext cx="6645275" cy="4565650"/>
          </a:xfrm>
          <a:prstGeom prst="rect">
            <a:avLst/>
          </a:prstGeom>
        </p:spPr>
        <p:txBody>
          <a:bodyPr vert="horz" lIns="92930" tIns="46465" rIns="92930" bIns="4646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375"/>
            <a:ext cx="3013075" cy="465138"/>
          </a:xfrm>
          <a:prstGeom prst="rect">
            <a:avLst/>
          </a:prstGeom>
        </p:spPr>
        <p:txBody>
          <a:bodyPr vert="horz" lIns="92930" tIns="46465" rIns="92930" bIns="46465"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40175" y="8842375"/>
            <a:ext cx="3013075" cy="465138"/>
          </a:xfrm>
          <a:prstGeom prst="rect">
            <a:avLst/>
          </a:prstGeom>
        </p:spPr>
        <p:txBody>
          <a:bodyPr vert="horz" lIns="92930" tIns="46465" rIns="92930" bIns="46465" rtlCol="0" anchor="b"/>
          <a:lstStyle>
            <a:lvl1pPr algn="r">
              <a:defRPr sz="1200"/>
            </a:lvl1pPr>
          </a:lstStyle>
          <a:p>
            <a:pPr>
              <a:defRPr/>
            </a:pPr>
            <a:fld id="{EADD1A3C-7305-417F-8CBC-AB7147117922}" type="slidenum">
              <a:rPr lang="en-US"/>
              <a:pPr>
                <a:defRPr/>
              </a:pPr>
              <a:t>‹#›</a:t>
            </a:fld>
            <a:endParaRPr lang="en-US" dirty="0"/>
          </a:p>
        </p:txBody>
      </p:sp>
    </p:spTree>
    <p:extLst>
      <p:ext uri="{BB962C8B-B14F-4D97-AF65-F5344CB8AC3E}">
        <p14:creationId xmlns:p14="http://schemas.microsoft.com/office/powerpoint/2010/main" val="8435181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7E0F4A6B-BF6F-461E-BCB3-2AC0AB4CE108}" type="slidenum">
              <a:rPr lang="en-US" smtClean="0"/>
              <a:pPr eaLnBrk="1" hangingPunct="1"/>
              <a:t>3</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Start 9/29</a:t>
            </a:r>
            <a:endParaRPr lang="en-US" dirty="0"/>
          </a:p>
        </p:txBody>
      </p:sp>
    </p:spTree>
    <p:extLst>
      <p:ext uri="{BB962C8B-B14F-4D97-AF65-F5344CB8AC3E}">
        <p14:creationId xmlns:p14="http://schemas.microsoft.com/office/powerpoint/2010/main" val="2209774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163" y="1697038"/>
            <a:ext cx="6386512" cy="3592512"/>
          </a:xfrm>
        </p:spPr>
      </p:sp>
      <p:sp>
        <p:nvSpPr>
          <p:cNvPr id="3" name="Notes Placeholder 2"/>
          <p:cNvSpPr>
            <a:spLocks noGrp="1"/>
          </p:cNvSpPr>
          <p:nvPr>
            <p:ph type="body" idx="1"/>
          </p:nvPr>
        </p:nvSpPr>
        <p:spPr/>
        <p:txBody>
          <a:bodyPr/>
          <a:lstStyle/>
          <a:p>
            <a:pPr marL="172372" indent="-172372"/>
            <a:endParaRPr lang="en-US" dirty="0"/>
          </a:p>
        </p:txBody>
      </p:sp>
    </p:spTree>
    <p:extLst>
      <p:ext uri="{BB962C8B-B14F-4D97-AF65-F5344CB8AC3E}">
        <p14:creationId xmlns:p14="http://schemas.microsoft.com/office/powerpoint/2010/main" val="470226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7E0F4A6B-BF6F-461E-BCB3-2AC0AB4CE108}" type="slidenum">
              <a:rPr lang="en-US" smtClean="0"/>
              <a:pPr eaLnBrk="1" hangingPunct="1"/>
              <a:t>15</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Start 9/29</a:t>
            </a:r>
            <a:endParaRPr lang="en-US" dirty="0"/>
          </a:p>
        </p:txBody>
      </p:sp>
    </p:spTree>
    <p:extLst>
      <p:ext uri="{BB962C8B-B14F-4D97-AF65-F5344CB8AC3E}">
        <p14:creationId xmlns:p14="http://schemas.microsoft.com/office/powerpoint/2010/main" val="4230541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7E0F4A6B-BF6F-461E-BCB3-2AC0AB4CE108}" type="slidenum">
              <a:rPr lang="en-US" smtClean="0"/>
              <a:pPr eaLnBrk="1" hangingPunct="1"/>
              <a:t>16</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Start 9/29</a:t>
            </a:r>
            <a:endParaRPr lang="en-US" dirty="0"/>
          </a:p>
        </p:txBody>
      </p:sp>
    </p:spTree>
    <p:extLst>
      <p:ext uri="{BB962C8B-B14F-4D97-AF65-F5344CB8AC3E}">
        <p14:creationId xmlns:p14="http://schemas.microsoft.com/office/powerpoint/2010/main" val="3742288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7E0F4A6B-BF6F-461E-BCB3-2AC0AB4CE108}" type="slidenum">
              <a:rPr lang="en-US" smtClean="0"/>
              <a:pPr eaLnBrk="1" hangingPunct="1"/>
              <a:t>17</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Start 9/29</a:t>
            </a:r>
          </a:p>
        </p:txBody>
      </p:sp>
    </p:spTree>
    <p:extLst>
      <p:ext uri="{BB962C8B-B14F-4D97-AF65-F5344CB8AC3E}">
        <p14:creationId xmlns:p14="http://schemas.microsoft.com/office/powerpoint/2010/main" val="4063537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7E0F4A6B-BF6F-461E-BCB3-2AC0AB4CE108}" type="slidenum">
              <a:rPr lang="en-US" smtClean="0"/>
              <a:pPr eaLnBrk="1" hangingPunct="1"/>
              <a:t>18</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Start 9/29</a:t>
            </a:r>
            <a:endParaRPr lang="en-US" dirty="0"/>
          </a:p>
        </p:txBody>
      </p:sp>
    </p:spTree>
    <p:extLst>
      <p:ext uri="{BB962C8B-B14F-4D97-AF65-F5344CB8AC3E}">
        <p14:creationId xmlns:p14="http://schemas.microsoft.com/office/powerpoint/2010/main" val="2610025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7E0F4A6B-BF6F-461E-BCB3-2AC0AB4CE108}" type="slidenum">
              <a:rPr lang="en-US" smtClean="0"/>
              <a:pPr eaLnBrk="1" hangingPunct="1"/>
              <a:t>19</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Start 9/29</a:t>
            </a:r>
            <a:endParaRPr lang="en-US" dirty="0"/>
          </a:p>
        </p:txBody>
      </p:sp>
    </p:spTree>
    <p:extLst>
      <p:ext uri="{BB962C8B-B14F-4D97-AF65-F5344CB8AC3E}">
        <p14:creationId xmlns:p14="http://schemas.microsoft.com/office/powerpoint/2010/main" val="2224347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7E0F4A6B-BF6F-461E-BCB3-2AC0AB4CE108}" type="slidenum">
              <a:rPr lang="en-US" smtClean="0"/>
              <a:pPr eaLnBrk="1" hangingPunct="1"/>
              <a:t>20</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Start 9/29</a:t>
            </a:r>
            <a:endParaRPr lang="en-US" dirty="0"/>
          </a:p>
        </p:txBody>
      </p:sp>
    </p:spTree>
    <p:extLst>
      <p:ext uri="{BB962C8B-B14F-4D97-AF65-F5344CB8AC3E}">
        <p14:creationId xmlns:p14="http://schemas.microsoft.com/office/powerpoint/2010/main" val="2257514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7E0F4A6B-BF6F-461E-BCB3-2AC0AB4CE108}" type="slidenum">
              <a:rPr lang="en-US" smtClean="0"/>
              <a:pPr eaLnBrk="1" hangingPunct="1"/>
              <a:t>21</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Start 9/29</a:t>
            </a:r>
            <a:endParaRPr lang="en-US" dirty="0"/>
          </a:p>
        </p:txBody>
      </p:sp>
    </p:spTree>
    <p:extLst>
      <p:ext uri="{BB962C8B-B14F-4D97-AF65-F5344CB8AC3E}">
        <p14:creationId xmlns:p14="http://schemas.microsoft.com/office/powerpoint/2010/main" val="3299970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7E0F4A6B-BF6F-461E-BCB3-2AC0AB4CE108}" type="slidenum">
              <a:rPr lang="en-US" smtClean="0"/>
              <a:pPr eaLnBrk="1" hangingPunct="1"/>
              <a:t>22</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Start 9/29</a:t>
            </a:r>
            <a:endParaRPr lang="en-US" dirty="0"/>
          </a:p>
        </p:txBody>
      </p:sp>
    </p:spTree>
    <p:extLst>
      <p:ext uri="{BB962C8B-B14F-4D97-AF65-F5344CB8AC3E}">
        <p14:creationId xmlns:p14="http://schemas.microsoft.com/office/powerpoint/2010/main" val="3825649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7E0F4A6B-BF6F-461E-BCB3-2AC0AB4CE108}" type="slidenum">
              <a:rPr lang="en-US" smtClean="0"/>
              <a:pPr eaLnBrk="1" hangingPunct="1"/>
              <a:t>23</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Start 9/29</a:t>
            </a:r>
            <a:endParaRPr lang="en-US" dirty="0"/>
          </a:p>
        </p:txBody>
      </p:sp>
    </p:spTree>
    <p:extLst>
      <p:ext uri="{BB962C8B-B14F-4D97-AF65-F5344CB8AC3E}">
        <p14:creationId xmlns:p14="http://schemas.microsoft.com/office/powerpoint/2010/main" val="27844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7E0F4A6B-BF6F-461E-BCB3-2AC0AB4CE108}" type="slidenum">
              <a:rPr lang="en-US" smtClean="0"/>
              <a:pPr eaLnBrk="1" hangingPunct="1"/>
              <a:t>4</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Start 9/29</a:t>
            </a:r>
            <a:endParaRPr lang="en-US" dirty="0"/>
          </a:p>
        </p:txBody>
      </p:sp>
    </p:spTree>
    <p:extLst>
      <p:ext uri="{BB962C8B-B14F-4D97-AF65-F5344CB8AC3E}">
        <p14:creationId xmlns:p14="http://schemas.microsoft.com/office/powerpoint/2010/main" val="1101249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7E0F4A6B-BF6F-461E-BCB3-2AC0AB4CE108}" type="slidenum">
              <a:rPr lang="en-US" smtClean="0"/>
              <a:pPr eaLnBrk="1" hangingPunct="1"/>
              <a:t>24</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Start 9/29</a:t>
            </a:r>
            <a:endParaRPr lang="en-US" dirty="0"/>
          </a:p>
        </p:txBody>
      </p:sp>
    </p:spTree>
    <p:extLst>
      <p:ext uri="{BB962C8B-B14F-4D97-AF65-F5344CB8AC3E}">
        <p14:creationId xmlns:p14="http://schemas.microsoft.com/office/powerpoint/2010/main" val="1115777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7E0F4A6B-BF6F-461E-BCB3-2AC0AB4CE108}" type="slidenum">
              <a:rPr lang="en-US" smtClean="0"/>
              <a:pPr eaLnBrk="1" hangingPunct="1"/>
              <a:t>25</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Start 9/29</a:t>
            </a:r>
            <a:endParaRPr lang="en-US" dirty="0"/>
          </a:p>
        </p:txBody>
      </p:sp>
    </p:spTree>
    <p:extLst>
      <p:ext uri="{BB962C8B-B14F-4D97-AF65-F5344CB8AC3E}">
        <p14:creationId xmlns:p14="http://schemas.microsoft.com/office/powerpoint/2010/main" val="3924826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7E0F4A6B-BF6F-461E-BCB3-2AC0AB4CE108}" type="slidenum">
              <a:rPr lang="en-US" smtClean="0"/>
              <a:pPr eaLnBrk="1" hangingPunct="1"/>
              <a:t>26</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Start 9/29</a:t>
            </a:r>
            <a:endParaRPr lang="en-US" dirty="0"/>
          </a:p>
        </p:txBody>
      </p:sp>
    </p:spTree>
    <p:extLst>
      <p:ext uri="{BB962C8B-B14F-4D97-AF65-F5344CB8AC3E}">
        <p14:creationId xmlns:p14="http://schemas.microsoft.com/office/powerpoint/2010/main" val="455483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7E0F4A6B-BF6F-461E-BCB3-2AC0AB4CE108}" type="slidenum">
              <a:rPr lang="en-US" smtClean="0"/>
              <a:pPr eaLnBrk="1" hangingPunct="1"/>
              <a:t>27</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092132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33EA2E6-110B-4630-8DA6-1394CEC5D180}" type="slidenum">
              <a:rPr lang="en-US" smtClean="0"/>
              <a:pPr>
                <a:defRPr/>
              </a:pPr>
              <a:t>28</a:t>
            </a:fld>
            <a:endParaRPr lang="en-US" dirty="0"/>
          </a:p>
        </p:txBody>
      </p:sp>
    </p:spTree>
    <p:extLst>
      <p:ext uri="{BB962C8B-B14F-4D97-AF65-F5344CB8AC3E}">
        <p14:creationId xmlns:p14="http://schemas.microsoft.com/office/powerpoint/2010/main" val="749243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7E0F4A6B-BF6F-461E-BCB3-2AC0AB4CE108}" type="slidenum">
              <a:rPr lang="en-US" smtClean="0"/>
              <a:pPr eaLnBrk="1" hangingPunct="1"/>
              <a:t>5</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Start 9/29</a:t>
            </a:r>
            <a:endParaRPr lang="en-US" dirty="0"/>
          </a:p>
        </p:txBody>
      </p:sp>
    </p:spTree>
    <p:extLst>
      <p:ext uri="{BB962C8B-B14F-4D97-AF65-F5344CB8AC3E}">
        <p14:creationId xmlns:p14="http://schemas.microsoft.com/office/powerpoint/2010/main" val="2580501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1588" y="692150"/>
            <a:ext cx="4238625" cy="2384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B7690-4F08-42C2-8966-09131A561AE9}" type="slidenum">
              <a:rPr lang="en-US" smtClean="0"/>
              <a:t>6</a:t>
            </a:fld>
            <a:endParaRPr lang="en-US"/>
          </a:p>
        </p:txBody>
      </p:sp>
    </p:spTree>
    <p:extLst>
      <p:ext uri="{BB962C8B-B14F-4D97-AF65-F5344CB8AC3E}">
        <p14:creationId xmlns:p14="http://schemas.microsoft.com/office/powerpoint/2010/main" val="2510918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ChangeArrowheads="1" noTextEdit="1"/>
          </p:cNvSpPr>
          <p:nvPr>
            <p:ph type="sldImg"/>
          </p:nvPr>
        </p:nvSpPr>
        <p:spPr>
          <a:ln/>
        </p:spPr>
      </p:sp>
      <p:sp>
        <p:nvSpPr>
          <p:cNvPr id="70659" name="Notes Placeholder 2"/>
          <p:cNvSpPr>
            <a:spLocks noGrp="1" noChangeArrowheads="1"/>
          </p:cNvSpPr>
          <p:nvPr>
            <p:ph type="body" idx="1"/>
          </p:nvPr>
        </p:nvSpPr>
        <p:spPr>
          <a:noFill/>
        </p:spPr>
        <p:txBody>
          <a:bodyPr/>
          <a:lstStyle/>
          <a:p>
            <a:endParaRPr lang="en-US" altLang="en-US" smtClean="0"/>
          </a:p>
        </p:txBody>
      </p:sp>
      <p:sp>
        <p:nvSpPr>
          <p:cNvPr id="70660" name="Slide Number Placeholder 3"/>
          <p:cNvSpPr>
            <a:spLocks noGrp="1"/>
          </p:cNvSpPr>
          <p:nvPr>
            <p:ph type="sldNum" sz="quarter" idx="5"/>
          </p:nvPr>
        </p:nvSpPr>
        <p:spPr>
          <a:noFill/>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269EFC84-131E-41BD-BBA4-BB3DDE0C3200}" type="slidenum">
              <a:rPr lang="en-US" altLang="en-US" smtClean="0"/>
              <a:pPr/>
              <a:t>7</a:t>
            </a:fld>
            <a:endParaRPr lang="en-US" altLang="en-US" smtClean="0"/>
          </a:p>
        </p:txBody>
      </p:sp>
    </p:spTree>
    <p:extLst>
      <p:ext uri="{BB962C8B-B14F-4D97-AF65-F5344CB8AC3E}">
        <p14:creationId xmlns:p14="http://schemas.microsoft.com/office/powerpoint/2010/main" val="2322180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ChangeArrowheads="1" noTextEdit="1"/>
          </p:cNvSpPr>
          <p:nvPr>
            <p:ph type="sldImg"/>
          </p:nvPr>
        </p:nvSpPr>
        <p:spPr>
          <a:ln/>
        </p:spPr>
      </p:sp>
      <p:sp>
        <p:nvSpPr>
          <p:cNvPr id="72707" name="Notes Placeholder 2"/>
          <p:cNvSpPr>
            <a:spLocks noGrp="1" noChangeArrowheads="1"/>
          </p:cNvSpPr>
          <p:nvPr>
            <p:ph type="body" idx="1"/>
          </p:nvPr>
        </p:nvSpPr>
        <p:spPr>
          <a:noFill/>
        </p:spPr>
        <p:txBody>
          <a:bodyPr/>
          <a:lstStyle/>
          <a:p>
            <a:endParaRPr lang="en-US" altLang="en-US" smtClean="0"/>
          </a:p>
        </p:txBody>
      </p:sp>
      <p:sp>
        <p:nvSpPr>
          <p:cNvPr id="72708" name="Slide Number Placeholder 3"/>
          <p:cNvSpPr>
            <a:spLocks noGrp="1"/>
          </p:cNvSpPr>
          <p:nvPr>
            <p:ph type="sldNum" sz="quarter" idx="5"/>
          </p:nvPr>
        </p:nvSpPr>
        <p:spPr>
          <a:noFill/>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0D53BE7B-7E58-4988-99B9-694F4D0DFF06}" type="slidenum">
              <a:rPr lang="en-US" altLang="en-US" smtClean="0"/>
              <a:pPr/>
              <a:t>8</a:t>
            </a:fld>
            <a:endParaRPr lang="en-US" altLang="en-US" smtClean="0"/>
          </a:p>
        </p:txBody>
      </p:sp>
    </p:spTree>
    <p:extLst>
      <p:ext uri="{BB962C8B-B14F-4D97-AF65-F5344CB8AC3E}">
        <p14:creationId xmlns:p14="http://schemas.microsoft.com/office/powerpoint/2010/main" val="914066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1588" y="692150"/>
            <a:ext cx="4238625" cy="23844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1403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00438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ChangeArrowheads="1" noTextEdit="1"/>
          </p:cNvSpPr>
          <p:nvPr>
            <p:ph type="sldImg"/>
          </p:nvPr>
        </p:nvSpPr>
        <p:spPr>
          <a:xfrm>
            <a:off x="276225" y="1727200"/>
            <a:ext cx="6500813" cy="3657600"/>
          </a:xfrm>
          <a:ln/>
        </p:spPr>
      </p:sp>
      <p:sp>
        <p:nvSpPr>
          <p:cNvPr id="61443" name="Notes Placeholder 2"/>
          <p:cNvSpPr>
            <a:spLocks noGrp="1" noChangeArrowheads="1"/>
          </p:cNvSpPr>
          <p:nvPr>
            <p:ph type="body" idx="1"/>
          </p:nvPr>
        </p:nvSpPr>
        <p:spPr>
          <a:noFill/>
        </p:spPr>
        <p:txBody>
          <a:bodyPr/>
          <a:lstStyle/>
          <a:p>
            <a:pPr marL="174625" indent="-174625"/>
            <a:endParaRPr lang="en-US" altLang="en-US" smtClean="0"/>
          </a:p>
        </p:txBody>
      </p:sp>
    </p:spTree>
    <p:extLst>
      <p:ext uri="{BB962C8B-B14F-4D97-AF65-F5344CB8AC3E}">
        <p14:creationId xmlns:p14="http://schemas.microsoft.com/office/powerpoint/2010/main" val="1245241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2586401"/>
            <a:ext cx="12192000" cy="923562"/>
          </a:xfrm>
          <a:prstGeom prst="rect">
            <a:avLst/>
          </a:prstGeom>
          <a:gradFill flip="none" rotWithShape="1">
            <a:gsLst>
              <a:gs pos="2000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dirty="0"/>
          </a:p>
        </p:txBody>
      </p:sp>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3B5B834A-7579-4D28-B4CD-63075B160A09}" type="datetime1">
              <a:rPr lang="en-US" smtClean="0"/>
              <a:pPr>
                <a:defRPr/>
              </a:pPr>
              <a:t>3/4/2019</a:t>
            </a:fld>
            <a:endParaRPr lang="en-US"/>
          </a:p>
        </p:txBody>
      </p:sp>
      <p:sp>
        <p:nvSpPr>
          <p:cNvPr id="6" name="Slide Number Placeholder 5"/>
          <p:cNvSpPr>
            <a:spLocks noGrp="1"/>
          </p:cNvSpPr>
          <p:nvPr>
            <p:ph type="sldNum" sz="quarter" idx="12"/>
          </p:nvPr>
        </p:nvSpPr>
        <p:spPr/>
        <p:txBody>
          <a:bodyPr/>
          <a:lstStyle/>
          <a:p>
            <a:fld id="{E8B73AE4-C7FA-4014-A7A3-675FA51BA9E1}" type="slidenum">
              <a:rPr lang="en-US" smtClean="0"/>
              <a:t>‹#›</a:t>
            </a:fld>
            <a:endParaRPr lang="en-US"/>
          </a:p>
        </p:txBody>
      </p:sp>
      <p:cxnSp>
        <p:nvCxnSpPr>
          <p:cNvPr id="10" name="Straight Connector 9"/>
          <p:cNvCxnSpPr/>
          <p:nvPr userDrawn="1"/>
        </p:nvCxnSpPr>
        <p:spPr>
          <a:xfrm>
            <a:off x="0" y="5105400"/>
            <a:ext cx="12192000" cy="0"/>
          </a:xfrm>
          <a:prstGeom prst="line">
            <a:avLst/>
          </a:prstGeom>
          <a:ln w="3810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326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FBE9432-B59E-4CC4-8E8E-1093CE995ADF}" type="datetime1">
              <a:rPr lang="en-US" smtClean="0"/>
              <a:pPr>
                <a:defRPr/>
              </a:pPr>
              <a:t>3/4/2019</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FD29C3-8147-4D92-8708-22694B48D82B}" type="slidenum">
              <a:rPr lang="en-US" smtClean="0"/>
              <a:pPr>
                <a:defRPr/>
              </a:pPr>
              <a:t>‹#›</a:t>
            </a:fld>
            <a:endParaRPr lang="en-US" dirty="0"/>
          </a:p>
        </p:txBody>
      </p:sp>
    </p:spTree>
    <p:extLst>
      <p:ext uri="{BB962C8B-B14F-4D97-AF65-F5344CB8AC3E}">
        <p14:creationId xmlns:p14="http://schemas.microsoft.com/office/powerpoint/2010/main" val="2971333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ED36078-44A3-41C4-A86F-56F193FECD19}" type="datetime1">
              <a:rPr lang="en-US" smtClean="0"/>
              <a:pPr>
                <a:defRPr/>
              </a:pPr>
              <a:t>3/4/2019</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341741-636C-4570-9AD4-CD527E1851D8}" type="slidenum">
              <a:rPr lang="en-US" smtClean="0"/>
              <a:pPr>
                <a:defRPr/>
              </a:pPr>
              <a:t>‹#›</a:t>
            </a:fld>
            <a:endParaRPr lang="en-US" dirty="0"/>
          </a:p>
        </p:txBody>
      </p:sp>
    </p:spTree>
    <p:extLst>
      <p:ext uri="{BB962C8B-B14F-4D97-AF65-F5344CB8AC3E}">
        <p14:creationId xmlns:p14="http://schemas.microsoft.com/office/powerpoint/2010/main" val="2231354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cxnSp>
        <p:nvCxnSpPr>
          <p:cNvPr id="5" name="Straight Connector 4"/>
          <p:cNvCxnSpPr/>
          <p:nvPr userDrawn="1"/>
        </p:nvCxnSpPr>
        <p:spPr>
          <a:xfrm>
            <a:off x="0" y="1524000"/>
            <a:ext cx="12192000" cy="0"/>
          </a:xfrm>
          <a:prstGeom prst="line">
            <a:avLst/>
          </a:prstGeom>
          <a:ln w="3810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rgbClr val="FFCC66"/>
                </a:solidFill>
              </a:defRPr>
            </a:lvl1pPr>
          </a:lstStyle>
          <a:p>
            <a:r>
              <a:rPr lang="en-US" dirty="0"/>
              <a:t>Click to edit Master title style</a:t>
            </a:r>
          </a:p>
        </p:txBody>
      </p:sp>
      <p:sp>
        <p:nvSpPr>
          <p:cNvPr id="3" name="Content Placeholder 2"/>
          <p:cNvSpPr>
            <a:spLocks noGrp="1"/>
          </p:cNvSpPr>
          <p:nvPr>
            <p:ph sz="half" idx="1"/>
          </p:nvPr>
        </p:nvSpPr>
        <p:spPr>
          <a:xfrm>
            <a:off x="609600" y="1752600"/>
            <a:ext cx="5384800" cy="4525963"/>
          </a:xfrm>
          <a:solidFill>
            <a:srgbClr val="FFFFCC"/>
          </a:solidFill>
          <a:ln>
            <a:noFill/>
          </a:ln>
        </p:spPr>
        <p:txBody>
          <a:bodyPr/>
          <a:lstStyle>
            <a:lvl1pPr>
              <a:defRPr sz="3000" b="1">
                <a:solidFill>
                  <a:schemeClr val="tx2">
                    <a:lumMod val="50000"/>
                  </a:schemeClr>
                </a:solidFill>
              </a:defRPr>
            </a:lvl1pPr>
            <a:lvl2pPr>
              <a:defRPr sz="2600">
                <a:solidFill>
                  <a:schemeClr val="tx2">
                    <a:lumMod val="50000"/>
                  </a:schemeClr>
                </a:solidFill>
              </a:defRPr>
            </a:lvl2pPr>
            <a:lvl3pPr>
              <a:defRPr sz="2000">
                <a:solidFill>
                  <a:schemeClr val="tx2">
                    <a:lumMod val="50000"/>
                  </a:schemeClr>
                </a:solidFill>
              </a:defRPr>
            </a:lvl3pPr>
            <a:lvl4pPr>
              <a:defRPr sz="1800">
                <a:solidFill>
                  <a:schemeClr val="tx2">
                    <a:lumMod val="50000"/>
                  </a:schemeClr>
                </a:solidFill>
              </a:defRPr>
            </a:lvl4pPr>
            <a:lvl5pPr>
              <a:defRPr sz="1800">
                <a:solidFill>
                  <a:schemeClr val="tx2">
                    <a:lumMod val="50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half" idx="13"/>
          </p:nvPr>
        </p:nvSpPr>
        <p:spPr>
          <a:xfrm>
            <a:off x="6299200" y="1752600"/>
            <a:ext cx="5384800" cy="4525963"/>
          </a:xfrm>
          <a:solidFill>
            <a:srgbClr val="FFFFCC"/>
          </a:solidFill>
          <a:ln>
            <a:noFill/>
          </a:ln>
        </p:spPr>
        <p:txBody>
          <a:bodyPr/>
          <a:lstStyle>
            <a:lvl1pPr>
              <a:defRPr sz="3000" b="1">
                <a:solidFill>
                  <a:schemeClr val="tx2">
                    <a:lumMod val="50000"/>
                  </a:schemeClr>
                </a:solidFill>
              </a:defRPr>
            </a:lvl1pPr>
            <a:lvl2pPr>
              <a:defRPr sz="2600">
                <a:solidFill>
                  <a:schemeClr val="tx2">
                    <a:lumMod val="50000"/>
                  </a:schemeClr>
                </a:solidFill>
              </a:defRPr>
            </a:lvl2pPr>
            <a:lvl3pPr>
              <a:defRPr sz="2000">
                <a:solidFill>
                  <a:schemeClr val="tx2">
                    <a:lumMod val="50000"/>
                  </a:schemeClr>
                </a:solidFill>
              </a:defRPr>
            </a:lvl3pPr>
            <a:lvl4pPr>
              <a:defRPr sz="1800">
                <a:solidFill>
                  <a:schemeClr val="tx2">
                    <a:lumMod val="50000"/>
                  </a:schemeClr>
                </a:solidFill>
              </a:defRPr>
            </a:lvl4pPr>
            <a:lvl5pPr>
              <a:defRPr sz="1800">
                <a:solidFill>
                  <a:schemeClr val="tx2">
                    <a:lumMod val="50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4"/>
          </p:nvPr>
        </p:nvSpPr>
        <p:spPr>
          <a:xfrm>
            <a:off x="9144000" y="6356351"/>
            <a:ext cx="2844800" cy="365125"/>
          </a:xfrm>
        </p:spPr>
        <p:txBody>
          <a:bodyPr wrap="square" numCol="1" anchorCtr="0" compatLnSpc="1">
            <a:prstTxWarp prst="textNoShape">
              <a:avLst/>
            </a:prstTxWarp>
          </a:bodyPr>
          <a:lstStyle>
            <a:lvl1pPr fontAlgn="base">
              <a:spcBef>
                <a:spcPct val="0"/>
              </a:spcBef>
              <a:spcAft>
                <a:spcPct val="0"/>
              </a:spcAft>
              <a:defRPr sz="1000">
                <a:solidFill>
                  <a:srgbClr val="10253F"/>
                </a:solidFill>
                <a:latin typeface="Times New Roman" pitchFamily="18" charset="0"/>
                <a:cs typeface="Arial" charset="0"/>
              </a:defRPr>
            </a:lvl1pPr>
          </a:lstStyle>
          <a:p>
            <a:pPr>
              <a:defRPr/>
            </a:pPr>
            <a:r>
              <a:rPr lang="en-US"/>
              <a:t>7-</a:t>
            </a:r>
            <a:fld id="{3D6F6C26-6FB6-45E5-ABDA-DA41D8378B3E}" type="slidenum">
              <a:rPr lang="en-US"/>
              <a:pPr>
                <a:defRPr/>
              </a:pPr>
              <a:t>‹#›</a:t>
            </a:fld>
            <a:endParaRPr lang="en-US"/>
          </a:p>
        </p:txBody>
      </p:sp>
    </p:spTree>
    <p:extLst>
      <p:ext uri="{BB962C8B-B14F-4D97-AF65-F5344CB8AC3E}">
        <p14:creationId xmlns:p14="http://schemas.microsoft.com/office/powerpoint/2010/main" val="975184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26018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1111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lumn sub ttl graphics righ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bwMode="gray">
          <a:xfrm>
            <a:off x="457200" y="1325563"/>
            <a:ext cx="5500688" cy="4660900"/>
          </a:xfrm>
        </p:spPr>
        <p:txBody>
          <a:bodyPr/>
          <a:lstStyle>
            <a:lvl1pPr marL="0" indent="0">
              <a:buNone/>
              <a:defRPr b="1"/>
            </a:lvl1pPr>
            <a:lvl2pPr marL="205740">
              <a:buClr>
                <a:srgbClr val="00529B"/>
              </a:buClr>
              <a:defRPr/>
            </a:lvl2pPr>
            <a:lvl3pPr marL="411480" indent="-205740">
              <a:buFont typeface="Wingdings" panose="05000000000000000000" pitchFamily="2" charset="2"/>
              <a:buChar char="§"/>
              <a:defRPr/>
            </a:lvl3pPr>
            <a:lvl4pPr marL="685800">
              <a:defRPr/>
            </a:lvl4pPr>
            <a:lvl5pPr marL="96012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90670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475818"/>
            <a:ext cx="12192000" cy="646400"/>
          </a:xfrm>
          <a:prstGeom prst="rect">
            <a:avLst/>
          </a:prstGeom>
          <a:gradFill flip="none" rotWithShape="1">
            <a:gsLst>
              <a:gs pos="2000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38D848-D2A6-44C4-96B6-3B6735A6036C}" type="datetimeFigureOut">
              <a:rPr lang="en-US" smtClean="0"/>
              <a:t>3/4/2019</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pPr>
              <a:defRPr/>
            </a:pPr>
            <a:r>
              <a:rPr lang="en-US" smtClean="0"/>
              <a:t>7-</a:t>
            </a:r>
            <a:fld id="{EE2D1880-778C-4430-95FB-DC78B64E8507}" type="slidenum">
              <a:rPr lang="en-US" smtClean="0"/>
              <a:pPr>
                <a:defRPr/>
              </a:pPr>
              <a:t>‹#›</a:t>
            </a:fld>
            <a:endParaRPr lang="en-US"/>
          </a:p>
        </p:txBody>
      </p:sp>
    </p:spTree>
    <p:extLst>
      <p:ext uri="{BB962C8B-B14F-4D97-AF65-F5344CB8AC3E}">
        <p14:creationId xmlns:p14="http://schemas.microsoft.com/office/powerpoint/2010/main" val="25812685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E6EDC440-C3F5-4AA4-B62A-DDE53B39A91F}" type="datetime1">
              <a:rPr lang="en-US" smtClean="0"/>
              <a:pPr>
                <a:defRPr/>
              </a:pPr>
              <a:t>3/4/2019</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A8EA0C5-842A-4CD3-91E5-479A11370517}" type="slidenum">
              <a:rPr lang="en-US" smtClean="0"/>
              <a:pPr>
                <a:defRPr/>
              </a:pPr>
              <a:t>‹#›</a:t>
            </a:fld>
            <a:endParaRPr lang="en-US" dirty="0"/>
          </a:p>
        </p:txBody>
      </p:sp>
    </p:spTree>
    <p:extLst>
      <p:ext uri="{BB962C8B-B14F-4D97-AF65-F5344CB8AC3E}">
        <p14:creationId xmlns:p14="http://schemas.microsoft.com/office/powerpoint/2010/main" val="3288990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0" y="475818"/>
            <a:ext cx="12192000" cy="646400"/>
          </a:xfrm>
          <a:prstGeom prst="rect">
            <a:avLst/>
          </a:prstGeom>
          <a:gradFill flip="none" rotWithShape="1">
            <a:gsLst>
              <a:gs pos="2000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27BED6BC-52E1-46FE-AF9F-E30636C66C0A}" type="datetime1">
              <a:rPr lang="en-US" smtClean="0"/>
              <a:pPr>
                <a:defRPr/>
              </a:pPr>
              <a:t>3/4/2019</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64A8863-25A4-45D5-8464-55DF0EF6342D}" type="slidenum">
              <a:rPr lang="en-US" smtClean="0"/>
              <a:pPr>
                <a:defRPr/>
              </a:pPr>
              <a:t>‹#›</a:t>
            </a:fld>
            <a:endParaRPr lang="en-US" dirty="0"/>
          </a:p>
        </p:txBody>
      </p:sp>
    </p:spTree>
    <p:extLst>
      <p:ext uri="{BB962C8B-B14F-4D97-AF65-F5344CB8AC3E}">
        <p14:creationId xmlns:p14="http://schemas.microsoft.com/office/powerpoint/2010/main" val="1533025557"/>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475818"/>
            <a:ext cx="12192000" cy="646400"/>
          </a:xfrm>
          <a:prstGeom prst="rect">
            <a:avLst/>
          </a:prstGeom>
          <a:gradFill flip="none" rotWithShape="1">
            <a:gsLst>
              <a:gs pos="2000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dirty="0"/>
          </a:p>
        </p:txBody>
      </p:sp>
      <p:sp>
        <p:nvSpPr>
          <p:cNvPr id="2" name="Title 1"/>
          <p:cNvSpPr>
            <a:spLocks noGrp="1"/>
          </p:cNvSpPr>
          <p:nvPr>
            <p:ph type="title"/>
          </p:nvPr>
        </p:nvSpPr>
        <p:spPr>
          <a:xfrm>
            <a:off x="0" y="517384"/>
            <a:ext cx="10515600" cy="59083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4150694F-67B0-4B03-9410-B8034F035C5B}" type="datetime1">
              <a:rPr lang="en-US" smtClean="0"/>
              <a:pPr>
                <a:defRPr/>
              </a:pPr>
              <a:t>3/4/2019</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A9A86C9-A2A9-4873-B71F-028E761AF7B0}" type="slidenum">
              <a:rPr lang="en-US" smtClean="0"/>
              <a:pPr>
                <a:defRPr/>
              </a:pPr>
              <a:t>‹#›</a:t>
            </a:fld>
            <a:endParaRPr lang="en-US" dirty="0"/>
          </a:p>
        </p:txBody>
      </p:sp>
    </p:spTree>
    <p:extLst>
      <p:ext uri="{BB962C8B-B14F-4D97-AF65-F5344CB8AC3E}">
        <p14:creationId xmlns:p14="http://schemas.microsoft.com/office/powerpoint/2010/main" val="42127949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475818"/>
            <a:ext cx="12192000" cy="646400"/>
          </a:xfrm>
          <a:prstGeom prst="rect">
            <a:avLst/>
          </a:prstGeom>
          <a:gradFill flip="none" rotWithShape="1">
            <a:gsLst>
              <a:gs pos="2000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38D848-D2A6-44C4-96B6-3B6735A6036C}" type="datetimeFigureOut">
              <a:rPr lang="en-US" smtClean="0"/>
              <a:t>3/4/2019</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pPr>
              <a:defRPr/>
            </a:pPr>
            <a:r>
              <a:rPr lang="en-US" smtClean="0"/>
              <a:t>7-</a:t>
            </a:r>
            <a:fld id="{84AFBB9D-B396-437D-8FA1-3F18795328FE}" type="slidenum">
              <a:rPr lang="en-US" smtClean="0"/>
              <a:pPr>
                <a:defRPr/>
              </a:pPr>
              <a:t>‹#›</a:t>
            </a:fld>
            <a:endParaRPr lang="en-US"/>
          </a:p>
        </p:txBody>
      </p:sp>
      <p:cxnSp>
        <p:nvCxnSpPr>
          <p:cNvPr id="7" name="Straight Connector 6"/>
          <p:cNvCxnSpPr/>
          <p:nvPr userDrawn="1"/>
        </p:nvCxnSpPr>
        <p:spPr>
          <a:xfrm>
            <a:off x="0" y="1524000"/>
            <a:ext cx="12192000" cy="0"/>
          </a:xfrm>
          <a:prstGeom prst="line">
            <a:avLst/>
          </a:prstGeom>
          <a:ln w="3810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9183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4EEC006-3E4B-4CEB-A699-0F478AB1EB59}" type="datetime1">
              <a:rPr lang="en-US" smtClean="0"/>
              <a:pPr>
                <a:defRPr/>
              </a:pPr>
              <a:t>3/4/2019</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5345BC2-1E4E-4F51-9837-26D8F5392F88}" type="slidenum">
              <a:rPr lang="en-US" smtClean="0"/>
              <a:pPr>
                <a:defRPr/>
              </a:pPr>
              <a:t>‹#›</a:t>
            </a:fld>
            <a:endParaRPr lang="en-US" dirty="0"/>
          </a:p>
        </p:txBody>
      </p:sp>
    </p:spTree>
    <p:extLst>
      <p:ext uri="{BB962C8B-B14F-4D97-AF65-F5344CB8AC3E}">
        <p14:creationId xmlns:p14="http://schemas.microsoft.com/office/powerpoint/2010/main" val="36440688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258879DC-25B2-4368-ADC5-1035A8BBE71B}" type="datetime1">
              <a:rPr lang="en-US" smtClean="0"/>
              <a:pPr>
                <a:defRPr/>
              </a:pPr>
              <a:t>3/4/2019</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3119A3-4BC4-4D3C-92EA-E0B6FA037C48}" type="slidenum">
              <a:rPr lang="en-US" smtClean="0"/>
              <a:pPr>
                <a:defRPr/>
              </a:pPr>
              <a:t>‹#›</a:t>
            </a:fld>
            <a:endParaRPr lang="en-US" dirty="0"/>
          </a:p>
        </p:txBody>
      </p:sp>
    </p:spTree>
    <p:extLst>
      <p:ext uri="{BB962C8B-B14F-4D97-AF65-F5344CB8AC3E}">
        <p14:creationId xmlns:p14="http://schemas.microsoft.com/office/powerpoint/2010/main" val="1010707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73B201ED-F175-4A5C-A25A-BF0D6F85564B}" type="datetime1">
              <a:rPr lang="en-US" smtClean="0"/>
              <a:pPr>
                <a:defRPr/>
              </a:pPr>
              <a:t>3/4/2019</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737EB5F-3AFA-4910-A4DF-17546B49F73B}" type="slidenum">
              <a:rPr lang="en-US" smtClean="0"/>
              <a:pPr>
                <a:defRPr/>
              </a:pPr>
              <a:t>‹#›</a:t>
            </a:fld>
            <a:endParaRPr lang="en-US" dirty="0"/>
          </a:p>
        </p:txBody>
      </p:sp>
    </p:spTree>
    <p:extLst>
      <p:ext uri="{BB962C8B-B14F-4D97-AF65-F5344CB8AC3E}">
        <p14:creationId xmlns:p14="http://schemas.microsoft.com/office/powerpoint/2010/main" val="76407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0" y="0"/>
            <a:ext cx="841664"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008731" y="6185214"/>
            <a:ext cx="2174539" cy="672786"/>
          </a:xfrm>
          <a:prstGeom prst="rect">
            <a:avLst/>
          </a:prstGeom>
        </p:spPr>
      </p:pic>
      <p:sp>
        <p:nvSpPr>
          <p:cNvPr id="2" name="Title Placeholder 1"/>
          <p:cNvSpPr>
            <a:spLocks noGrp="1"/>
          </p:cNvSpPr>
          <p:nvPr>
            <p:ph type="title"/>
          </p:nvPr>
        </p:nvSpPr>
        <p:spPr>
          <a:xfrm>
            <a:off x="0" y="487678"/>
            <a:ext cx="10515600" cy="64279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8983" y="1405166"/>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27BED6BC-52E1-46FE-AF9F-E30636C66C0A}" type="datetime1">
              <a:rPr lang="en-US" smtClean="0"/>
              <a:pPr>
                <a:defRPr/>
              </a:pPr>
              <a:t>3/4/2019</a:t>
            </a:fld>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864A8863-25A4-45D5-8464-55DF0EF6342D}" type="slidenum">
              <a:rPr lang="en-US" smtClean="0"/>
              <a:pPr>
                <a:defRPr/>
              </a:pPr>
              <a:t>‹#›</a:t>
            </a:fld>
            <a:endParaRPr lang="en-US" dirty="0"/>
          </a:p>
        </p:txBody>
      </p:sp>
    </p:spTree>
    <p:extLst>
      <p:ext uri="{BB962C8B-B14F-4D97-AF65-F5344CB8AC3E}">
        <p14:creationId xmlns:p14="http://schemas.microsoft.com/office/powerpoint/2010/main" val="2353467153"/>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81" r:id="rId12"/>
    <p:sldLayoutId id="2147483896" r:id="rId13"/>
    <p:sldLayoutId id="2147483897" r:id="rId14"/>
    <p:sldLayoutId id="2147483898" r:id="rId15"/>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gartner.com/ncsc/"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gartner.com/ncsc/"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artner.com/ncsc/"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gartner.com/search/site/freecontent/simple"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762000" y="1122363"/>
            <a:ext cx="9906000" cy="2387600"/>
          </a:xfrm>
        </p:spPr>
        <p:txBody>
          <a:bodyPr/>
          <a:lstStyle/>
          <a:p>
            <a:r>
              <a:rPr lang="en-US" dirty="0" smtClean="0"/>
              <a:t>Role-Play Product and Buyer Information</a:t>
            </a:r>
            <a:endParaRPr lang="en-US" dirty="0"/>
          </a:p>
        </p:txBody>
      </p:sp>
      <p:sp>
        <p:nvSpPr>
          <p:cNvPr id="9" name="Subtitle 8"/>
          <p:cNvSpPr>
            <a:spLocks noGrp="1"/>
          </p:cNvSpPr>
          <p:nvPr>
            <p:ph type="subTitle" idx="1"/>
          </p:nvPr>
        </p:nvSpPr>
        <p:spPr/>
        <p:txBody>
          <a:bodyPr>
            <a:normAutofit/>
          </a:bodyPr>
          <a:lstStyle/>
          <a:p>
            <a:r>
              <a:rPr lang="en-US" sz="6600" dirty="0" smtClean="0"/>
              <a:t>Gartner</a:t>
            </a:r>
            <a:endParaRPr lang="en-US" sz="6600" dirty="0"/>
          </a:p>
        </p:txBody>
      </p:sp>
      <p:sp>
        <p:nvSpPr>
          <p:cNvPr id="7" name="Slide Number Placeholder 6"/>
          <p:cNvSpPr>
            <a:spLocks noGrp="1"/>
          </p:cNvSpPr>
          <p:nvPr>
            <p:ph type="sldNum" sz="quarter" idx="12"/>
          </p:nvPr>
        </p:nvSpPr>
        <p:spPr/>
        <p:txBody>
          <a:bodyPr/>
          <a:lstStyle/>
          <a:p>
            <a:pPr>
              <a:defRPr/>
            </a:pPr>
            <a:fld id="{EA9A86C9-A2A9-4873-B71F-028E761AF7B0}" type="slidenum">
              <a:rPr lang="en-US" smtClean="0"/>
              <a:pPr>
                <a:defRPr/>
              </a:pPr>
              <a:t>1</a:t>
            </a:fld>
            <a:endParaRPr lang="en-US" dirty="0"/>
          </a:p>
        </p:txBody>
      </p:sp>
      <p:sp>
        <p:nvSpPr>
          <p:cNvPr id="10" name="TextBox 9"/>
          <p:cNvSpPr txBox="1"/>
          <p:nvPr/>
        </p:nvSpPr>
        <p:spPr>
          <a:xfrm>
            <a:off x="3768728" y="5257800"/>
            <a:ext cx="4654544" cy="646331"/>
          </a:xfrm>
          <a:prstGeom prst="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wrap="none" rtlCol="0">
            <a:spAutoFit/>
          </a:bodyPr>
          <a:lstStyle/>
          <a:p>
            <a:pPr algn="ctr"/>
            <a:r>
              <a:rPr lang="en-US" b="1" dirty="0">
                <a:latin typeface="+mj-lt"/>
              </a:rPr>
              <a:t>Product Information: Competitor Resources Tab</a:t>
            </a:r>
          </a:p>
          <a:p>
            <a:pPr algn="ctr"/>
            <a:r>
              <a:rPr lang="en-US" b="1" dirty="0">
                <a:latin typeface="+mj-lt"/>
                <a:hlinkClick r:id="rId2"/>
              </a:rPr>
              <a:t>http://www.gartner.com/ncsc/</a:t>
            </a:r>
            <a:endParaRPr lang="en-US" b="1" dirty="0">
              <a:latin typeface="+mj-lt"/>
            </a:endParaRPr>
          </a:p>
        </p:txBody>
      </p:sp>
    </p:spTree>
    <p:extLst>
      <p:ext uri="{BB962C8B-B14F-4D97-AF65-F5344CB8AC3E}">
        <p14:creationId xmlns:p14="http://schemas.microsoft.com/office/powerpoint/2010/main" val="3345904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Role-Play Buyer Information</a:t>
            </a:r>
            <a:endParaRPr lang="en-US" dirty="0"/>
          </a:p>
        </p:txBody>
      </p:sp>
      <p:sp>
        <p:nvSpPr>
          <p:cNvPr id="9" name="Subtitle 8"/>
          <p:cNvSpPr>
            <a:spLocks noGrp="1"/>
          </p:cNvSpPr>
          <p:nvPr>
            <p:ph type="subTitle" idx="1"/>
          </p:nvPr>
        </p:nvSpPr>
        <p:spPr/>
        <p:txBody>
          <a:bodyPr>
            <a:normAutofit/>
          </a:bodyPr>
          <a:lstStyle/>
          <a:p>
            <a:r>
              <a:rPr lang="en-US" sz="6600" dirty="0" smtClean="0"/>
              <a:t>Technology Leaders</a:t>
            </a:r>
            <a:endParaRPr lang="en-US" sz="6600" dirty="0"/>
          </a:p>
        </p:txBody>
      </p:sp>
      <p:sp>
        <p:nvSpPr>
          <p:cNvPr id="7" name="Slide Number Placeholder 6"/>
          <p:cNvSpPr>
            <a:spLocks noGrp="1"/>
          </p:cNvSpPr>
          <p:nvPr>
            <p:ph type="sldNum" sz="quarter" idx="12"/>
          </p:nvPr>
        </p:nvSpPr>
        <p:spPr/>
        <p:txBody>
          <a:bodyPr/>
          <a:lstStyle/>
          <a:p>
            <a:pPr>
              <a:defRPr/>
            </a:pPr>
            <a:fld id="{EA9A86C9-A2A9-4873-B71F-028E761AF7B0}" type="slidenum">
              <a:rPr lang="en-US" smtClean="0"/>
              <a:pPr>
                <a:defRPr/>
              </a:pPr>
              <a:t>10</a:t>
            </a:fld>
            <a:endParaRPr lang="en-US" dirty="0"/>
          </a:p>
        </p:txBody>
      </p:sp>
    </p:spTree>
    <p:extLst>
      <p:ext uri="{BB962C8B-B14F-4D97-AF65-F5344CB8AC3E}">
        <p14:creationId xmlns:p14="http://schemas.microsoft.com/office/powerpoint/2010/main" val="4163518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8395" y="381000"/>
            <a:ext cx="8454629" cy="674031"/>
          </a:xfrm>
        </p:spPr>
        <p:txBody>
          <a:bodyPr>
            <a:normAutofit/>
          </a:bodyPr>
          <a:lstStyle/>
          <a:p>
            <a:pPr algn="ctr"/>
            <a:r>
              <a:rPr lang="en-US" dirty="0" smtClean="0"/>
              <a:t>IT Specific Useful Statistics</a:t>
            </a:r>
            <a:endParaRPr lang="en-US" b="0" i="1" dirty="0"/>
          </a:p>
        </p:txBody>
      </p:sp>
      <p:sp>
        <p:nvSpPr>
          <p:cNvPr id="5" name="TextBox 4"/>
          <p:cNvSpPr txBox="1"/>
          <p:nvPr/>
        </p:nvSpPr>
        <p:spPr>
          <a:xfrm>
            <a:off x="1524000" y="1600200"/>
            <a:ext cx="9601200" cy="4524315"/>
          </a:xfrm>
          <a:prstGeom prst="rect">
            <a:avLst/>
          </a:prstGeom>
          <a:scene3d>
            <a:camera prst="orthographicFront"/>
            <a:lightRig rig="threePt" dir="t"/>
          </a:scene3d>
          <a:sp3d>
            <a:bevelT prst="slope"/>
          </a:sp3d>
        </p:spPr>
        <p:style>
          <a:lnRef idx="0">
            <a:schemeClr val="dk1"/>
          </a:lnRef>
          <a:fillRef idx="3">
            <a:schemeClr val="dk1"/>
          </a:fillRef>
          <a:effectRef idx="3">
            <a:schemeClr val="dk1"/>
          </a:effectRef>
          <a:fontRef idx="minor">
            <a:schemeClr val="lt1"/>
          </a:fontRef>
        </p:style>
        <p:txBody>
          <a:bodyPr wrap="square" rtlCol="0">
            <a:spAutoFit/>
          </a:bodyPr>
          <a:lstStyle/>
          <a:p>
            <a:pPr algn="ctr">
              <a:lnSpc>
                <a:spcPct val="200000"/>
              </a:lnSpc>
            </a:pPr>
            <a:r>
              <a:rPr lang="en-US" sz="2400" b="1" dirty="0"/>
              <a:t>IT Specific Stats</a:t>
            </a:r>
          </a:p>
          <a:p>
            <a:pPr marL="342900" indent="-342900">
              <a:lnSpc>
                <a:spcPct val="200000"/>
              </a:lnSpc>
              <a:buFont typeface="Wingdings" panose="05000000000000000000" pitchFamily="2" charset="2"/>
              <a:buChar char="Ø"/>
            </a:pPr>
            <a:r>
              <a:rPr lang="en-US" sz="2000" dirty="0"/>
              <a:t>IT budget typically 3% of overall </a:t>
            </a:r>
            <a:r>
              <a:rPr lang="en-US" sz="2000" dirty="0" smtClean="0"/>
              <a:t>revenue</a:t>
            </a:r>
            <a:endParaRPr lang="en-US" sz="2000" dirty="0"/>
          </a:p>
          <a:p>
            <a:pPr marL="342900" indent="-342900">
              <a:lnSpc>
                <a:spcPct val="200000"/>
              </a:lnSpc>
              <a:buFont typeface="Wingdings" panose="05000000000000000000" pitchFamily="2" charset="2"/>
              <a:buChar char="Ø"/>
            </a:pPr>
            <a:r>
              <a:rPr lang="en-US" sz="2000" dirty="0"/>
              <a:t>Typical revenue band for target market $200M - $500M annually. </a:t>
            </a:r>
          </a:p>
          <a:p>
            <a:pPr marL="342900" indent="-342900">
              <a:lnSpc>
                <a:spcPct val="200000"/>
              </a:lnSpc>
              <a:buFont typeface="Wingdings" panose="05000000000000000000" pitchFamily="2" charset="2"/>
              <a:buChar char="Ø"/>
            </a:pPr>
            <a:r>
              <a:rPr lang="en-US" sz="2000" dirty="0"/>
              <a:t>Number of IT staff is typically between 20 – 60 </a:t>
            </a:r>
          </a:p>
          <a:p>
            <a:pPr marL="342900" indent="-342900">
              <a:lnSpc>
                <a:spcPct val="200000"/>
              </a:lnSpc>
              <a:buFont typeface="Wingdings" panose="05000000000000000000" pitchFamily="2" charset="2"/>
              <a:buChar char="Ø"/>
            </a:pPr>
            <a:r>
              <a:rPr lang="en-US" sz="2000" dirty="0"/>
              <a:t>Number of people in organization is typically 500 – 1000</a:t>
            </a:r>
          </a:p>
          <a:p>
            <a:pPr marL="342900" indent="-342900">
              <a:lnSpc>
                <a:spcPct val="200000"/>
              </a:lnSpc>
              <a:buFont typeface="Wingdings" panose="05000000000000000000" pitchFamily="2" charset="2"/>
              <a:buChar char="Ø"/>
            </a:pPr>
            <a:r>
              <a:rPr lang="en-US" sz="2000" dirty="0"/>
              <a:t>IT Cost cutting can range from flat 0% to extreme 20%</a:t>
            </a:r>
          </a:p>
          <a:p>
            <a:pPr marL="342900" indent="-342900">
              <a:lnSpc>
                <a:spcPct val="200000"/>
              </a:lnSpc>
              <a:buFont typeface="Wingdings" panose="05000000000000000000" pitchFamily="2" charset="2"/>
              <a:buChar char="Ø"/>
            </a:pPr>
            <a:r>
              <a:rPr lang="en-US" sz="2000" dirty="0"/>
              <a:t>Vendor contracts (i.e. </a:t>
            </a:r>
            <a:r>
              <a:rPr lang="en-US" sz="2000" dirty="0"/>
              <a:t>Microsoft, Oracle) can range from $200k - $1M+ </a:t>
            </a:r>
            <a:r>
              <a:rPr lang="en-US" sz="2000" dirty="0" smtClean="0"/>
              <a:t>annually</a:t>
            </a:r>
            <a:endParaRPr lang="en-US" sz="2000" dirty="0"/>
          </a:p>
        </p:txBody>
      </p:sp>
    </p:spTree>
    <p:extLst>
      <p:ext uri="{BB962C8B-B14F-4D97-AF65-F5344CB8AC3E}">
        <p14:creationId xmlns:p14="http://schemas.microsoft.com/office/powerpoint/2010/main" val="23506153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1FD8898-5EED-4FD1-94E1-C3773E6714CA}"/>
              </a:ext>
            </a:extLst>
          </p:cNvPr>
          <p:cNvSpPr txBox="1">
            <a:spLocks/>
          </p:cNvSpPr>
          <p:nvPr/>
        </p:nvSpPr>
        <p:spPr>
          <a:xfrm>
            <a:off x="1870076" y="911226"/>
            <a:ext cx="8380413" cy="754063"/>
          </a:xfrm>
          <a:prstGeom prst="rect">
            <a:avLst/>
          </a:prstGeom>
        </p:spPr>
        <p:txBody>
          <a:bodyPr lIns="0" tIns="0" rIns="0" bIns="0" anchor="b"/>
          <a:lstStyle>
            <a:lvl1pPr algn="l" rtl="0" eaLnBrk="1" fontAlgn="base" hangingPunct="1">
              <a:lnSpc>
                <a:spcPct val="90000"/>
              </a:lnSpc>
              <a:spcBef>
                <a:spcPct val="0"/>
              </a:spcBef>
              <a:spcAft>
                <a:spcPct val="0"/>
              </a:spcAft>
              <a:defRPr lang="en-US" sz="2600" b="1">
                <a:solidFill>
                  <a:schemeClr val="bg1"/>
                </a:solidFill>
                <a:latin typeface="+mj-lt"/>
                <a:ea typeface="+mj-ea"/>
                <a:cs typeface="+mj-cs"/>
              </a:defRPr>
            </a:lvl1pPr>
            <a:lvl2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a:lstStyle>
          <a:p>
            <a:pPr>
              <a:defRPr/>
            </a:pPr>
            <a:r>
              <a:rPr sz="2800" kern="0" dirty="0">
                <a:solidFill>
                  <a:schemeClr val="tx1"/>
                </a:solidFill>
                <a:cs typeface="Arial" pitchFamily="34" charset="0"/>
              </a:rPr>
              <a:t>8 Common CIO Prospects</a:t>
            </a:r>
            <a:br>
              <a:rPr sz="2800" kern="0" dirty="0">
                <a:solidFill>
                  <a:schemeClr val="tx1"/>
                </a:solidFill>
                <a:cs typeface="Arial" pitchFamily="34" charset="0"/>
              </a:rPr>
            </a:br>
            <a:r>
              <a:rPr sz="2400" kern="0" dirty="0">
                <a:solidFill>
                  <a:schemeClr val="tx1"/>
                </a:solidFill>
                <a:cs typeface="Arial" pitchFamily="34" charset="0"/>
              </a:rPr>
              <a:t>Characteristics – Needs – WIFM direction</a:t>
            </a:r>
            <a:endParaRPr sz="2800" kern="0" dirty="0">
              <a:solidFill>
                <a:schemeClr val="tx1"/>
              </a:solidFill>
              <a:cs typeface="Arial" pitchFamily="34" charset="0"/>
            </a:endParaRPr>
          </a:p>
        </p:txBody>
      </p:sp>
      <p:grpSp>
        <p:nvGrpSpPr>
          <p:cNvPr id="5" name="Group 4"/>
          <p:cNvGrpSpPr>
            <a:grpSpLocks/>
          </p:cNvGrpSpPr>
          <p:nvPr/>
        </p:nvGrpSpPr>
        <p:grpSpPr bwMode="auto">
          <a:xfrm>
            <a:off x="1884363" y="1979614"/>
            <a:ext cx="1047750" cy="681037"/>
            <a:chOff x="1879237" y="803246"/>
            <a:chExt cx="1048279" cy="681381"/>
          </a:xfrm>
          <a:solidFill>
            <a:schemeClr val="accent6">
              <a:lumMod val="50000"/>
            </a:schemeClr>
          </a:solidFill>
        </p:grpSpPr>
        <p:sp>
          <p:nvSpPr>
            <p:cNvPr id="7" name="Rounded Rectangle 6">
              <a:extLst>
                <a:ext uri="{FF2B5EF4-FFF2-40B4-BE49-F238E27FC236}">
                  <a16:creationId xmlns:a16="http://schemas.microsoft.com/office/drawing/2014/main" id="{8545DED5-9768-48CF-BFD3-DEE5DA57808C}"/>
                </a:ext>
              </a:extLst>
            </p:cNvPr>
            <p:cNvSpPr/>
            <p:nvPr/>
          </p:nvSpPr>
          <p:spPr>
            <a:xfrm>
              <a:off x="1879237" y="803246"/>
              <a:ext cx="1048279" cy="681381"/>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US"/>
            </a:p>
          </p:txBody>
        </p:sp>
        <p:sp>
          <p:nvSpPr>
            <p:cNvPr id="8" name="Rounded Rectangle 4">
              <a:extLst>
                <a:ext uri="{FF2B5EF4-FFF2-40B4-BE49-F238E27FC236}">
                  <a16:creationId xmlns:a16="http://schemas.microsoft.com/office/drawing/2014/main" id="{63CDB7EC-F8C7-47BA-97C1-E80121B9AAD0}"/>
                </a:ext>
              </a:extLst>
            </p:cNvPr>
            <p:cNvSpPr/>
            <p:nvPr/>
          </p:nvSpPr>
          <p:spPr>
            <a:xfrm>
              <a:off x="1912591" y="836600"/>
              <a:ext cx="981570" cy="614673"/>
            </a:xfrm>
            <a:prstGeom prst="rect">
              <a:avLst/>
            </a:prstGeom>
            <a:grpFill/>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defTabSz="711200">
                <a:spcAft>
                  <a:spcPct val="35000"/>
                </a:spcAft>
                <a:defRPr/>
              </a:pPr>
              <a:r>
                <a:rPr lang="en-US" sz="1400" dirty="0">
                  <a:solidFill>
                    <a:srgbClr val="FFFFFF"/>
                  </a:solidFill>
                </a:rPr>
                <a:t>Tactical</a:t>
              </a:r>
              <a:endParaRPr lang="en-US" sz="1600" dirty="0">
                <a:solidFill>
                  <a:srgbClr val="FFFFFF"/>
                </a:solidFill>
              </a:endParaRPr>
            </a:p>
          </p:txBody>
        </p:sp>
      </p:grpSp>
      <p:grpSp>
        <p:nvGrpSpPr>
          <p:cNvPr id="9" name="Group 8"/>
          <p:cNvGrpSpPr>
            <a:grpSpLocks/>
          </p:cNvGrpSpPr>
          <p:nvPr/>
        </p:nvGrpSpPr>
        <p:grpSpPr bwMode="auto">
          <a:xfrm>
            <a:off x="1884363" y="2946400"/>
            <a:ext cx="1047750" cy="681038"/>
            <a:chOff x="1879237" y="803246"/>
            <a:chExt cx="1048279" cy="681381"/>
          </a:xfrm>
          <a:solidFill>
            <a:schemeClr val="accent6">
              <a:lumMod val="50000"/>
            </a:schemeClr>
          </a:solidFill>
        </p:grpSpPr>
        <p:sp>
          <p:nvSpPr>
            <p:cNvPr id="10" name="Rounded Rectangle 9">
              <a:extLst>
                <a:ext uri="{FF2B5EF4-FFF2-40B4-BE49-F238E27FC236}">
                  <a16:creationId xmlns:a16="http://schemas.microsoft.com/office/drawing/2014/main" id="{DFEAA212-E9D4-4509-95C7-4284D4DFF438}"/>
                </a:ext>
              </a:extLst>
            </p:cNvPr>
            <p:cNvSpPr/>
            <p:nvPr/>
          </p:nvSpPr>
          <p:spPr>
            <a:xfrm>
              <a:off x="1879237" y="803246"/>
              <a:ext cx="1048279" cy="681381"/>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US"/>
            </a:p>
          </p:txBody>
        </p:sp>
        <p:sp>
          <p:nvSpPr>
            <p:cNvPr id="11" name="Rounded Rectangle 4">
              <a:extLst>
                <a:ext uri="{FF2B5EF4-FFF2-40B4-BE49-F238E27FC236}">
                  <a16:creationId xmlns:a16="http://schemas.microsoft.com/office/drawing/2014/main" id="{FD555C80-E294-496B-ADF5-641B67A1798C}"/>
                </a:ext>
              </a:extLst>
            </p:cNvPr>
            <p:cNvSpPr/>
            <p:nvPr/>
          </p:nvSpPr>
          <p:spPr>
            <a:xfrm>
              <a:off x="1912591" y="836601"/>
              <a:ext cx="981570" cy="614671"/>
            </a:xfrm>
            <a:prstGeom prst="rect">
              <a:avLst/>
            </a:prstGeom>
            <a:grpFill/>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defTabSz="711200">
                <a:spcAft>
                  <a:spcPct val="35000"/>
                </a:spcAft>
                <a:defRPr/>
              </a:pPr>
              <a:r>
                <a:rPr lang="en-US" sz="1400" dirty="0">
                  <a:solidFill>
                    <a:srgbClr val="FFFFFF"/>
                  </a:solidFill>
                </a:rPr>
                <a:t>First -Time</a:t>
              </a:r>
            </a:p>
            <a:p>
              <a:pPr defTabSz="711200">
                <a:spcAft>
                  <a:spcPct val="35000"/>
                </a:spcAft>
                <a:defRPr/>
              </a:pPr>
              <a:r>
                <a:rPr lang="en-US" sz="1400" dirty="0">
                  <a:solidFill>
                    <a:srgbClr val="FFFFFF"/>
                  </a:solidFill>
                </a:rPr>
                <a:t>Technical</a:t>
              </a:r>
            </a:p>
          </p:txBody>
        </p:sp>
      </p:grpSp>
      <p:grpSp>
        <p:nvGrpSpPr>
          <p:cNvPr id="12" name="Group 11"/>
          <p:cNvGrpSpPr>
            <a:grpSpLocks/>
          </p:cNvGrpSpPr>
          <p:nvPr/>
        </p:nvGrpSpPr>
        <p:grpSpPr bwMode="auto">
          <a:xfrm>
            <a:off x="1884363" y="3913189"/>
            <a:ext cx="1047750" cy="681037"/>
            <a:chOff x="1879237" y="803246"/>
            <a:chExt cx="1048279" cy="681381"/>
          </a:xfrm>
          <a:solidFill>
            <a:schemeClr val="accent6">
              <a:lumMod val="50000"/>
            </a:schemeClr>
          </a:solidFill>
        </p:grpSpPr>
        <p:sp>
          <p:nvSpPr>
            <p:cNvPr id="13" name="Rounded Rectangle 12">
              <a:extLst>
                <a:ext uri="{FF2B5EF4-FFF2-40B4-BE49-F238E27FC236}">
                  <a16:creationId xmlns:a16="http://schemas.microsoft.com/office/drawing/2014/main" id="{36F1A48B-F58E-488C-9C8C-DAFF2858762D}"/>
                </a:ext>
              </a:extLst>
            </p:cNvPr>
            <p:cNvSpPr/>
            <p:nvPr/>
          </p:nvSpPr>
          <p:spPr>
            <a:xfrm>
              <a:off x="1879237" y="803246"/>
              <a:ext cx="1048279" cy="681381"/>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US"/>
            </a:p>
          </p:txBody>
        </p:sp>
        <p:sp>
          <p:nvSpPr>
            <p:cNvPr id="14" name="Rounded Rectangle 4">
              <a:extLst>
                <a:ext uri="{FF2B5EF4-FFF2-40B4-BE49-F238E27FC236}">
                  <a16:creationId xmlns:a16="http://schemas.microsoft.com/office/drawing/2014/main" id="{757BEB01-B436-4C8E-8946-0AD8DDB8688D}"/>
                </a:ext>
              </a:extLst>
            </p:cNvPr>
            <p:cNvSpPr/>
            <p:nvPr/>
          </p:nvSpPr>
          <p:spPr>
            <a:xfrm>
              <a:off x="1912591" y="836600"/>
              <a:ext cx="981570" cy="614673"/>
            </a:xfrm>
            <a:prstGeom prst="rect">
              <a:avLst/>
            </a:prstGeom>
            <a:grpFill/>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defTabSz="711200">
                <a:spcAft>
                  <a:spcPct val="35000"/>
                </a:spcAft>
                <a:defRPr/>
              </a:pPr>
              <a:r>
                <a:rPr lang="en-US" sz="1400" dirty="0">
                  <a:solidFill>
                    <a:srgbClr val="FFFFFF"/>
                  </a:solidFill>
                </a:rPr>
                <a:t>Seasoned</a:t>
              </a:r>
            </a:p>
          </p:txBody>
        </p:sp>
      </p:grpSp>
      <p:grpSp>
        <p:nvGrpSpPr>
          <p:cNvPr id="15" name="Group 14"/>
          <p:cNvGrpSpPr>
            <a:grpSpLocks/>
          </p:cNvGrpSpPr>
          <p:nvPr/>
        </p:nvGrpSpPr>
        <p:grpSpPr bwMode="auto">
          <a:xfrm>
            <a:off x="1884363" y="4879976"/>
            <a:ext cx="1047750" cy="682625"/>
            <a:chOff x="1879237" y="803246"/>
            <a:chExt cx="1048279" cy="681381"/>
          </a:xfrm>
          <a:solidFill>
            <a:schemeClr val="accent6">
              <a:lumMod val="50000"/>
            </a:schemeClr>
          </a:solidFill>
        </p:grpSpPr>
        <p:sp>
          <p:nvSpPr>
            <p:cNvPr id="16" name="Rounded Rectangle 15">
              <a:extLst>
                <a:ext uri="{FF2B5EF4-FFF2-40B4-BE49-F238E27FC236}">
                  <a16:creationId xmlns:a16="http://schemas.microsoft.com/office/drawing/2014/main" id="{48B91422-08BD-4AE4-81B9-58F746E2A024}"/>
                </a:ext>
              </a:extLst>
            </p:cNvPr>
            <p:cNvSpPr/>
            <p:nvPr/>
          </p:nvSpPr>
          <p:spPr>
            <a:xfrm>
              <a:off x="1879237" y="803246"/>
              <a:ext cx="1048279" cy="681381"/>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US"/>
            </a:p>
          </p:txBody>
        </p:sp>
        <p:sp>
          <p:nvSpPr>
            <p:cNvPr id="17" name="Rounded Rectangle 4">
              <a:extLst>
                <a:ext uri="{FF2B5EF4-FFF2-40B4-BE49-F238E27FC236}">
                  <a16:creationId xmlns:a16="http://schemas.microsoft.com/office/drawing/2014/main" id="{ECC357EF-D05B-4DFF-80AE-E5DC2D04D6B9}"/>
                </a:ext>
              </a:extLst>
            </p:cNvPr>
            <p:cNvSpPr/>
            <p:nvPr/>
          </p:nvSpPr>
          <p:spPr>
            <a:xfrm>
              <a:off x="1912591" y="836523"/>
              <a:ext cx="981570" cy="614828"/>
            </a:xfrm>
            <a:prstGeom prst="rect">
              <a:avLst/>
            </a:prstGeom>
            <a:grpFill/>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defTabSz="711200">
                <a:spcAft>
                  <a:spcPct val="35000"/>
                </a:spcAft>
                <a:defRPr/>
              </a:pPr>
              <a:r>
                <a:rPr lang="en-US" sz="1400" dirty="0">
                  <a:solidFill>
                    <a:srgbClr val="FFFFFF"/>
                  </a:solidFill>
                </a:rPr>
                <a:t>CxO as CIO</a:t>
              </a:r>
            </a:p>
          </p:txBody>
        </p:sp>
      </p:grpSp>
      <p:grpSp>
        <p:nvGrpSpPr>
          <p:cNvPr id="19" name="Group 18"/>
          <p:cNvGrpSpPr>
            <a:grpSpLocks/>
          </p:cNvGrpSpPr>
          <p:nvPr/>
        </p:nvGrpSpPr>
        <p:grpSpPr bwMode="auto">
          <a:xfrm>
            <a:off x="6059489" y="1979614"/>
            <a:ext cx="1049337" cy="681037"/>
            <a:chOff x="1879237" y="803246"/>
            <a:chExt cx="1048279" cy="681381"/>
          </a:xfrm>
          <a:solidFill>
            <a:schemeClr val="accent6">
              <a:lumMod val="50000"/>
            </a:schemeClr>
          </a:solidFill>
        </p:grpSpPr>
        <p:sp>
          <p:nvSpPr>
            <p:cNvPr id="20" name="Rounded Rectangle 19">
              <a:extLst>
                <a:ext uri="{FF2B5EF4-FFF2-40B4-BE49-F238E27FC236}">
                  <a16:creationId xmlns:a16="http://schemas.microsoft.com/office/drawing/2014/main" id="{9A04610C-38CF-468B-B4E3-AE7656B9F837}"/>
                </a:ext>
              </a:extLst>
            </p:cNvPr>
            <p:cNvSpPr/>
            <p:nvPr/>
          </p:nvSpPr>
          <p:spPr>
            <a:xfrm>
              <a:off x="1879237" y="803246"/>
              <a:ext cx="1048279" cy="681381"/>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US"/>
            </a:p>
          </p:txBody>
        </p:sp>
        <p:sp>
          <p:nvSpPr>
            <p:cNvPr id="21" name="Rounded Rectangle 4">
              <a:extLst>
                <a:ext uri="{FF2B5EF4-FFF2-40B4-BE49-F238E27FC236}">
                  <a16:creationId xmlns:a16="http://schemas.microsoft.com/office/drawing/2014/main" id="{F5E5E0EE-1101-4C3E-9F0E-9BA34092C342}"/>
                </a:ext>
              </a:extLst>
            </p:cNvPr>
            <p:cNvSpPr/>
            <p:nvPr/>
          </p:nvSpPr>
          <p:spPr>
            <a:xfrm>
              <a:off x="1912540" y="836600"/>
              <a:ext cx="981672" cy="614673"/>
            </a:xfrm>
            <a:prstGeom prst="rect">
              <a:avLst/>
            </a:prstGeom>
            <a:grpFill/>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defTabSz="711200">
                <a:spcAft>
                  <a:spcPct val="35000"/>
                </a:spcAft>
                <a:defRPr/>
              </a:pPr>
              <a:r>
                <a:rPr lang="en-US" sz="1400" dirty="0">
                  <a:solidFill>
                    <a:srgbClr val="FFFFFF"/>
                  </a:solidFill>
                </a:rPr>
                <a:t>From the Business</a:t>
              </a:r>
            </a:p>
          </p:txBody>
        </p:sp>
      </p:grpSp>
      <p:grpSp>
        <p:nvGrpSpPr>
          <p:cNvPr id="22" name="Group 21"/>
          <p:cNvGrpSpPr>
            <a:grpSpLocks/>
          </p:cNvGrpSpPr>
          <p:nvPr/>
        </p:nvGrpSpPr>
        <p:grpSpPr bwMode="auto">
          <a:xfrm>
            <a:off x="6059489" y="2946400"/>
            <a:ext cx="1049337" cy="681038"/>
            <a:chOff x="1879237" y="803246"/>
            <a:chExt cx="1048279" cy="681381"/>
          </a:xfrm>
          <a:solidFill>
            <a:schemeClr val="accent6">
              <a:lumMod val="50000"/>
            </a:schemeClr>
          </a:solidFill>
        </p:grpSpPr>
        <p:sp>
          <p:nvSpPr>
            <p:cNvPr id="23" name="Rounded Rectangle 22">
              <a:extLst>
                <a:ext uri="{FF2B5EF4-FFF2-40B4-BE49-F238E27FC236}">
                  <a16:creationId xmlns:a16="http://schemas.microsoft.com/office/drawing/2014/main" id="{C3490CCE-D561-43A7-AFA7-C48663D0875F}"/>
                </a:ext>
              </a:extLst>
            </p:cNvPr>
            <p:cNvSpPr/>
            <p:nvPr/>
          </p:nvSpPr>
          <p:spPr>
            <a:xfrm>
              <a:off x="1879237" y="803246"/>
              <a:ext cx="1048279" cy="681381"/>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US"/>
            </a:p>
          </p:txBody>
        </p:sp>
        <p:sp>
          <p:nvSpPr>
            <p:cNvPr id="24" name="Rounded Rectangle 4">
              <a:extLst>
                <a:ext uri="{FF2B5EF4-FFF2-40B4-BE49-F238E27FC236}">
                  <a16:creationId xmlns:a16="http://schemas.microsoft.com/office/drawing/2014/main" id="{A88BB515-9B9E-4C14-9E63-C8A1341FD24C}"/>
                </a:ext>
              </a:extLst>
            </p:cNvPr>
            <p:cNvSpPr/>
            <p:nvPr/>
          </p:nvSpPr>
          <p:spPr>
            <a:xfrm>
              <a:off x="1912540" y="836601"/>
              <a:ext cx="981672" cy="614671"/>
            </a:xfrm>
            <a:prstGeom prst="rect">
              <a:avLst/>
            </a:prstGeom>
            <a:grpFill/>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defTabSz="711200">
                <a:spcAft>
                  <a:spcPct val="35000"/>
                </a:spcAft>
                <a:defRPr/>
              </a:pPr>
              <a:r>
                <a:rPr lang="en-US" sz="1400" dirty="0">
                  <a:solidFill>
                    <a:srgbClr val="FFFFFF"/>
                  </a:solidFill>
                </a:rPr>
                <a:t>Turn-around</a:t>
              </a:r>
            </a:p>
          </p:txBody>
        </p:sp>
      </p:grpSp>
      <p:grpSp>
        <p:nvGrpSpPr>
          <p:cNvPr id="25" name="Group 24"/>
          <p:cNvGrpSpPr>
            <a:grpSpLocks/>
          </p:cNvGrpSpPr>
          <p:nvPr/>
        </p:nvGrpSpPr>
        <p:grpSpPr bwMode="auto">
          <a:xfrm>
            <a:off x="6059489" y="3913189"/>
            <a:ext cx="1049337" cy="681037"/>
            <a:chOff x="1879237" y="803246"/>
            <a:chExt cx="1048279" cy="681381"/>
          </a:xfrm>
          <a:solidFill>
            <a:schemeClr val="accent6">
              <a:lumMod val="50000"/>
            </a:schemeClr>
          </a:solidFill>
        </p:grpSpPr>
        <p:sp>
          <p:nvSpPr>
            <p:cNvPr id="26" name="Rounded Rectangle 25">
              <a:extLst>
                <a:ext uri="{FF2B5EF4-FFF2-40B4-BE49-F238E27FC236}">
                  <a16:creationId xmlns:a16="http://schemas.microsoft.com/office/drawing/2014/main" id="{ECE54F76-9789-484B-BD62-8FECD120C59C}"/>
                </a:ext>
              </a:extLst>
            </p:cNvPr>
            <p:cNvSpPr/>
            <p:nvPr/>
          </p:nvSpPr>
          <p:spPr>
            <a:xfrm>
              <a:off x="1879237" y="803246"/>
              <a:ext cx="1048279" cy="681381"/>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US"/>
            </a:p>
          </p:txBody>
        </p:sp>
        <p:sp>
          <p:nvSpPr>
            <p:cNvPr id="27" name="Rounded Rectangle 4">
              <a:extLst>
                <a:ext uri="{FF2B5EF4-FFF2-40B4-BE49-F238E27FC236}">
                  <a16:creationId xmlns:a16="http://schemas.microsoft.com/office/drawing/2014/main" id="{8B77BDC1-7B7D-452C-89BF-E43ABC14B2A0}"/>
                </a:ext>
              </a:extLst>
            </p:cNvPr>
            <p:cNvSpPr/>
            <p:nvPr/>
          </p:nvSpPr>
          <p:spPr>
            <a:xfrm>
              <a:off x="1912540" y="836600"/>
              <a:ext cx="981672" cy="614673"/>
            </a:xfrm>
            <a:prstGeom prst="rect">
              <a:avLst/>
            </a:prstGeom>
            <a:grpFill/>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defTabSz="711200">
                <a:spcAft>
                  <a:spcPct val="35000"/>
                </a:spcAft>
                <a:defRPr/>
              </a:pPr>
              <a:r>
                <a:rPr lang="en-US" sz="1400" dirty="0">
                  <a:solidFill>
                    <a:srgbClr val="FFFFFF"/>
                  </a:solidFill>
                </a:rPr>
                <a:t>Consultant</a:t>
              </a:r>
            </a:p>
          </p:txBody>
        </p:sp>
      </p:grpSp>
      <p:grpSp>
        <p:nvGrpSpPr>
          <p:cNvPr id="28" name="Group 27"/>
          <p:cNvGrpSpPr>
            <a:grpSpLocks/>
          </p:cNvGrpSpPr>
          <p:nvPr/>
        </p:nvGrpSpPr>
        <p:grpSpPr bwMode="auto">
          <a:xfrm>
            <a:off x="6059489" y="4879976"/>
            <a:ext cx="1049337" cy="682625"/>
            <a:chOff x="1879237" y="803246"/>
            <a:chExt cx="1048279" cy="681381"/>
          </a:xfrm>
          <a:solidFill>
            <a:schemeClr val="accent6">
              <a:lumMod val="50000"/>
            </a:schemeClr>
          </a:solidFill>
        </p:grpSpPr>
        <p:sp>
          <p:nvSpPr>
            <p:cNvPr id="29" name="Rounded Rectangle 28">
              <a:extLst>
                <a:ext uri="{FF2B5EF4-FFF2-40B4-BE49-F238E27FC236}">
                  <a16:creationId xmlns:a16="http://schemas.microsoft.com/office/drawing/2014/main" id="{E5B945E8-9C8F-4056-8444-8A3CB0201B61}"/>
                </a:ext>
              </a:extLst>
            </p:cNvPr>
            <p:cNvSpPr/>
            <p:nvPr/>
          </p:nvSpPr>
          <p:spPr>
            <a:xfrm>
              <a:off x="1879237" y="803246"/>
              <a:ext cx="1048279" cy="681381"/>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US"/>
            </a:p>
          </p:txBody>
        </p:sp>
        <p:sp>
          <p:nvSpPr>
            <p:cNvPr id="30" name="Rounded Rectangle 4">
              <a:extLst>
                <a:ext uri="{FF2B5EF4-FFF2-40B4-BE49-F238E27FC236}">
                  <a16:creationId xmlns:a16="http://schemas.microsoft.com/office/drawing/2014/main" id="{96C20A88-92A1-4D45-A7F4-B1401F6EF6D2}"/>
                </a:ext>
              </a:extLst>
            </p:cNvPr>
            <p:cNvSpPr/>
            <p:nvPr/>
          </p:nvSpPr>
          <p:spPr>
            <a:xfrm>
              <a:off x="1912540" y="836523"/>
              <a:ext cx="981672" cy="614828"/>
            </a:xfrm>
            <a:prstGeom prst="rect">
              <a:avLst/>
            </a:prstGeom>
            <a:grpFill/>
          </p:spPr>
          <p:style>
            <a:lnRef idx="0">
              <a:scrgbClr r="0" g="0" b="0"/>
            </a:lnRef>
            <a:fillRef idx="0">
              <a:scrgbClr r="0" g="0" b="0"/>
            </a:fillRef>
            <a:effectRef idx="0">
              <a:scrgbClr r="0" g="0" b="0"/>
            </a:effectRef>
            <a:fontRef idx="minor">
              <a:schemeClr val="lt1"/>
            </a:fontRef>
          </p:style>
          <p:txBody>
            <a:bodyPr lIns="60960" tIns="60960" rIns="60960" bIns="60960" spcCol="1270" anchor="ctr"/>
            <a:lstStyle/>
            <a:p>
              <a:pPr defTabSz="711200">
                <a:spcAft>
                  <a:spcPct val="35000"/>
                </a:spcAft>
                <a:defRPr/>
              </a:pPr>
              <a:r>
                <a:rPr lang="en-US" sz="1400" dirty="0">
                  <a:solidFill>
                    <a:srgbClr val="FFFFFF"/>
                  </a:solidFill>
                </a:rPr>
                <a:t>Interim</a:t>
              </a:r>
              <a:endParaRPr lang="en-US" sz="1600" dirty="0">
                <a:solidFill>
                  <a:srgbClr val="FFFFFF"/>
                </a:solidFill>
              </a:endParaRPr>
            </a:p>
          </p:txBody>
        </p:sp>
      </p:grpSp>
      <p:sp>
        <p:nvSpPr>
          <p:cNvPr id="2" name="TextBox 1"/>
          <p:cNvSpPr txBox="1">
            <a:spLocks noChangeArrowheads="1"/>
          </p:cNvSpPr>
          <p:nvPr/>
        </p:nvSpPr>
        <p:spPr bwMode="auto">
          <a:xfrm>
            <a:off x="2965451" y="1951039"/>
            <a:ext cx="26701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US" altLang="en-US" sz="1100">
                <a:latin typeface="+mn-lt"/>
              </a:rPr>
              <a:t>Primarily focused on the technical</a:t>
            </a:r>
          </a:p>
          <a:p>
            <a:pPr>
              <a:buFont typeface="Arial" panose="020B0604020202020204" pitchFamily="34" charset="0"/>
              <a:buChar char="•"/>
            </a:pPr>
            <a:r>
              <a:rPr lang="en-US" altLang="en-US" sz="1100">
                <a:latin typeface="+mn-lt"/>
              </a:rPr>
              <a:t>Strategy is low on priority list</a:t>
            </a:r>
          </a:p>
          <a:p>
            <a:pPr>
              <a:buFont typeface="Arial" panose="020B0604020202020204" pitchFamily="34" charset="0"/>
              <a:buChar char="•"/>
            </a:pPr>
            <a:r>
              <a:rPr lang="en-US" altLang="en-US" sz="1100" i="1">
                <a:latin typeface="+mn-lt"/>
              </a:rPr>
              <a:t>Typically very time constrained</a:t>
            </a:r>
          </a:p>
        </p:txBody>
      </p:sp>
      <p:sp>
        <p:nvSpPr>
          <p:cNvPr id="31" name="TextBox 30"/>
          <p:cNvSpPr txBox="1">
            <a:spLocks noChangeArrowheads="1"/>
          </p:cNvSpPr>
          <p:nvPr/>
        </p:nvSpPr>
        <p:spPr bwMode="auto">
          <a:xfrm>
            <a:off x="7142164" y="4852989"/>
            <a:ext cx="32019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US" altLang="en-US" sz="1100">
                <a:latin typeface="+mn-lt"/>
              </a:rPr>
              <a:t>Acting as CIO in a short term engagement</a:t>
            </a:r>
          </a:p>
          <a:p>
            <a:pPr>
              <a:buFont typeface="Arial" panose="020B0604020202020204" pitchFamily="34" charset="0"/>
              <a:buChar char="•"/>
            </a:pPr>
            <a:r>
              <a:rPr lang="en-US" altLang="en-US" sz="1100">
                <a:latin typeface="+mn-lt"/>
              </a:rPr>
              <a:t>1 month – 3 years</a:t>
            </a:r>
          </a:p>
          <a:p>
            <a:pPr>
              <a:buFont typeface="Arial" panose="020B0604020202020204" pitchFamily="34" charset="0"/>
              <a:buChar char="•"/>
            </a:pPr>
            <a:r>
              <a:rPr lang="en-US" altLang="en-US" sz="1100" i="1">
                <a:latin typeface="+mn-lt"/>
              </a:rPr>
              <a:t>Wants to avoid stagnation </a:t>
            </a:r>
          </a:p>
        </p:txBody>
      </p:sp>
      <p:sp>
        <p:nvSpPr>
          <p:cNvPr id="32" name="TextBox 31"/>
          <p:cNvSpPr txBox="1">
            <a:spLocks noChangeArrowheads="1"/>
          </p:cNvSpPr>
          <p:nvPr/>
        </p:nvSpPr>
        <p:spPr bwMode="auto">
          <a:xfrm>
            <a:off x="2965451" y="3886201"/>
            <a:ext cx="27225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US" altLang="en-US" sz="1100">
                <a:latin typeface="+mn-lt"/>
              </a:rPr>
              <a:t>Have held several executive positions</a:t>
            </a:r>
          </a:p>
          <a:p>
            <a:pPr>
              <a:buFont typeface="Arial" panose="020B0604020202020204" pitchFamily="34" charset="0"/>
              <a:buChar char="•"/>
            </a:pPr>
            <a:r>
              <a:rPr lang="en-US" altLang="en-US" sz="1100">
                <a:latin typeface="+mn-lt"/>
              </a:rPr>
              <a:t>Wealth of industry/market background</a:t>
            </a:r>
          </a:p>
          <a:p>
            <a:pPr>
              <a:buFont typeface="Arial" panose="020B0604020202020204" pitchFamily="34" charset="0"/>
              <a:buChar char="•"/>
            </a:pPr>
            <a:r>
              <a:rPr lang="en-US" altLang="en-US" sz="1100" i="1">
                <a:latin typeface="+mn-lt"/>
              </a:rPr>
              <a:t>Looks to be intrigued</a:t>
            </a:r>
          </a:p>
        </p:txBody>
      </p:sp>
      <p:sp>
        <p:nvSpPr>
          <p:cNvPr id="33" name="TextBox 32"/>
          <p:cNvSpPr txBox="1">
            <a:spLocks noChangeArrowheads="1"/>
          </p:cNvSpPr>
          <p:nvPr/>
        </p:nvSpPr>
        <p:spPr bwMode="auto">
          <a:xfrm>
            <a:off x="2965450" y="4852989"/>
            <a:ext cx="2806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US" altLang="en-US" sz="1100">
                <a:latin typeface="+mn-lt"/>
              </a:rPr>
              <a:t>IT reports to CxO…is IT decision maker</a:t>
            </a:r>
          </a:p>
          <a:p>
            <a:pPr>
              <a:buFont typeface="Arial" panose="020B0604020202020204" pitchFamily="34" charset="0"/>
              <a:buChar char="•"/>
            </a:pPr>
            <a:r>
              <a:rPr lang="en-US" altLang="en-US" sz="1100">
                <a:latin typeface="+mn-lt"/>
              </a:rPr>
              <a:t>Typically concerned with risk and cost</a:t>
            </a:r>
          </a:p>
          <a:p>
            <a:pPr>
              <a:buFont typeface="Arial" panose="020B0604020202020204" pitchFamily="34" charset="0"/>
              <a:buChar char="•"/>
            </a:pPr>
            <a:r>
              <a:rPr lang="en-US" altLang="en-US" sz="1100" i="1">
                <a:latin typeface="+mn-lt"/>
              </a:rPr>
              <a:t>IT is not their singular focus</a:t>
            </a:r>
          </a:p>
        </p:txBody>
      </p:sp>
      <p:sp>
        <p:nvSpPr>
          <p:cNvPr id="34" name="TextBox 33"/>
          <p:cNvSpPr txBox="1">
            <a:spLocks noChangeArrowheads="1"/>
          </p:cNvSpPr>
          <p:nvPr/>
        </p:nvSpPr>
        <p:spPr bwMode="auto">
          <a:xfrm>
            <a:off x="7142164" y="1957389"/>
            <a:ext cx="26701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US" altLang="en-US" sz="1100">
                <a:latin typeface="+mn-lt"/>
              </a:rPr>
              <a:t>Knows the company’s operations</a:t>
            </a:r>
          </a:p>
          <a:p>
            <a:pPr>
              <a:buFont typeface="Arial" panose="020B0604020202020204" pitchFamily="34" charset="0"/>
              <a:buChar char="•"/>
            </a:pPr>
            <a:r>
              <a:rPr lang="en-US" altLang="en-US" sz="1100">
                <a:latin typeface="+mn-lt"/>
              </a:rPr>
              <a:t>Have held several CXO or VP roles</a:t>
            </a:r>
          </a:p>
          <a:p>
            <a:pPr>
              <a:buFont typeface="Arial" panose="020B0604020202020204" pitchFamily="34" charset="0"/>
              <a:buChar char="•"/>
            </a:pPr>
            <a:r>
              <a:rPr lang="en-US" altLang="en-US" sz="1100" i="1">
                <a:latin typeface="+mn-lt"/>
              </a:rPr>
              <a:t>Don’t know what they don’t know</a:t>
            </a:r>
          </a:p>
        </p:txBody>
      </p:sp>
      <p:sp>
        <p:nvSpPr>
          <p:cNvPr id="35" name="TextBox 34"/>
          <p:cNvSpPr txBox="1">
            <a:spLocks noChangeArrowheads="1"/>
          </p:cNvSpPr>
          <p:nvPr/>
        </p:nvSpPr>
        <p:spPr bwMode="auto">
          <a:xfrm>
            <a:off x="7142164" y="2919414"/>
            <a:ext cx="26701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US" altLang="en-US" sz="1100">
                <a:latin typeface="+mn-lt"/>
              </a:rPr>
              <a:t>Hired from outside the organization</a:t>
            </a:r>
          </a:p>
          <a:p>
            <a:pPr>
              <a:buFont typeface="Arial" panose="020B0604020202020204" pitchFamily="34" charset="0"/>
              <a:buChar char="•"/>
            </a:pPr>
            <a:r>
              <a:rPr lang="en-US" altLang="en-US" sz="1100">
                <a:latin typeface="+mn-lt"/>
              </a:rPr>
              <a:t>Set out to fix specific problem(s)</a:t>
            </a:r>
          </a:p>
          <a:p>
            <a:pPr>
              <a:buFont typeface="Arial" panose="020B0604020202020204" pitchFamily="34" charset="0"/>
              <a:buChar char="•"/>
            </a:pPr>
            <a:r>
              <a:rPr lang="en-US" altLang="en-US" sz="1100" i="1">
                <a:latin typeface="+mn-lt"/>
              </a:rPr>
              <a:t>Benchmarks and peers are important</a:t>
            </a:r>
          </a:p>
        </p:txBody>
      </p:sp>
      <p:sp>
        <p:nvSpPr>
          <p:cNvPr id="36" name="TextBox 35"/>
          <p:cNvSpPr txBox="1">
            <a:spLocks noChangeArrowheads="1"/>
          </p:cNvSpPr>
          <p:nvPr/>
        </p:nvSpPr>
        <p:spPr bwMode="auto">
          <a:xfrm>
            <a:off x="7142164" y="3887789"/>
            <a:ext cx="35258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US" altLang="en-US" sz="1100">
                <a:latin typeface="+mn-lt"/>
              </a:rPr>
              <a:t>Hired from consulting firm for specific purpose</a:t>
            </a:r>
          </a:p>
          <a:p>
            <a:pPr>
              <a:buFont typeface="Arial" panose="020B0604020202020204" pitchFamily="34" charset="0"/>
              <a:buChar char="•"/>
            </a:pPr>
            <a:r>
              <a:rPr lang="en-US" altLang="en-US" sz="1100">
                <a:latin typeface="+mn-lt"/>
              </a:rPr>
              <a:t>Typically there to fix a problem</a:t>
            </a:r>
          </a:p>
          <a:p>
            <a:pPr>
              <a:buFont typeface="Arial" panose="020B0604020202020204" pitchFamily="34" charset="0"/>
              <a:buChar char="•"/>
            </a:pPr>
            <a:r>
              <a:rPr lang="en-US" altLang="en-US" sz="1100" i="1">
                <a:latin typeface="+mn-lt"/>
              </a:rPr>
              <a:t>Strong problem identification, not implementation</a:t>
            </a:r>
          </a:p>
        </p:txBody>
      </p:sp>
      <p:sp>
        <p:nvSpPr>
          <p:cNvPr id="37" name="TextBox 36"/>
          <p:cNvSpPr txBox="1">
            <a:spLocks noChangeArrowheads="1"/>
          </p:cNvSpPr>
          <p:nvPr/>
        </p:nvSpPr>
        <p:spPr bwMode="auto">
          <a:xfrm>
            <a:off x="2965451" y="2919414"/>
            <a:ext cx="28622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US" altLang="en-US" sz="1100">
                <a:latin typeface="+mn-lt"/>
              </a:rPr>
              <a:t>Career path from IT staff to CIO</a:t>
            </a:r>
          </a:p>
          <a:p>
            <a:pPr>
              <a:buFont typeface="Arial" panose="020B0604020202020204" pitchFamily="34" charset="0"/>
              <a:buChar char="•"/>
            </a:pPr>
            <a:r>
              <a:rPr lang="en-US" altLang="en-US" sz="1100">
                <a:latin typeface="+mn-lt"/>
              </a:rPr>
              <a:t>Often has a very technical background</a:t>
            </a:r>
          </a:p>
          <a:p>
            <a:pPr>
              <a:buFont typeface="Arial" panose="020B0604020202020204" pitchFamily="34" charset="0"/>
              <a:buChar char="•"/>
            </a:pPr>
            <a:r>
              <a:rPr lang="en-US" altLang="en-US" sz="1100" i="1">
                <a:latin typeface="+mn-lt"/>
              </a:rPr>
              <a:t>May struggle w/business aspects of role</a:t>
            </a:r>
          </a:p>
        </p:txBody>
      </p:sp>
      <p:sp>
        <p:nvSpPr>
          <p:cNvPr id="60435" name="TextBox 37"/>
          <p:cNvSpPr txBox="1">
            <a:spLocks noChangeArrowheads="1"/>
          </p:cNvSpPr>
          <p:nvPr/>
        </p:nvSpPr>
        <p:spPr bwMode="auto">
          <a:xfrm>
            <a:off x="1563688" y="5565775"/>
            <a:ext cx="3540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FFFFFF"/>
                </a:solidFill>
                <a:latin typeface="+mn-lt"/>
              </a:rPr>
              <a:t>26</a:t>
            </a:r>
          </a:p>
        </p:txBody>
      </p:sp>
    </p:spTree>
    <p:extLst>
      <p:ext uri="{BB962C8B-B14F-4D97-AF65-F5344CB8AC3E}">
        <p14:creationId xmlns:p14="http://schemas.microsoft.com/office/powerpoint/2010/main" val="35119360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P spid="32" grpId="0"/>
      <p:bldP spid="33" grpId="0"/>
      <p:bldP spid="34" grpId="0"/>
      <p:bldP spid="35"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321258" y="771361"/>
            <a:ext cx="1048279" cy="681381"/>
            <a:chOff x="1879237" y="803246"/>
            <a:chExt cx="1048279" cy="681381"/>
          </a:xfrm>
          <a:solidFill>
            <a:srgbClr val="404F21"/>
          </a:solidFill>
        </p:grpSpPr>
        <p:sp>
          <p:nvSpPr>
            <p:cNvPr id="7" name="Rounded Rectangle 6"/>
            <p:cNvSpPr/>
            <p:nvPr/>
          </p:nvSpPr>
          <p:spPr>
            <a:xfrm>
              <a:off x="1879237" y="803246"/>
              <a:ext cx="1048279" cy="681381"/>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1912499" y="836508"/>
              <a:ext cx="981755" cy="6148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spcBef>
                  <a:spcPct val="0"/>
                </a:spcBef>
                <a:spcAft>
                  <a:spcPct val="35000"/>
                </a:spcAft>
              </a:pPr>
              <a:r>
                <a:rPr lang="en-US" sz="1400" dirty="0">
                  <a:solidFill>
                    <a:srgbClr val="FFFFFF"/>
                  </a:solidFill>
                  <a:cs typeface="Times New Roman" panose="02020603050405020304" pitchFamily="18" charset="0"/>
                </a:rPr>
                <a:t>Tactical</a:t>
              </a:r>
              <a:endParaRPr lang="en-US" sz="1600" dirty="0">
                <a:solidFill>
                  <a:srgbClr val="FFFFFF"/>
                </a:solidFill>
                <a:cs typeface="Times New Roman" panose="02020603050405020304" pitchFamily="18" charset="0"/>
              </a:endParaRPr>
            </a:p>
          </p:txBody>
        </p:sp>
      </p:grpSp>
      <p:grpSp>
        <p:nvGrpSpPr>
          <p:cNvPr id="9" name="Group 8"/>
          <p:cNvGrpSpPr/>
          <p:nvPr/>
        </p:nvGrpSpPr>
        <p:grpSpPr>
          <a:xfrm>
            <a:off x="4321938" y="787949"/>
            <a:ext cx="1048279" cy="681381"/>
            <a:chOff x="1879237" y="803246"/>
            <a:chExt cx="1048279" cy="681381"/>
          </a:xfrm>
          <a:solidFill>
            <a:srgbClr val="404F21"/>
          </a:solidFill>
        </p:grpSpPr>
        <p:sp>
          <p:nvSpPr>
            <p:cNvPr id="10" name="Rounded Rectangle 9"/>
            <p:cNvSpPr/>
            <p:nvPr/>
          </p:nvSpPr>
          <p:spPr>
            <a:xfrm>
              <a:off x="1879237" y="803246"/>
              <a:ext cx="1048279" cy="681381"/>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1912499" y="836508"/>
              <a:ext cx="981755" cy="6148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spcBef>
                  <a:spcPct val="0"/>
                </a:spcBef>
                <a:spcAft>
                  <a:spcPct val="35000"/>
                </a:spcAft>
              </a:pPr>
              <a:r>
                <a:rPr lang="en-US" sz="1400" dirty="0">
                  <a:solidFill>
                    <a:srgbClr val="FFFFFF"/>
                  </a:solidFill>
                  <a:cs typeface="Times New Roman" panose="02020603050405020304" pitchFamily="18" charset="0"/>
                </a:rPr>
                <a:t>First -Time</a:t>
              </a:r>
            </a:p>
            <a:p>
              <a:pPr algn="ctr" defTabSz="711200">
                <a:spcBef>
                  <a:spcPct val="0"/>
                </a:spcBef>
                <a:spcAft>
                  <a:spcPct val="35000"/>
                </a:spcAft>
              </a:pPr>
              <a:r>
                <a:rPr lang="en-US" sz="1400" dirty="0">
                  <a:solidFill>
                    <a:srgbClr val="FFFFFF"/>
                  </a:solidFill>
                  <a:cs typeface="Times New Roman" panose="02020603050405020304" pitchFamily="18" charset="0"/>
                </a:rPr>
                <a:t>Technical</a:t>
              </a:r>
            </a:p>
          </p:txBody>
        </p:sp>
      </p:grpSp>
      <p:grpSp>
        <p:nvGrpSpPr>
          <p:cNvPr id="12" name="Group 11"/>
          <p:cNvGrpSpPr/>
          <p:nvPr/>
        </p:nvGrpSpPr>
        <p:grpSpPr>
          <a:xfrm>
            <a:off x="6604073" y="794130"/>
            <a:ext cx="1048279" cy="681381"/>
            <a:chOff x="1879237" y="803246"/>
            <a:chExt cx="1048279" cy="681381"/>
          </a:xfrm>
          <a:solidFill>
            <a:srgbClr val="404F21"/>
          </a:solidFill>
        </p:grpSpPr>
        <p:sp>
          <p:nvSpPr>
            <p:cNvPr id="13" name="Rounded Rectangle 12"/>
            <p:cNvSpPr/>
            <p:nvPr/>
          </p:nvSpPr>
          <p:spPr>
            <a:xfrm>
              <a:off x="1879237" y="803246"/>
              <a:ext cx="1048279" cy="681381"/>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1912499" y="836508"/>
              <a:ext cx="981755" cy="6148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spcBef>
                  <a:spcPct val="0"/>
                </a:spcBef>
                <a:spcAft>
                  <a:spcPct val="35000"/>
                </a:spcAft>
              </a:pPr>
              <a:r>
                <a:rPr lang="en-US" sz="1400" dirty="0">
                  <a:solidFill>
                    <a:srgbClr val="FFFFFF"/>
                  </a:solidFill>
                  <a:cs typeface="Times New Roman" panose="02020603050405020304" pitchFamily="18" charset="0"/>
                </a:rPr>
                <a:t>Seasoned</a:t>
              </a:r>
            </a:p>
          </p:txBody>
        </p:sp>
      </p:grpSp>
      <p:grpSp>
        <p:nvGrpSpPr>
          <p:cNvPr id="15" name="Group 14"/>
          <p:cNvGrpSpPr/>
          <p:nvPr/>
        </p:nvGrpSpPr>
        <p:grpSpPr>
          <a:xfrm>
            <a:off x="8716700" y="777542"/>
            <a:ext cx="1048279" cy="681381"/>
            <a:chOff x="1879237" y="803246"/>
            <a:chExt cx="1048279" cy="681381"/>
          </a:xfrm>
          <a:solidFill>
            <a:srgbClr val="404F21"/>
          </a:solidFill>
        </p:grpSpPr>
        <p:sp>
          <p:nvSpPr>
            <p:cNvPr id="16" name="Rounded Rectangle 15"/>
            <p:cNvSpPr/>
            <p:nvPr/>
          </p:nvSpPr>
          <p:spPr>
            <a:xfrm>
              <a:off x="1879237" y="803246"/>
              <a:ext cx="1048279" cy="681381"/>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1912499" y="836508"/>
              <a:ext cx="981755" cy="6148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spcBef>
                  <a:spcPct val="0"/>
                </a:spcBef>
                <a:spcAft>
                  <a:spcPct val="35000"/>
                </a:spcAft>
              </a:pPr>
              <a:r>
                <a:rPr lang="en-US" sz="1400" dirty="0">
                  <a:solidFill>
                    <a:srgbClr val="FFFFFF"/>
                  </a:solidFill>
                  <a:cs typeface="Times New Roman" panose="02020603050405020304" pitchFamily="18" charset="0"/>
                </a:rPr>
                <a:t>CxO as CIO</a:t>
              </a:r>
            </a:p>
          </p:txBody>
        </p:sp>
      </p:grpSp>
      <p:sp>
        <p:nvSpPr>
          <p:cNvPr id="42" name="TextBox 41"/>
          <p:cNvSpPr txBox="1"/>
          <p:nvPr/>
        </p:nvSpPr>
        <p:spPr>
          <a:xfrm>
            <a:off x="2005465" y="1530181"/>
            <a:ext cx="2046964" cy="1831271"/>
          </a:xfrm>
          <a:prstGeom prst="rect">
            <a:avLst/>
          </a:prstGeom>
          <a:noFill/>
        </p:spPr>
        <p:txBody>
          <a:bodyPr wrap="square" rtlCol="0" anchor="t">
            <a:spAutoFit/>
          </a:bodyPr>
          <a:lstStyle/>
          <a:p>
            <a:pPr algn="l">
              <a:lnSpc>
                <a:spcPct val="100000"/>
              </a:lnSpc>
            </a:pPr>
            <a:r>
              <a:rPr lang="en-US" sz="1400" b="1" dirty="0">
                <a:cs typeface="Times New Roman" panose="02020603050405020304" pitchFamily="18" charset="0"/>
              </a:rPr>
              <a:t>Challenges:</a:t>
            </a:r>
          </a:p>
          <a:p>
            <a:pPr marL="171450" indent="-171450">
              <a:buFont typeface="Arial" panose="020B0604020202020204" pitchFamily="34" charset="0"/>
              <a:buChar char="•"/>
            </a:pPr>
            <a:r>
              <a:rPr lang="en-US" sz="1100" dirty="0">
                <a:cs typeface="Times New Roman" panose="02020603050405020304" pitchFamily="18" charset="0"/>
              </a:rPr>
              <a:t>Often feels that their team lacks the right skills and enough time to be effective</a:t>
            </a:r>
          </a:p>
          <a:p>
            <a:pPr marL="171450" indent="-171450">
              <a:buFont typeface="Arial" panose="020B0604020202020204" pitchFamily="34" charset="0"/>
              <a:buChar char="•"/>
            </a:pPr>
            <a:r>
              <a:rPr lang="en-US" sz="1100" dirty="0">
                <a:cs typeface="Times New Roman" panose="02020603050405020304" pitchFamily="18" charset="0"/>
              </a:rPr>
              <a:t>May struggle articulating IT’s contribution to the business with non-IT stakeholders</a:t>
            </a:r>
          </a:p>
          <a:p>
            <a:pPr marL="171450" indent="-171450">
              <a:buFont typeface="Arial" panose="020B0604020202020204" pitchFamily="34" charset="0"/>
              <a:buChar char="•"/>
            </a:pPr>
            <a:r>
              <a:rPr lang="en-US" sz="1100" dirty="0">
                <a:cs typeface="Times New Roman" panose="02020603050405020304" pitchFamily="18" charset="0"/>
              </a:rPr>
              <a:t>Can be viewed as a utility by other executives</a:t>
            </a:r>
          </a:p>
          <a:p>
            <a:pPr marL="171450" indent="-171450">
              <a:buFont typeface="Arial" panose="020B0604020202020204" pitchFamily="34" charset="0"/>
              <a:buChar char="•"/>
            </a:pPr>
            <a:endParaRPr lang="en-US" sz="1100" i="1" dirty="0">
              <a:cs typeface="Times New Roman" panose="02020603050405020304" pitchFamily="18" charset="0"/>
            </a:endParaRPr>
          </a:p>
        </p:txBody>
      </p:sp>
      <p:sp>
        <p:nvSpPr>
          <p:cNvPr id="43" name="TextBox 42"/>
          <p:cNvSpPr txBox="1"/>
          <p:nvPr/>
        </p:nvSpPr>
        <p:spPr>
          <a:xfrm>
            <a:off x="8457892" y="1534728"/>
            <a:ext cx="1956109" cy="1661993"/>
          </a:xfrm>
          <a:prstGeom prst="rect">
            <a:avLst/>
          </a:prstGeom>
          <a:noFill/>
        </p:spPr>
        <p:txBody>
          <a:bodyPr wrap="square" rtlCol="0" anchor="t">
            <a:spAutoFit/>
          </a:bodyPr>
          <a:lstStyle/>
          <a:p>
            <a:pPr algn="l">
              <a:lnSpc>
                <a:spcPct val="100000"/>
              </a:lnSpc>
            </a:pPr>
            <a:r>
              <a:rPr lang="en-US" sz="1400" b="1" dirty="0">
                <a:cs typeface="Times New Roman" panose="02020603050405020304" pitchFamily="18" charset="0"/>
              </a:rPr>
              <a:t>Challenges:</a:t>
            </a:r>
          </a:p>
          <a:p>
            <a:pPr marL="171450" indent="-171450">
              <a:buFont typeface="Arial" panose="020B0604020202020204" pitchFamily="34" charset="0"/>
              <a:buChar char="•"/>
            </a:pPr>
            <a:r>
              <a:rPr lang="en-US" sz="1100" dirty="0">
                <a:cs typeface="Times New Roman" panose="02020603050405020304" pitchFamily="18" charset="0"/>
              </a:rPr>
              <a:t>Lack of IT experience causes uncertainty in decision making </a:t>
            </a:r>
          </a:p>
          <a:p>
            <a:pPr marL="171450" indent="-171450">
              <a:buFont typeface="Arial" panose="020B0604020202020204" pitchFamily="34" charset="0"/>
              <a:buChar char="•"/>
            </a:pPr>
            <a:r>
              <a:rPr lang="en-US" sz="1100" dirty="0">
                <a:cs typeface="Times New Roman" panose="02020603050405020304" pitchFamily="18" charset="0"/>
              </a:rPr>
              <a:t>Needs to understand the ROI of all decisions</a:t>
            </a:r>
          </a:p>
          <a:p>
            <a:pPr marL="171450" indent="-171450">
              <a:buFont typeface="Arial" panose="020B0604020202020204" pitchFamily="34" charset="0"/>
              <a:buChar char="•"/>
            </a:pPr>
            <a:r>
              <a:rPr lang="en-US" sz="1100" dirty="0">
                <a:cs typeface="Times New Roman" panose="02020603050405020304" pitchFamily="18" charset="0"/>
              </a:rPr>
              <a:t>Cost cutting/containment are always top of mind</a:t>
            </a:r>
          </a:p>
          <a:p>
            <a:pPr marL="171450" indent="-171450">
              <a:buFont typeface="Arial" panose="020B0604020202020204" pitchFamily="34" charset="0"/>
              <a:buChar char="•"/>
            </a:pPr>
            <a:endParaRPr lang="en-US" sz="1100" i="1" dirty="0">
              <a:cs typeface="Times New Roman" panose="02020603050405020304" pitchFamily="18" charset="0"/>
            </a:endParaRPr>
          </a:p>
        </p:txBody>
      </p:sp>
      <p:sp>
        <p:nvSpPr>
          <p:cNvPr id="44" name="TextBox 43"/>
          <p:cNvSpPr txBox="1"/>
          <p:nvPr/>
        </p:nvSpPr>
        <p:spPr>
          <a:xfrm>
            <a:off x="4052430" y="1524000"/>
            <a:ext cx="2018171" cy="2000548"/>
          </a:xfrm>
          <a:prstGeom prst="rect">
            <a:avLst/>
          </a:prstGeom>
          <a:noFill/>
        </p:spPr>
        <p:txBody>
          <a:bodyPr wrap="square" rtlCol="0" anchor="t">
            <a:spAutoFit/>
          </a:bodyPr>
          <a:lstStyle/>
          <a:p>
            <a:pPr algn="l">
              <a:lnSpc>
                <a:spcPct val="100000"/>
              </a:lnSpc>
            </a:pPr>
            <a:r>
              <a:rPr lang="en-US" sz="1400" b="1" dirty="0">
                <a:cs typeface="Times New Roman" panose="02020603050405020304" pitchFamily="18" charset="0"/>
              </a:rPr>
              <a:t>Challenges:</a:t>
            </a:r>
          </a:p>
          <a:p>
            <a:pPr marL="171450" indent="-171450">
              <a:buFont typeface="Arial" panose="020B0604020202020204" pitchFamily="34" charset="0"/>
              <a:buChar char="•"/>
            </a:pPr>
            <a:r>
              <a:rPr lang="en-US" sz="1100" dirty="0">
                <a:cs typeface="Times New Roman" panose="02020603050405020304" pitchFamily="18" charset="0"/>
              </a:rPr>
              <a:t>Struggles with the breadth and depth of leadership responsibilities outside of their area of expertise</a:t>
            </a:r>
          </a:p>
          <a:p>
            <a:pPr marL="171450" indent="-171450">
              <a:buFont typeface="Arial" panose="020B0604020202020204" pitchFamily="34" charset="0"/>
              <a:buChar char="•"/>
            </a:pPr>
            <a:r>
              <a:rPr lang="en-US" sz="1100" dirty="0">
                <a:cs typeface="Times New Roman" panose="02020603050405020304" pitchFamily="18" charset="0"/>
              </a:rPr>
              <a:t>Building a strong team is critical to their success</a:t>
            </a:r>
          </a:p>
          <a:p>
            <a:pPr marL="171450" indent="-171450">
              <a:buFont typeface="Arial" panose="020B0604020202020204" pitchFamily="34" charset="0"/>
              <a:buChar char="•"/>
            </a:pPr>
            <a:r>
              <a:rPr lang="en-US" sz="1100" dirty="0">
                <a:cs typeface="Times New Roman" panose="02020603050405020304" pitchFamily="18" charset="0"/>
              </a:rPr>
              <a:t>Strategic thinking can be foreign to them given their previous roles</a:t>
            </a:r>
          </a:p>
          <a:p>
            <a:pPr marL="171450" indent="-171450">
              <a:buFont typeface="Arial" panose="020B0604020202020204" pitchFamily="34" charset="0"/>
              <a:buChar char="•"/>
            </a:pPr>
            <a:endParaRPr lang="en-US" sz="1100" i="1" dirty="0">
              <a:cs typeface="Times New Roman" panose="02020603050405020304" pitchFamily="18" charset="0"/>
            </a:endParaRPr>
          </a:p>
        </p:txBody>
      </p:sp>
      <p:sp>
        <p:nvSpPr>
          <p:cNvPr id="45" name="TextBox 44"/>
          <p:cNvSpPr txBox="1"/>
          <p:nvPr/>
        </p:nvSpPr>
        <p:spPr>
          <a:xfrm>
            <a:off x="6363441" y="1530180"/>
            <a:ext cx="1959292" cy="2000548"/>
          </a:xfrm>
          <a:prstGeom prst="rect">
            <a:avLst/>
          </a:prstGeom>
          <a:noFill/>
        </p:spPr>
        <p:txBody>
          <a:bodyPr wrap="square" rtlCol="0" anchor="t">
            <a:spAutoFit/>
          </a:bodyPr>
          <a:lstStyle/>
          <a:p>
            <a:pPr algn="l">
              <a:lnSpc>
                <a:spcPct val="100000"/>
              </a:lnSpc>
            </a:pPr>
            <a:r>
              <a:rPr lang="en-US" sz="1400" b="1" dirty="0">
                <a:cs typeface="Times New Roman" panose="02020603050405020304" pitchFamily="18" charset="0"/>
              </a:rPr>
              <a:t>Challenges:</a:t>
            </a:r>
          </a:p>
          <a:p>
            <a:pPr marL="171450" indent="-171450">
              <a:buFont typeface="Arial" panose="020B0604020202020204" pitchFamily="34" charset="0"/>
              <a:buChar char="•"/>
            </a:pPr>
            <a:r>
              <a:rPr lang="en-US" sz="1100" dirty="0">
                <a:cs typeface="Times New Roman" panose="02020603050405020304" pitchFamily="18" charset="0"/>
              </a:rPr>
              <a:t>Time is their most scarce and valuable asset</a:t>
            </a:r>
          </a:p>
          <a:p>
            <a:pPr marL="171450" indent="-171450">
              <a:buFont typeface="Arial" panose="020B0604020202020204" pitchFamily="34" charset="0"/>
              <a:buChar char="•"/>
            </a:pPr>
            <a:r>
              <a:rPr lang="en-US" sz="1100" dirty="0">
                <a:cs typeface="Times New Roman" panose="02020603050405020304" pitchFamily="18" charset="0"/>
              </a:rPr>
              <a:t>Empowering and developing their team is very important to them</a:t>
            </a:r>
          </a:p>
          <a:p>
            <a:pPr marL="171450" indent="-171450">
              <a:buFont typeface="Arial" panose="020B0604020202020204" pitchFamily="34" charset="0"/>
              <a:buChar char="•"/>
            </a:pPr>
            <a:r>
              <a:rPr lang="en-US" sz="1100" dirty="0">
                <a:cs typeface="Times New Roman" panose="02020603050405020304" pitchFamily="18" charset="0"/>
              </a:rPr>
              <a:t>Looks to improve relationships and communications with other business leaders </a:t>
            </a:r>
          </a:p>
          <a:p>
            <a:pPr marL="171450" indent="-171450">
              <a:buFont typeface="Arial" panose="020B0604020202020204" pitchFamily="34" charset="0"/>
              <a:buChar char="•"/>
            </a:pPr>
            <a:endParaRPr lang="en-US" sz="1100" i="1" dirty="0">
              <a:solidFill>
                <a:srgbClr val="FFFFFF"/>
              </a:solidFill>
              <a:cs typeface="Times New Roman" panose="02020603050405020304" pitchFamily="18" charset="0"/>
            </a:endParaRPr>
          </a:p>
        </p:txBody>
      </p:sp>
      <p:sp>
        <p:nvSpPr>
          <p:cNvPr id="21" name="TextBox 20"/>
          <p:cNvSpPr txBox="1"/>
          <p:nvPr/>
        </p:nvSpPr>
        <p:spPr>
          <a:xfrm>
            <a:off x="1991846" y="4214151"/>
            <a:ext cx="1932316" cy="1823576"/>
          </a:xfrm>
          <a:prstGeom prst="rect">
            <a:avLst/>
          </a:prstGeom>
          <a:noFill/>
        </p:spPr>
        <p:txBody>
          <a:bodyPr wrap="square" rtlCol="0" anchor="t">
            <a:spAutoFit/>
          </a:bodyPr>
          <a:lstStyle/>
          <a:p>
            <a:pPr algn="l">
              <a:lnSpc>
                <a:spcPct val="100000"/>
              </a:lnSpc>
            </a:pPr>
            <a:r>
              <a:rPr lang="en-US" sz="1400" b="1" dirty="0">
                <a:cs typeface="Times New Roman" panose="02020603050405020304" pitchFamily="18" charset="0"/>
              </a:rPr>
              <a:t>Challenges:</a:t>
            </a:r>
          </a:p>
          <a:p>
            <a:pPr marL="171450" indent="-171450">
              <a:buFont typeface="Arial" panose="020B0604020202020204" pitchFamily="34" charset="0"/>
              <a:buChar char="•"/>
            </a:pPr>
            <a:r>
              <a:rPr lang="en-US" sz="1100" dirty="0">
                <a:cs typeface="Times New Roman" panose="02020603050405020304" pitchFamily="18" charset="0"/>
              </a:rPr>
              <a:t>Lack of IT experience causes uncertainty in decision making</a:t>
            </a:r>
          </a:p>
          <a:p>
            <a:pPr marL="171450" indent="-171450">
              <a:buFont typeface="Arial" panose="020B0604020202020204" pitchFamily="34" charset="0"/>
              <a:buChar char="•"/>
            </a:pPr>
            <a:r>
              <a:rPr lang="en-US" sz="1100" dirty="0">
                <a:cs typeface="Times New Roman" panose="02020603050405020304" pitchFamily="18" charset="0"/>
              </a:rPr>
              <a:t>Unfamiliar with IT vendors and marketplace</a:t>
            </a:r>
          </a:p>
          <a:p>
            <a:pPr marL="171450" indent="-171450">
              <a:buFont typeface="Arial" panose="020B0604020202020204" pitchFamily="34" charset="0"/>
              <a:buChar char="•"/>
            </a:pPr>
            <a:r>
              <a:rPr lang="en-US" sz="1100" dirty="0">
                <a:cs typeface="Times New Roman" panose="02020603050405020304" pitchFamily="18" charset="0"/>
              </a:rPr>
              <a:t>May have blind spots and not recognize problem areas</a:t>
            </a:r>
          </a:p>
          <a:p>
            <a:pPr marL="171450" indent="-171450">
              <a:buFont typeface="Arial" panose="020B0604020202020204" pitchFamily="34" charset="0"/>
              <a:buChar char="•"/>
            </a:pPr>
            <a:endParaRPr lang="en-US" sz="1050" i="1" dirty="0">
              <a:cs typeface="Times New Roman" panose="02020603050405020304" pitchFamily="18" charset="0"/>
            </a:endParaRPr>
          </a:p>
        </p:txBody>
      </p:sp>
      <p:sp>
        <p:nvSpPr>
          <p:cNvPr id="22" name="TextBox 21"/>
          <p:cNvSpPr txBox="1"/>
          <p:nvPr/>
        </p:nvSpPr>
        <p:spPr>
          <a:xfrm>
            <a:off x="8264735" y="4214150"/>
            <a:ext cx="1954533" cy="1485022"/>
          </a:xfrm>
          <a:prstGeom prst="rect">
            <a:avLst/>
          </a:prstGeom>
          <a:noFill/>
        </p:spPr>
        <p:txBody>
          <a:bodyPr wrap="square" rtlCol="0" anchor="t">
            <a:spAutoFit/>
          </a:bodyPr>
          <a:lstStyle/>
          <a:p>
            <a:pPr algn="l">
              <a:lnSpc>
                <a:spcPct val="100000"/>
              </a:lnSpc>
            </a:pPr>
            <a:r>
              <a:rPr lang="en-US" sz="1400" b="1" dirty="0">
                <a:cs typeface="Times New Roman" panose="02020603050405020304" pitchFamily="18" charset="0"/>
              </a:rPr>
              <a:t>Challenges:</a:t>
            </a:r>
          </a:p>
          <a:p>
            <a:pPr marL="171450" indent="-171450">
              <a:buFont typeface="Arial" panose="020B0604020202020204" pitchFamily="34" charset="0"/>
              <a:buChar char="•"/>
            </a:pPr>
            <a:r>
              <a:rPr lang="en-US" sz="1100" dirty="0">
                <a:cs typeface="Times New Roman" panose="02020603050405020304" pitchFamily="18" charset="0"/>
              </a:rPr>
              <a:t>Lacks confidence in decision making</a:t>
            </a:r>
          </a:p>
          <a:p>
            <a:pPr marL="171450" indent="-171450">
              <a:buFont typeface="Arial" panose="020B0604020202020204" pitchFamily="34" charset="0"/>
              <a:buChar char="•"/>
            </a:pPr>
            <a:r>
              <a:rPr lang="en-US" sz="1100" dirty="0">
                <a:cs typeface="Times New Roman" panose="02020603050405020304" pitchFamily="18" charset="0"/>
              </a:rPr>
              <a:t>May have limited decision making authority</a:t>
            </a:r>
          </a:p>
          <a:p>
            <a:pPr marL="171450" indent="-171450">
              <a:buFont typeface="Arial" panose="020B0604020202020204" pitchFamily="34" charset="0"/>
              <a:buChar char="•"/>
            </a:pPr>
            <a:r>
              <a:rPr lang="en-US" sz="1100" dirty="0">
                <a:cs typeface="Times New Roman" panose="02020603050405020304" pitchFamily="18" charset="0"/>
              </a:rPr>
              <a:t>May not have strong business relationships</a:t>
            </a:r>
          </a:p>
          <a:p>
            <a:pPr marL="171450" indent="-171450">
              <a:buFont typeface="Arial" panose="020B0604020202020204" pitchFamily="34" charset="0"/>
              <a:buChar char="•"/>
            </a:pPr>
            <a:endParaRPr lang="en-US" sz="1050" i="1" dirty="0">
              <a:cs typeface="Times New Roman" panose="02020603050405020304" pitchFamily="18" charset="0"/>
            </a:endParaRPr>
          </a:p>
        </p:txBody>
      </p:sp>
      <p:sp>
        <p:nvSpPr>
          <p:cNvPr id="23" name="TextBox 22"/>
          <p:cNvSpPr txBox="1"/>
          <p:nvPr/>
        </p:nvSpPr>
        <p:spPr>
          <a:xfrm>
            <a:off x="4086297" y="4214150"/>
            <a:ext cx="1927085" cy="1485022"/>
          </a:xfrm>
          <a:prstGeom prst="rect">
            <a:avLst/>
          </a:prstGeom>
          <a:noFill/>
        </p:spPr>
        <p:txBody>
          <a:bodyPr wrap="square" rtlCol="0" anchor="t">
            <a:spAutoFit/>
          </a:bodyPr>
          <a:lstStyle/>
          <a:p>
            <a:pPr algn="l">
              <a:lnSpc>
                <a:spcPct val="100000"/>
              </a:lnSpc>
            </a:pPr>
            <a:r>
              <a:rPr lang="en-US" sz="1400" b="1" dirty="0">
                <a:cs typeface="Times New Roman" panose="02020603050405020304" pitchFamily="18" charset="0"/>
              </a:rPr>
              <a:t>Challenges:</a:t>
            </a:r>
          </a:p>
          <a:p>
            <a:pPr marL="171450" indent="-171450">
              <a:buFont typeface="Arial" panose="020B0604020202020204" pitchFamily="34" charset="0"/>
              <a:buChar char="•"/>
            </a:pPr>
            <a:r>
              <a:rPr lang="en-US" sz="1100" dirty="0">
                <a:cs typeface="Times New Roman" panose="02020603050405020304" pitchFamily="18" charset="0"/>
              </a:rPr>
              <a:t>Lacks business stakeholder relationships</a:t>
            </a:r>
          </a:p>
          <a:p>
            <a:pPr marL="171450" indent="-171450">
              <a:buFont typeface="Arial" panose="020B0604020202020204" pitchFamily="34" charset="0"/>
              <a:buChar char="•"/>
            </a:pPr>
            <a:r>
              <a:rPr lang="en-US" sz="1100" dirty="0">
                <a:cs typeface="Times New Roman" panose="02020603050405020304" pitchFamily="18" charset="0"/>
              </a:rPr>
              <a:t>May tend to be less strategic in their thinking</a:t>
            </a:r>
          </a:p>
          <a:p>
            <a:pPr marL="171450" indent="-171450">
              <a:buFont typeface="Arial" panose="020B0604020202020204" pitchFamily="34" charset="0"/>
              <a:buChar char="•"/>
            </a:pPr>
            <a:r>
              <a:rPr lang="en-US" sz="1100" dirty="0">
                <a:cs typeface="Times New Roman" panose="02020603050405020304" pitchFamily="18" charset="0"/>
              </a:rPr>
              <a:t>Cost cutting/containment are typically a priority</a:t>
            </a:r>
          </a:p>
          <a:p>
            <a:pPr marL="171450" indent="-171450">
              <a:buFont typeface="Arial" panose="020B0604020202020204" pitchFamily="34" charset="0"/>
              <a:buChar char="•"/>
            </a:pPr>
            <a:endParaRPr lang="en-US" sz="1050" i="1" dirty="0">
              <a:cs typeface="Times New Roman" panose="02020603050405020304" pitchFamily="18" charset="0"/>
            </a:endParaRPr>
          </a:p>
        </p:txBody>
      </p:sp>
      <p:sp>
        <p:nvSpPr>
          <p:cNvPr id="24" name="TextBox 23"/>
          <p:cNvSpPr txBox="1"/>
          <p:nvPr/>
        </p:nvSpPr>
        <p:spPr>
          <a:xfrm>
            <a:off x="6175516" y="4214150"/>
            <a:ext cx="1927085" cy="2162130"/>
          </a:xfrm>
          <a:prstGeom prst="rect">
            <a:avLst/>
          </a:prstGeom>
          <a:noFill/>
        </p:spPr>
        <p:txBody>
          <a:bodyPr wrap="square" rtlCol="0" anchor="t">
            <a:spAutoFit/>
          </a:bodyPr>
          <a:lstStyle/>
          <a:p>
            <a:pPr algn="l">
              <a:lnSpc>
                <a:spcPct val="100000"/>
              </a:lnSpc>
            </a:pPr>
            <a:r>
              <a:rPr lang="en-US" sz="1400" b="1" dirty="0"/>
              <a:t>Challenges:</a:t>
            </a:r>
          </a:p>
          <a:p>
            <a:pPr marL="171450" indent="-171450">
              <a:buFont typeface="Arial" panose="020B0604020202020204" pitchFamily="34" charset="0"/>
              <a:buChar char="•"/>
            </a:pPr>
            <a:r>
              <a:rPr lang="en-US" sz="1100" dirty="0"/>
              <a:t>May not have high proficiency in leadership competencies</a:t>
            </a:r>
          </a:p>
          <a:p>
            <a:pPr marL="171450" indent="-171450">
              <a:buFont typeface="Arial" panose="020B0604020202020204" pitchFamily="34" charset="0"/>
              <a:buChar char="•"/>
            </a:pPr>
            <a:r>
              <a:rPr lang="en-US" sz="1100" dirty="0"/>
              <a:t>May lack operational management experience – not process oriented</a:t>
            </a:r>
          </a:p>
          <a:p>
            <a:pPr marL="171450" indent="-171450">
              <a:buFont typeface="Arial" panose="020B0604020202020204" pitchFamily="34" charset="0"/>
              <a:buChar char="•"/>
            </a:pPr>
            <a:r>
              <a:rPr lang="en-US" sz="1100" dirty="0"/>
              <a:t>Looks to improve relationships and communication with business leaders</a:t>
            </a:r>
          </a:p>
          <a:p>
            <a:pPr marL="171450" indent="-171450">
              <a:buFont typeface="Arial" panose="020B0604020202020204" pitchFamily="34" charset="0"/>
              <a:buChar char="•"/>
            </a:pPr>
            <a:endParaRPr lang="en-US" sz="1050" i="1" dirty="0"/>
          </a:p>
        </p:txBody>
      </p:sp>
      <p:grpSp>
        <p:nvGrpSpPr>
          <p:cNvPr id="25" name="Group 24"/>
          <p:cNvGrpSpPr/>
          <p:nvPr/>
        </p:nvGrpSpPr>
        <p:grpSpPr>
          <a:xfrm>
            <a:off x="2253619" y="3538463"/>
            <a:ext cx="1048279" cy="681381"/>
            <a:chOff x="1879237" y="803246"/>
            <a:chExt cx="1048279" cy="681381"/>
          </a:xfrm>
          <a:solidFill>
            <a:srgbClr val="404F21"/>
          </a:solidFill>
        </p:grpSpPr>
        <p:sp>
          <p:nvSpPr>
            <p:cNvPr id="26" name="Rounded Rectangle 25"/>
            <p:cNvSpPr/>
            <p:nvPr/>
          </p:nvSpPr>
          <p:spPr>
            <a:xfrm>
              <a:off x="1879237" y="803246"/>
              <a:ext cx="1048279" cy="681381"/>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ounded Rectangle 4"/>
            <p:cNvSpPr/>
            <p:nvPr/>
          </p:nvSpPr>
          <p:spPr>
            <a:xfrm>
              <a:off x="1912499" y="836508"/>
              <a:ext cx="981755" cy="6148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spcBef>
                  <a:spcPct val="0"/>
                </a:spcBef>
                <a:spcAft>
                  <a:spcPct val="35000"/>
                </a:spcAft>
              </a:pPr>
              <a:r>
                <a:rPr lang="en-US" sz="1400" dirty="0">
                  <a:solidFill>
                    <a:srgbClr val="FFFFFF"/>
                  </a:solidFill>
                  <a:cs typeface="Times New Roman" panose="02020603050405020304" pitchFamily="18" charset="0"/>
                </a:rPr>
                <a:t>From the Business</a:t>
              </a:r>
            </a:p>
          </p:txBody>
        </p:sp>
      </p:grpSp>
      <p:grpSp>
        <p:nvGrpSpPr>
          <p:cNvPr id="28" name="Group 27"/>
          <p:cNvGrpSpPr/>
          <p:nvPr/>
        </p:nvGrpSpPr>
        <p:grpSpPr>
          <a:xfrm>
            <a:off x="4357881" y="3505201"/>
            <a:ext cx="1048279" cy="681381"/>
            <a:chOff x="1879237" y="803246"/>
            <a:chExt cx="1048279" cy="681381"/>
          </a:xfrm>
          <a:solidFill>
            <a:srgbClr val="404F21"/>
          </a:solidFill>
        </p:grpSpPr>
        <p:sp>
          <p:nvSpPr>
            <p:cNvPr id="29" name="Rounded Rectangle 28"/>
            <p:cNvSpPr/>
            <p:nvPr/>
          </p:nvSpPr>
          <p:spPr>
            <a:xfrm>
              <a:off x="1879237" y="803246"/>
              <a:ext cx="1048279" cy="681381"/>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ounded Rectangle 4"/>
            <p:cNvSpPr/>
            <p:nvPr/>
          </p:nvSpPr>
          <p:spPr>
            <a:xfrm>
              <a:off x="1912499" y="836508"/>
              <a:ext cx="981755" cy="6148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spcBef>
                  <a:spcPct val="0"/>
                </a:spcBef>
                <a:spcAft>
                  <a:spcPct val="35000"/>
                </a:spcAft>
              </a:pPr>
              <a:r>
                <a:rPr lang="en-US" sz="1400" dirty="0">
                  <a:solidFill>
                    <a:srgbClr val="FFFFFF"/>
                  </a:solidFill>
                  <a:cs typeface="Times New Roman" panose="02020603050405020304" pitchFamily="18" charset="0"/>
                </a:rPr>
                <a:t>Turn-around</a:t>
              </a:r>
            </a:p>
          </p:txBody>
        </p:sp>
      </p:grpSp>
      <p:grpSp>
        <p:nvGrpSpPr>
          <p:cNvPr id="31" name="Group 30"/>
          <p:cNvGrpSpPr/>
          <p:nvPr/>
        </p:nvGrpSpPr>
        <p:grpSpPr>
          <a:xfrm>
            <a:off x="6462143" y="3515607"/>
            <a:ext cx="1048279" cy="681381"/>
            <a:chOff x="1879237" y="803246"/>
            <a:chExt cx="1048279" cy="681381"/>
          </a:xfrm>
          <a:solidFill>
            <a:srgbClr val="404F21"/>
          </a:solidFill>
        </p:grpSpPr>
        <p:sp>
          <p:nvSpPr>
            <p:cNvPr id="32" name="Rounded Rectangle 31"/>
            <p:cNvSpPr/>
            <p:nvPr/>
          </p:nvSpPr>
          <p:spPr>
            <a:xfrm>
              <a:off x="1879237" y="803246"/>
              <a:ext cx="1048279" cy="681381"/>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ounded Rectangle 4"/>
            <p:cNvSpPr/>
            <p:nvPr/>
          </p:nvSpPr>
          <p:spPr>
            <a:xfrm>
              <a:off x="1912499" y="836508"/>
              <a:ext cx="981755" cy="6148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spcBef>
                  <a:spcPct val="0"/>
                </a:spcBef>
                <a:spcAft>
                  <a:spcPct val="35000"/>
                </a:spcAft>
              </a:pPr>
              <a:r>
                <a:rPr lang="en-US" sz="1400" dirty="0">
                  <a:solidFill>
                    <a:srgbClr val="FFFFFF"/>
                  </a:solidFill>
                  <a:cs typeface="Times New Roman" panose="02020603050405020304" pitchFamily="18" charset="0"/>
                </a:rPr>
                <a:t>Consultant</a:t>
              </a:r>
            </a:p>
          </p:txBody>
        </p:sp>
      </p:grpSp>
      <p:grpSp>
        <p:nvGrpSpPr>
          <p:cNvPr id="34" name="Group 33"/>
          <p:cNvGrpSpPr/>
          <p:nvPr/>
        </p:nvGrpSpPr>
        <p:grpSpPr>
          <a:xfrm>
            <a:off x="8566405" y="3505201"/>
            <a:ext cx="1048279" cy="681381"/>
            <a:chOff x="1879237" y="803246"/>
            <a:chExt cx="1048279" cy="681381"/>
          </a:xfrm>
          <a:solidFill>
            <a:srgbClr val="404F21"/>
          </a:solidFill>
        </p:grpSpPr>
        <p:sp>
          <p:nvSpPr>
            <p:cNvPr id="35" name="Rounded Rectangle 34"/>
            <p:cNvSpPr/>
            <p:nvPr/>
          </p:nvSpPr>
          <p:spPr>
            <a:xfrm>
              <a:off x="1879237" y="803246"/>
              <a:ext cx="1048279" cy="681381"/>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ounded Rectangle 4"/>
            <p:cNvSpPr/>
            <p:nvPr/>
          </p:nvSpPr>
          <p:spPr>
            <a:xfrm>
              <a:off x="1912499" y="836508"/>
              <a:ext cx="981755" cy="6148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spcBef>
                  <a:spcPct val="0"/>
                </a:spcBef>
                <a:spcAft>
                  <a:spcPct val="35000"/>
                </a:spcAft>
              </a:pPr>
              <a:r>
                <a:rPr lang="en-US" sz="1400" dirty="0">
                  <a:solidFill>
                    <a:srgbClr val="FFFFFF"/>
                  </a:solidFill>
                  <a:cs typeface="Times New Roman" panose="02020603050405020304" pitchFamily="18" charset="0"/>
                </a:rPr>
                <a:t>Interim</a:t>
              </a:r>
              <a:endParaRPr lang="en-US" sz="1600" dirty="0">
                <a:solidFill>
                  <a:srgbClr val="FFFFFF"/>
                </a:solidFill>
                <a:cs typeface="Times New Roman" panose="02020603050405020304" pitchFamily="18" charset="0"/>
              </a:endParaRPr>
            </a:p>
          </p:txBody>
        </p:sp>
      </p:grpSp>
      <p:sp>
        <p:nvSpPr>
          <p:cNvPr id="37" name="TextBox 36"/>
          <p:cNvSpPr txBox="1"/>
          <p:nvPr/>
        </p:nvSpPr>
        <p:spPr>
          <a:xfrm>
            <a:off x="1554350" y="7416905"/>
            <a:ext cx="320661" cy="215444"/>
          </a:xfrm>
          <a:prstGeom prst="rect">
            <a:avLst/>
          </a:prstGeom>
          <a:noFill/>
        </p:spPr>
        <p:txBody>
          <a:bodyPr wrap="square" rtlCol="0" anchor="t">
            <a:spAutoFit/>
          </a:bodyPr>
          <a:lstStyle/>
          <a:p>
            <a:pPr algn="l">
              <a:lnSpc>
                <a:spcPct val="100000"/>
              </a:lnSpc>
            </a:pPr>
            <a:r>
              <a:rPr lang="en-US" sz="800" dirty="0">
                <a:solidFill>
                  <a:srgbClr val="FFFFFF"/>
                </a:solidFill>
              </a:rPr>
              <a:t>28</a:t>
            </a:r>
          </a:p>
        </p:txBody>
      </p:sp>
      <p:sp>
        <p:nvSpPr>
          <p:cNvPr id="2" name="TextBox 1"/>
          <p:cNvSpPr txBox="1"/>
          <p:nvPr/>
        </p:nvSpPr>
        <p:spPr>
          <a:xfrm>
            <a:off x="2696027" y="108655"/>
            <a:ext cx="6799946" cy="646331"/>
          </a:xfrm>
          <a:prstGeom prst="rect">
            <a:avLst/>
          </a:prstGeom>
          <a:noFill/>
        </p:spPr>
        <p:txBody>
          <a:bodyPr wrap="square" rtlCol="0">
            <a:spAutoFit/>
          </a:bodyPr>
          <a:lstStyle/>
          <a:p>
            <a:r>
              <a:rPr lang="en-US" sz="3600" b="1" dirty="0">
                <a:latin typeface="+mj-lt"/>
                <a:cs typeface="Times New Roman" panose="02020603050405020304" pitchFamily="18" charset="0"/>
              </a:rPr>
              <a:t>CIO Types – Backgrounds - Insights</a:t>
            </a:r>
          </a:p>
        </p:txBody>
      </p:sp>
    </p:spTree>
    <p:extLst>
      <p:ext uri="{BB962C8B-B14F-4D97-AF65-F5344CB8AC3E}">
        <p14:creationId xmlns:p14="http://schemas.microsoft.com/office/powerpoint/2010/main" val="111118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40A0BDBC-9104-4D1E-A829-1503DF3A4122}"/>
              </a:ext>
            </a:extLst>
          </p:cNvPr>
          <p:cNvGraphicFramePr>
            <a:graphicFrameLocks noGrp="1"/>
          </p:cNvGraphicFramePr>
          <p:nvPr>
            <p:extLst>
              <p:ext uri="{D42A27DB-BD31-4B8C-83A1-F6EECF244321}">
                <p14:modId xmlns:p14="http://schemas.microsoft.com/office/powerpoint/2010/main" val="2666262804"/>
              </p:ext>
            </p:extLst>
          </p:nvPr>
        </p:nvGraphicFramePr>
        <p:xfrm>
          <a:off x="2743200" y="1"/>
          <a:ext cx="9182327" cy="6248400"/>
        </p:xfrm>
        <a:graphic>
          <a:graphicData uri="http://schemas.openxmlformats.org/drawingml/2006/table">
            <a:tbl>
              <a:tblPr firstRow="1" bandRow="1">
                <a:tableStyleId>{5C22544A-7EE6-4342-B048-85BDC9FD1C3A}</a:tableStyleId>
              </a:tblPr>
              <a:tblGrid>
                <a:gridCol w="2493717">
                  <a:extLst>
                    <a:ext uri="{9D8B030D-6E8A-4147-A177-3AD203B41FA5}">
                      <a16:colId xmlns:a16="http://schemas.microsoft.com/office/drawing/2014/main" val="20000"/>
                    </a:ext>
                  </a:extLst>
                </a:gridCol>
                <a:gridCol w="5079501">
                  <a:extLst>
                    <a:ext uri="{9D8B030D-6E8A-4147-A177-3AD203B41FA5}">
                      <a16:colId xmlns:a16="http://schemas.microsoft.com/office/drawing/2014/main" val="20001"/>
                    </a:ext>
                  </a:extLst>
                </a:gridCol>
                <a:gridCol w="1609109">
                  <a:extLst>
                    <a:ext uri="{9D8B030D-6E8A-4147-A177-3AD203B41FA5}">
                      <a16:colId xmlns:a16="http://schemas.microsoft.com/office/drawing/2014/main" val="20002"/>
                    </a:ext>
                  </a:extLst>
                </a:gridCol>
              </a:tblGrid>
              <a:tr h="712472">
                <a:tc>
                  <a:txBody>
                    <a:bodyPr/>
                    <a:lstStyle/>
                    <a:p>
                      <a:pPr algn="ctr"/>
                      <a:r>
                        <a:rPr lang="en-US" sz="2000" dirty="0">
                          <a:latin typeface="+mn-lt"/>
                        </a:rPr>
                        <a:t>Tech</a:t>
                      </a:r>
                      <a:r>
                        <a:rPr lang="en-US" sz="2000" baseline="0" dirty="0">
                          <a:latin typeface="+mn-lt"/>
                        </a:rPr>
                        <a:t> Initiative</a:t>
                      </a:r>
                      <a:endParaRPr lang="en-US" sz="2000" dirty="0">
                        <a:latin typeface="+mn-lt"/>
                      </a:endParaRPr>
                    </a:p>
                  </a:txBody>
                  <a:tcPr marL="91430" marR="91430" marT="45710" marB="45710">
                    <a:solidFill>
                      <a:schemeClr val="accent6">
                        <a:lumMod val="50000"/>
                      </a:schemeClr>
                    </a:solidFill>
                  </a:tcPr>
                </a:tc>
                <a:tc>
                  <a:txBody>
                    <a:bodyPr/>
                    <a:lstStyle/>
                    <a:p>
                      <a:pPr algn="ctr"/>
                      <a:r>
                        <a:rPr lang="en-US" sz="2000" dirty="0">
                          <a:latin typeface="+mn-lt"/>
                        </a:rPr>
                        <a:t>Challenge / Need</a:t>
                      </a:r>
                    </a:p>
                  </a:txBody>
                  <a:tcPr marL="91430" marR="91430" marT="45710" marB="45710">
                    <a:solidFill>
                      <a:schemeClr val="accent6">
                        <a:lumMod val="50000"/>
                      </a:schemeClr>
                    </a:solidFill>
                  </a:tcPr>
                </a:tc>
                <a:tc>
                  <a:txBody>
                    <a:bodyPr/>
                    <a:lstStyle/>
                    <a:p>
                      <a:pPr algn="ctr"/>
                      <a:r>
                        <a:rPr lang="en-US" sz="2000" dirty="0" smtClean="0">
                          <a:latin typeface="+mn-lt"/>
                        </a:rPr>
                        <a:t>Gartner</a:t>
                      </a:r>
                    </a:p>
                    <a:p>
                      <a:pPr algn="ctr"/>
                      <a:r>
                        <a:rPr lang="en-US" sz="2000" dirty="0" smtClean="0">
                          <a:latin typeface="+mn-lt"/>
                        </a:rPr>
                        <a:t>Solution</a:t>
                      </a:r>
                      <a:endParaRPr lang="en-US" sz="2000" dirty="0">
                        <a:latin typeface="+mn-lt"/>
                      </a:endParaRPr>
                    </a:p>
                  </a:txBody>
                  <a:tcPr marL="91430" marR="91430" marT="45710" marB="45710">
                    <a:solidFill>
                      <a:schemeClr val="accent6">
                        <a:lumMod val="50000"/>
                      </a:schemeClr>
                    </a:solidFill>
                  </a:tcPr>
                </a:tc>
                <a:extLst>
                  <a:ext uri="{0D108BD9-81ED-4DB2-BD59-A6C34878D82A}">
                    <a16:rowId xmlns:a16="http://schemas.microsoft.com/office/drawing/2014/main" val="10000"/>
                  </a:ext>
                </a:extLst>
              </a:tr>
              <a:tr h="511116">
                <a:tc>
                  <a:txBody>
                    <a:bodyPr/>
                    <a:lstStyle/>
                    <a:p>
                      <a:r>
                        <a:rPr lang="en-US" sz="900" b="1" dirty="0">
                          <a:latin typeface="+mn-lt"/>
                        </a:rPr>
                        <a:t>E-Commerce: </a:t>
                      </a:r>
                      <a:r>
                        <a:rPr lang="en-US" sz="900" dirty="0">
                          <a:latin typeface="+mn-lt"/>
                        </a:rPr>
                        <a:t>Traditional</a:t>
                      </a:r>
                      <a:r>
                        <a:rPr lang="en-US" sz="900" baseline="0" dirty="0">
                          <a:latin typeface="+mn-lt"/>
                        </a:rPr>
                        <a:t> brick &amp; mortar retailer creating online presence to better compete in crowded market</a:t>
                      </a:r>
                      <a:endParaRPr lang="en-US" sz="900" dirty="0">
                        <a:latin typeface="+mn-lt"/>
                      </a:endParaRPr>
                    </a:p>
                  </a:txBody>
                  <a:tcPr marL="91430" marR="91430" marT="45710" marB="45710"/>
                </a:tc>
                <a:tc>
                  <a:txBody>
                    <a:bodyPr/>
                    <a:lstStyle/>
                    <a:p>
                      <a:r>
                        <a:rPr lang="en-US" sz="900" dirty="0">
                          <a:latin typeface="+mn-lt"/>
                        </a:rPr>
                        <a:t>Struggling to determine how to create a digital commerce strategies that align to my business model and accelerate growth. Unsure what steps to take first to build out a success e-commerce</a:t>
                      </a:r>
                      <a:r>
                        <a:rPr lang="en-US" sz="900" baseline="0" dirty="0">
                          <a:latin typeface="+mn-lt"/>
                        </a:rPr>
                        <a:t> strategy and roadmap. </a:t>
                      </a:r>
                      <a:endParaRPr lang="en-US" sz="900" dirty="0">
                        <a:latin typeface="+mn-lt"/>
                      </a:endParaRPr>
                    </a:p>
                  </a:txBody>
                  <a:tcPr marL="91430" marR="91430" marT="45710" marB="45710"/>
                </a:tc>
                <a:tc>
                  <a:txBody>
                    <a:bodyPr/>
                    <a:lstStyle/>
                    <a:p>
                      <a:r>
                        <a:rPr lang="en-US" sz="900" dirty="0">
                          <a:latin typeface="+mn-lt"/>
                        </a:rPr>
                        <a:t>Research</a:t>
                      </a:r>
                    </a:p>
                    <a:p>
                      <a:r>
                        <a:rPr lang="en-US" sz="900" dirty="0">
                          <a:latin typeface="+mn-lt"/>
                        </a:rPr>
                        <a:t>Executive</a:t>
                      </a:r>
                      <a:r>
                        <a:rPr lang="en-US" sz="900" baseline="0" dirty="0">
                          <a:latin typeface="+mn-lt"/>
                        </a:rPr>
                        <a:t> Partner</a:t>
                      </a:r>
                      <a:endParaRPr lang="en-US" sz="900" dirty="0">
                        <a:latin typeface="+mn-lt"/>
                      </a:endParaRPr>
                    </a:p>
                  </a:txBody>
                  <a:tcPr marL="91430" marR="91430" marT="45710" marB="45710"/>
                </a:tc>
                <a:extLst>
                  <a:ext uri="{0D108BD9-81ED-4DB2-BD59-A6C34878D82A}">
                    <a16:rowId xmlns:a16="http://schemas.microsoft.com/office/drawing/2014/main" val="10001"/>
                  </a:ext>
                </a:extLst>
              </a:tr>
              <a:tr h="511116">
                <a:tc>
                  <a:txBody>
                    <a:bodyPr/>
                    <a:lstStyle/>
                    <a:p>
                      <a:r>
                        <a:rPr lang="en-US" sz="900" b="1" dirty="0">
                          <a:latin typeface="+mn-lt"/>
                        </a:rPr>
                        <a:t>Mobile</a:t>
                      </a:r>
                      <a:r>
                        <a:rPr lang="en-US" sz="900" b="1" baseline="0" dirty="0">
                          <a:latin typeface="+mn-lt"/>
                        </a:rPr>
                        <a:t> Strategy: </a:t>
                      </a:r>
                      <a:r>
                        <a:rPr lang="en-US" sz="900" baseline="0" dirty="0">
                          <a:latin typeface="+mn-lt"/>
                        </a:rPr>
                        <a:t>Bank looking to digitize products via mobile app to better compete in crowded market</a:t>
                      </a:r>
                      <a:endParaRPr lang="en-US" sz="900" dirty="0">
                        <a:latin typeface="+mn-lt"/>
                      </a:endParaRPr>
                    </a:p>
                  </a:txBody>
                  <a:tcPr marL="91430" marR="91430" marT="45710" marB="45710"/>
                </a:tc>
                <a:tc>
                  <a:txBody>
                    <a:bodyPr/>
                    <a:lstStyle/>
                    <a:p>
                      <a:r>
                        <a:rPr lang="en-US" sz="900" dirty="0">
                          <a:latin typeface="+mn-lt"/>
                        </a:rPr>
                        <a:t>Not sure how to accelerate their mobile app development to delivery to meet the demands of the business. Struggling to select the right third</a:t>
                      </a:r>
                      <a:r>
                        <a:rPr lang="en-US" sz="900" baseline="0" dirty="0">
                          <a:latin typeface="+mn-lt"/>
                        </a:rPr>
                        <a:t> party app developer that best understands the financial services market. </a:t>
                      </a:r>
                      <a:endParaRPr lang="en-US" sz="900" dirty="0">
                        <a:latin typeface="+mn-lt"/>
                      </a:endParaRPr>
                    </a:p>
                  </a:txBody>
                  <a:tcPr marL="91430" marR="91430" marT="45710" marB="45710"/>
                </a:tc>
                <a:tc>
                  <a:txBody>
                    <a:bodyPr/>
                    <a:lstStyle/>
                    <a:p>
                      <a:r>
                        <a:rPr lang="en-US" sz="900" dirty="0">
                          <a:latin typeface="+mn-lt"/>
                        </a:rPr>
                        <a:t>Research</a:t>
                      </a:r>
                    </a:p>
                  </a:txBody>
                  <a:tcPr marL="91430" marR="91430" marT="45710" marB="45710"/>
                </a:tc>
                <a:extLst>
                  <a:ext uri="{0D108BD9-81ED-4DB2-BD59-A6C34878D82A}">
                    <a16:rowId xmlns:a16="http://schemas.microsoft.com/office/drawing/2014/main" val="10002"/>
                  </a:ext>
                </a:extLst>
              </a:tr>
              <a:tr h="789917">
                <a:tc>
                  <a:txBody>
                    <a:bodyPr/>
                    <a:lstStyle/>
                    <a:p>
                      <a:r>
                        <a:rPr lang="en-US" sz="900" b="1">
                          <a:latin typeface="+mn-lt"/>
                        </a:rPr>
                        <a:t>IT Strategy</a:t>
                      </a:r>
                      <a:r>
                        <a:rPr lang="en-US" sz="900" b="0">
                          <a:latin typeface="+mn-lt"/>
                        </a:rPr>
                        <a:t>:</a:t>
                      </a:r>
                      <a:r>
                        <a:rPr lang="en-US" sz="900" b="0" baseline="0">
                          <a:latin typeface="+mn-lt"/>
                        </a:rPr>
                        <a:t> Transportation provider recently revamped business to deliver services via mobile app – now needs to restructure IT strategy and budget to reflect needs of digital business</a:t>
                      </a:r>
                      <a:endParaRPr lang="en-US" sz="900" dirty="0">
                        <a:latin typeface="+mn-lt"/>
                      </a:endParaRPr>
                    </a:p>
                  </a:txBody>
                  <a:tcPr marL="91430" marR="91430" marT="45710" marB="45710"/>
                </a:tc>
                <a:tc>
                  <a:txBody>
                    <a:bodyPr/>
                    <a:lstStyle/>
                    <a:p>
                      <a:r>
                        <a:rPr lang="en-US" sz="900" dirty="0">
                          <a:latin typeface="+mn-lt"/>
                        </a:rPr>
                        <a:t>Difficulty finding accurate data to understand their IT efficiencies specifically where their spending and staffing compares to their peers (i.e. similar industry, revenue, and geography) but does not have access to any comparative data. After determining where IT spending/staffing compares to peers, needs guidance on creating a digital transformation strategy and getting buy-in from the rest of the executive team.</a:t>
                      </a:r>
                    </a:p>
                  </a:txBody>
                  <a:tcPr marL="91430" marR="91430" marT="45710" marB="45710"/>
                </a:tc>
                <a:tc>
                  <a:txBody>
                    <a:bodyPr/>
                    <a:lstStyle/>
                    <a:p>
                      <a:r>
                        <a:rPr lang="en-US" sz="900" dirty="0">
                          <a:latin typeface="+mn-lt"/>
                        </a:rPr>
                        <a:t>Cost Optimization Tools</a:t>
                      </a:r>
                    </a:p>
                  </a:txBody>
                  <a:tcPr marL="91430" marR="91430" marT="45710" marB="45710"/>
                </a:tc>
                <a:extLst>
                  <a:ext uri="{0D108BD9-81ED-4DB2-BD59-A6C34878D82A}">
                    <a16:rowId xmlns:a16="http://schemas.microsoft.com/office/drawing/2014/main" val="10003"/>
                  </a:ext>
                </a:extLst>
              </a:tr>
              <a:tr h="789917">
                <a:tc>
                  <a:txBody>
                    <a:bodyPr/>
                    <a:lstStyle/>
                    <a:p>
                      <a:pPr marL="0" marR="0" indent="0" algn="l" defTabSz="685766" rtl="0" eaLnBrk="1" fontAlgn="auto" latinLnBrk="0" hangingPunct="1">
                        <a:lnSpc>
                          <a:spcPct val="100000"/>
                        </a:lnSpc>
                        <a:spcBef>
                          <a:spcPts val="0"/>
                        </a:spcBef>
                        <a:spcAft>
                          <a:spcPts val="0"/>
                        </a:spcAft>
                        <a:buClrTx/>
                        <a:buSzTx/>
                        <a:buFontTx/>
                        <a:buNone/>
                        <a:tabLst/>
                        <a:defRPr/>
                      </a:pPr>
                      <a:r>
                        <a:rPr lang="en-US" sz="900" b="1">
                          <a:latin typeface="+mn-lt"/>
                        </a:rPr>
                        <a:t>IT Leadership Transformation: </a:t>
                      </a:r>
                      <a:r>
                        <a:rPr lang="en-US" sz="900" b="0" baseline="0">
                          <a:latin typeface="+mn-lt"/>
                        </a:rPr>
                        <a:t>Manufacturing company is looking to leverage Internet of Things (IoT) to drive efficiencies and increase profitability. </a:t>
                      </a:r>
                      <a:endParaRPr lang="en-US" sz="900">
                        <a:latin typeface="+mn-lt"/>
                      </a:endParaRPr>
                    </a:p>
                    <a:p>
                      <a:endParaRPr lang="en-US" sz="900" dirty="0">
                        <a:latin typeface="+mn-lt"/>
                      </a:endParaRPr>
                    </a:p>
                  </a:txBody>
                  <a:tcPr marL="91430" marR="91430" marT="45710" marB="45710"/>
                </a:tc>
                <a:tc>
                  <a:txBody>
                    <a:bodyPr/>
                    <a:lstStyle/>
                    <a:p>
                      <a:r>
                        <a:rPr lang="en-US" sz="900" dirty="0">
                          <a:latin typeface="+mn-lt"/>
                        </a:rPr>
                        <a:t>Lacking insight into the skills and capabilities needed to support a digital business strategy and </a:t>
                      </a:r>
                      <a:r>
                        <a:rPr lang="en-US" sz="900" dirty="0" err="1">
                          <a:latin typeface="+mn-lt"/>
                        </a:rPr>
                        <a:t>IoT</a:t>
                      </a:r>
                      <a:r>
                        <a:rPr lang="en-US" sz="900" dirty="0">
                          <a:latin typeface="+mn-lt"/>
                        </a:rPr>
                        <a:t>. Needs guidance and mentorship on how to attract talent and cultivate</a:t>
                      </a:r>
                      <a:r>
                        <a:rPr lang="en-US" sz="900" baseline="0" dirty="0">
                          <a:latin typeface="+mn-lt"/>
                        </a:rPr>
                        <a:t> the next generation of IT leaders to support this transformation. </a:t>
                      </a:r>
                      <a:endParaRPr lang="en-US" sz="900" dirty="0">
                        <a:latin typeface="+mn-lt"/>
                      </a:endParaRPr>
                    </a:p>
                  </a:txBody>
                  <a:tcPr marL="91430" marR="91430" marT="45710" marB="45710"/>
                </a:tc>
                <a:tc>
                  <a:txBody>
                    <a:bodyPr/>
                    <a:lstStyle/>
                    <a:p>
                      <a:r>
                        <a:rPr lang="en-US" sz="900" dirty="0">
                          <a:latin typeface="+mn-lt"/>
                        </a:rPr>
                        <a:t>Research</a:t>
                      </a:r>
                    </a:p>
                    <a:p>
                      <a:r>
                        <a:rPr lang="en-US" sz="900" dirty="0">
                          <a:latin typeface="+mn-lt"/>
                        </a:rPr>
                        <a:t>Executive Partner</a:t>
                      </a:r>
                    </a:p>
                  </a:txBody>
                  <a:tcPr marL="91430" marR="91430" marT="45710" marB="45710"/>
                </a:tc>
                <a:extLst>
                  <a:ext uri="{0D108BD9-81ED-4DB2-BD59-A6C34878D82A}">
                    <a16:rowId xmlns:a16="http://schemas.microsoft.com/office/drawing/2014/main" val="10004"/>
                  </a:ext>
                </a:extLst>
              </a:tr>
              <a:tr h="610598">
                <a:tc>
                  <a:txBody>
                    <a:bodyPr/>
                    <a:lstStyle/>
                    <a:p>
                      <a:r>
                        <a:rPr lang="en-US" sz="900" b="1" dirty="0">
                          <a:latin typeface="+mn-lt"/>
                        </a:rPr>
                        <a:t>Customer Experience: </a:t>
                      </a:r>
                      <a:r>
                        <a:rPr lang="en-US" sz="900" b="0" dirty="0">
                          <a:latin typeface="+mn-lt"/>
                        </a:rPr>
                        <a:t>Insurance company is looking to leverage</a:t>
                      </a:r>
                      <a:r>
                        <a:rPr lang="en-US" sz="900" b="0" baseline="0" dirty="0">
                          <a:latin typeface="+mn-lt"/>
                        </a:rPr>
                        <a:t> social tools to speed claim management while improving client satisfaction. </a:t>
                      </a:r>
                      <a:endParaRPr lang="en-US" sz="900" b="1" dirty="0">
                        <a:latin typeface="+mn-lt"/>
                      </a:endParaRPr>
                    </a:p>
                  </a:txBody>
                  <a:tcPr marL="91430" marR="91430" marT="45710" marB="45710"/>
                </a:tc>
                <a:tc>
                  <a:txBody>
                    <a:bodyPr/>
                    <a:lstStyle/>
                    <a:p>
                      <a:r>
                        <a:rPr lang="en-US" sz="900" dirty="0">
                          <a:latin typeface="+mn-lt"/>
                        </a:rPr>
                        <a:t>CIO is</a:t>
                      </a:r>
                      <a:r>
                        <a:rPr lang="en-US" sz="900" baseline="0" dirty="0">
                          <a:latin typeface="+mn-lt"/>
                        </a:rPr>
                        <a:t> being mandated to improve customer satisfaction while reducing claim management process, however the CIO </a:t>
                      </a:r>
                      <a:r>
                        <a:rPr lang="en-US" sz="900" dirty="0">
                          <a:latin typeface="+mn-lt"/>
                        </a:rPr>
                        <a:t>is struggling to gain support from</a:t>
                      </a:r>
                      <a:r>
                        <a:rPr lang="en-US" sz="900" baseline="0" dirty="0">
                          <a:latin typeface="+mn-lt"/>
                        </a:rPr>
                        <a:t> CEO and board to make additional investments in social technology which will improve both metrics. </a:t>
                      </a:r>
                      <a:endParaRPr lang="en-US" sz="900" dirty="0">
                        <a:latin typeface="+mn-lt"/>
                      </a:endParaRPr>
                    </a:p>
                  </a:txBody>
                  <a:tcPr marL="91430" marR="91430" marT="45710" marB="45710"/>
                </a:tc>
                <a:tc>
                  <a:txBody>
                    <a:bodyPr/>
                    <a:lstStyle/>
                    <a:p>
                      <a:r>
                        <a:rPr lang="en-US" sz="900" dirty="0">
                          <a:latin typeface="+mn-lt"/>
                        </a:rPr>
                        <a:t>Executive</a:t>
                      </a:r>
                      <a:r>
                        <a:rPr lang="en-US" sz="900" baseline="0" dirty="0">
                          <a:latin typeface="+mn-lt"/>
                        </a:rPr>
                        <a:t> Partner</a:t>
                      </a:r>
                      <a:endParaRPr lang="en-US" sz="900" dirty="0">
                        <a:latin typeface="+mn-lt"/>
                      </a:endParaRPr>
                    </a:p>
                  </a:txBody>
                  <a:tcPr marL="91430" marR="91430" marT="45710" marB="45710"/>
                </a:tc>
                <a:extLst>
                  <a:ext uri="{0D108BD9-81ED-4DB2-BD59-A6C34878D82A}">
                    <a16:rowId xmlns:a16="http://schemas.microsoft.com/office/drawing/2014/main" val="10005"/>
                  </a:ext>
                </a:extLst>
              </a:tr>
              <a:tr h="650516">
                <a:tc>
                  <a:txBody>
                    <a:bodyPr/>
                    <a:lstStyle/>
                    <a:p>
                      <a:r>
                        <a:rPr lang="en-US" sz="900" b="1" dirty="0">
                          <a:latin typeface="+mn-lt"/>
                        </a:rPr>
                        <a:t>Data &amp; Analytics</a:t>
                      </a:r>
                      <a:r>
                        <a:rPr lang="en-US" sz="900" dirty="0">
                          <a:latin typeface="+mn-lt"/>
                        </a:rPr>
                        <a:t>: A University has recently invested in smart infrastructure and is looking use</a:t>
                      </a:r>
                      <a:r>
                        <a:rPr lang="en-US" sz="900" baseline="0" dirty="0">
                          <a:latin typeface="+mn-lt"/>
                        </a:rPr>
                        <a:t> the additional data captured to further improve efficiencies. </a:t>
                      </a:r>
                      <a:endParaRPr lang="en-US" sz="900" dirty="0">
                        <a:latin typeface="+mn-lt"/>
                      </a:endParaRPr>
                    </a:p>
                  </a:txBody>
                  <a:tcPr marL="91430" marR="91430" marT="45710" marB="45710"/>
                </a:tc>
                <a:tc>
                  <a:txBody>
                    <a:bodyPr/>
                    <a:lstStyle/>
                    <a:p>
                      <a:r>
                        <a:rPr lang="en-US" sz="900" dirty="0">
                          <a:latin typeface="+mn-lt"/>
                        </a:rPr>
                        <a:t>CIO</a:t>
                      </a:r>
                      <a:r>
                        <a:rPr lang="en-US" sz="900" baseline="0" dirty="0">
                          <a:latin typeface="+mn-lt"/>
                        </a:rPr>
                        <a:t> is tasked with creating a program to analyze new data streams including </a:t>
                      </a:r>
                      <a:r>
                        <a:rPr lang="en-US" sz="900" dirty="0">
                          <a:latin typeface="+mn-lt"/>
                        </a:rPr>
                        <a:t>Internet of Things (</a:t>
                      </a:r>
                      <a:r>
                        <a:rPr lang="en-US" sz="900" dirty="0" err="1">
                          <a:latin typeface="+mn-lt"/>
                        </a:rPr>
                        <a:t>IoT</a:t>
                      </a:r>
                      <a:r>
                        <a:rPr lang="en-US" sz="900" dirty="0">
                          <a:latin typeface="+mn-lt"/>
                        </a:rPr>
                        <a:t>) data, and even unstructured data to identify</a:t>
                      </a:r>
                      <a:r>
                        <a:rPr lang="en-US" sz="900" baseline="0" dirty="0">
                          <a:latin typeface="+mn-lt"/>
                        </a:rPr>
                        <a:t> areas to improve efficiencies. </a:t>
                      </a:r>
                      <a:r>
                        <a:rPr lang="en-US" sz="900" dirty="0">
                          <a:latin typeface="+mn-lt"/>
                        </a:rPr>
                        <a:t>Difficult to determine which area to invest in first and the</a:t>
                      </a:r>
                      <a:r>
                        <a:rPr lang="en-US" sz="900" baseline="0" dirty="0">
                          <a:latin typeface="+mn-lt"/>
                        </a:rPr>
                        <a:t> initial steps to take in building out the program. </a:t>
                      </a:r>
                      <a:endParaRPr lang="en-US" sz="900" dirty="0">
                        <a:latin typeface="+mn-lt"/>
                      </a:endParaRPr>
                    </a:p>
                  </a:txBody>
                  <a:tcPr marL="91430" marR="91430" marT="45710" marB="45710"/>
                </a:tc>
                <a:tc>
                  <a:txBody>
                    <a:bodyPr/>
                    <a:lstStyle/>
                    <a:p>
                      <a:r>
                        <a:rPr lang="en-US" sz="900" dirty="0">
                          <a:latin typeface="+mn-lt"/>
                        </a:rPr>
                        <a:t>Research</a:t>
                      </a:r>
                    </a:p>
                    <a:p>
                      <a:r>
                        <a:rPr lang="en-US" sz="900" dirty="0">
                          <a:latin typeface="+mn-lt"/>
                        </a:rPr>
                        <a:t>Executive Partner</a:t>
                      </a:r>
                    </a:p>
                  </a:txBody>
                  <a:tcPr marL="91430" marR="91430" marT="45710" marB="45710"/>
                </a:tc>
                <a:extLst>
                  <a:ext uri="{0D108BD9-81ED-4DB2-BD59-A6C34878D82A}">
                    <a16:rowId xmlns:a16="http://schemas.microsoft.com/office/drawing/2014/main" val="10006"/>
                  </a:ext>
                </a:extLst>
              </a:tr>
              <a:tr h="511116">
                <a:tc>
                  <a:txBody>
                    <a:bodyPr/>
                    <a:lstStyle/>
                    <a:p>
                      <a:r>
                        <a:rPr lang="en-US" sz="900" b="1" dirty="0">
                          <a:latin typeface="+mn-lt"/>
                        </a:rPr>
                        <a:t>Cost Reduction: </a:t>
                      </a:r>
                      <a:r>
                        <a:rPr lang="en-US" sz="900" b="0" dirty="0">
                          <a:latin typeface="+mn-lt"/>
                        </a:rPr>
                        <a:t>Restaurant chain</a:t>
                      </a:r>
                      <a:r>
                        <a:rPr lang="en-US" sz="900" b="0" baseline="0" dirty="0">
                          <a:latin typeface="+mn-lt"/>
                        </a:rPr>
                        <a:t> is looking to reduce costs to improve profitability in an increasingly crowded market. </a:t>
                      </a:r>
                      <a:endParaRPr lang="en-US" sz="900" b="0" dirty="0">
                        <a:latin typeface="+mn-lt"/>
                      </a:endParaRPr>
                    </a:p>
                  </a:txBody>
                  <a:tcPr marL="91430" marR="91430" marT="45710" marB="45710"/>
                </a:tc>
                <a:tc>
                  <a:txBody>
                    <a:bodyPr/>
                    <a:lstStyle/>
                    <a:p>
                      <a:r>
                        <a:rPr lang="en-US" sz="900" dirty="0">
                          <a:latin typeface="+mn-lt"/>
                        </a:rPr>
                        <a:t>CIO is new to the role and has not</a:t>
                      </a:r>
                      <a:r>
                        <a:rPr lang="en-US" sz="900" baseline="0" dirty="0">
                          <a:latin typeface="+mn-lt"/>
                        </a:rPr>
                        <a:t> had experience in managing </a:t>
                      </a:r>
                      <a:r>
                        <a:rPr lang="en-US" sz="900" dirty="0">
                          <a:latin typeface="+mn-lt"/>
                        </a:rPr>
                        <a:t>a full year business unit budget. CIO is unsure about where company is over-</a:t>
                      </a:r>
                      <a:r>
                        <a:rPr lang="en-US" sz="900" baseline="0" dirty="0">
                          <a:latin typeface="+mn-lt"/>
                        </a:rPr>
                        <a:t>spending relative to peers. </a:t>
                      </a:r>
                      <a:endParaRPr lang="en-US" sz="900" dirty="0">
                        <a:latin typeface="+mn-lt"/>
                      </a:endParaRPr>
                    </a:p>
                  </a:txBody>
                  <a:tcPr marL="91430" marR="91430" marT="45710" marB="45710"/>
                </a:tc>
                <a:tc>
                  <a:txBody>
                    <a:bodyPr/>
                    <a:lstStyle/>
                    <a:p>
                      <a:r>
                        <a:rPr lang="en-US" sz="900" dirty="0">
                          <a:latin typeface="+mn-lt"/>
                        </a:rPr>
                        <a:t>Cost</a:t>
                      </a:r>
                      <a:r>
                        <a:rPr lang="en-US" sz="900" baseline="0" dirty="0">
                          <a:latin typeface="+mn-lt"/>
                        </a:rPr>
                        <a:t> Optimization Tools</a:t>
                      </a:r>
                      <a:endParaRPr lang="en-US" sz="900" dirty="0">
                        <a:latin typeface="+mn-lt"/>
                      </a:endParaRPr>
                    </a:p>
                  </a:txBody>
                  <a:tcPr marL="91430" marR="91430" marT="45710" marB="45710"/>
                </a:tc>
                <a:extLst>
                  <a:ext uri="{0D108BD9-81ED-4DB2-BD59-A6C34878D82A}">
                    <a16:rowId xmlns:a16="http://schemas.microsoft.com/office/drawing/2014/main" val="10007"/>
                  </a:ext>
                </a:extLst>
              </a:tr>
              <a:tr h="650516">
                <a:tc>
                  <a:txBody>
                    <a:bodyPr/>
                    <a:lstStyle/>
                    <a:p>
                      <a:r>
                        <a:rPr lang="en-US" sz="900" b="1" dirty="0">
                          <a:latin typeface="+mn-lt"/>
                        </a:rPr>
                        <a:t>Cloud</a:t>
                      </a:r>
                      <a:r>
                        <a:rPr lang="en-US" sz="900" b="1" baseline="0" dirty="0">
                          <a:latin typeface="+mn-lt"/>
                        </a:rPr>
                        <a:t> Computing:</a:t>
                      </a:r>
                      <a:r>
                        <a:rPr lang="en-US" sz="900" b="0" baseline="0" dirty="0">
                          <a:latin typeface="+mn-lt"/>
                        </a:rPr>
                        <a:t> Law firm is seeking to reduce costs by moving IT infrastructure off premises and to the Cloud</a:t>
                      </a:r>
                      <a:endParaRPr lang="en-US" sz="900" b="0" dirty="0">
                        <a:latin typeface="+mn-lt"/>
                      </a:endParaRPr>
                    </a:p>
                  </a:txBody>
                  <a:tcPr marL="91430" marR="91430" marT="45710" marB="45710"/>
                </a:tc>
                <a:tc>
                  <a:txBody>
                    <a:bodyPr/>
                    <a:lstStyle/>
                    <a:p>
                      <a:r>
                        <a:rPr lang="en-US" sz="900" dirty="0">
                          <a:latin typeface="+mn-lt"/>
                        </a:rPr>
                        <a:t>CIO is evaluating</a:t>
                      </a:r>
                      <a:r>
                        <a:rPr lang="en-US" sz="900" baseline="0" dirty="0">
                          <a:latin typeface="+mn-lt"/>
                        </a:rPr>
                        <a:t> 3 Cloud providers to help migrate IT infrastructure to the cloud. He is struggling in scoping out the project and determining which specific systems to move to the cloud vs keep on premises. Additionally he is struggling with selecting the right vendor and securing the best possible pricing from that vendor. </a:t>
                      </a:r>
                      <a:endParaRPr lang="en-US" sz="900" dirty="0">
                        <a:latin typeface="+mn-lt"/>
                      </a:endParaRPr>
                    </a:p>
                  </a:txBody>
                  <a:tcPr marL="91430" marR="91430" marT="45710" marB="45710"/>
                </a:tc>
                <a:tc>
                  <a:txBody>
                    <a:bodyPr/>
                    <a:lstStyle/>
                    <a:p>
                      <a:r>
                        <a:rPr lang="en-US" sz="900" dirty="0">
                          <a:latin typeface="+mn-lt"/>
                        </a:rPr>
                        <a:t>Research</a:t>
                      </a:r>
                    </a:p>
                    <a:p>
                      <a:r>
                        <a:rPr lang="en-US" sz="900" dirty="0">
                          <a:latin typeface="+mn-lt"/>
                        </a:rPr>
                        <a:t>Cost</a:t>
                      </a:r>
                      <a:r>
                        <a:rPr lang="en-US" sz="900" baseline="0" dirty="0">
                          <a:latin typeface="+mn-lt"/>
                        </a:rPr>
                        <a:t> Optimization Tools (contract reviews)</a:t>
                      </a:r>
                      <a:endParaRPr lang="en-US" sz="900" dirty="0">
                        <a:latin typeface="+mn-lt"/>
                      </a:endParaRPr>
                    </a:p>
                  </a:txBody>
                  <a:tcPr marL="91430" marR="91430" marT="45710" marB="45710"/>
                </a:tc>
                <a:extLst>
                  <a:ext uri="{0D108BD9-81ED-4DB2-BD59-A6C34878D82A}">
                    <a16:rowId xmlns:a16="http://schemas.microsoft.com/office/drawing/2014/main" val="10008"/>
                  </a:ext>
                </a:extLst>
              </a:tr>
              <a:tr h="511116">
                <a:tc>
                  <a:txBody>
                    <a:bodyPr/>
                    <a:lstStyle/>
                    <a:p>
                      <a:r>
                        <a:rPr lang="en-US" sz="900" b="1" dirty="0">
                          <a:latin typeface="+mn-lt"/>
                        </a:rPr>
                        <a:t>IT Org Structure:</a:t>
                      </a:r>
                      <a:r>
                        <a:rPr lang="en-US" sz="900" b="1" baseline="0" dirty="0">
                          <a:latin typeface="+mn-lt"/>
                        </a:rPr>
                        <a:t> </a:t>
                      </a:r>
                      <a:r>
                        <a:rPr lang="en-US" sz="900" b="0" baseline="0" dirty="0">
                          <a:latin typeface="+mn-lt"/>
                        </a:rPr>
                        <a:t>Fast growing pharma company is looking to make big investments in IT to help scale the growth. </a:t>
                      </a:r>
                      <a:endParaRPr lang="en-US" sz="900" b="0" dirty="0">
                        <a:latin typeface="+mn-lt"/>
                      </a:endParaRPr>
                    </a:p>
                  </a:txBody>
                  <a:tcPr marL="91430" marR="91430" marT="45710" marB="45710"/>
                </a:tc>
                <a:tc>
                  <a:txBody>
                    <a:bodyPr/>
                    <a:lstStyle/>
                    <a:p>
                      <a:r>
                        <a:rPr lang="en-US" sz="900" dirty="0">
                          <a:latin typeface="+mn-lt"/>
                        </a:rPr>
                        <a:t>Being in the midmarket, unsure of how to design to adjust for our rapid growth. Unable to determine what the key functions are needed to optimize organizational effectiveness.</a:t>
                      </a:r>
                    </a:p>
                  </a:txBody>
                  <a:tcPr marL="91430" marR="91430" marT="45710" marB="45710"/>
                </a:tc>
                <a:tc>
                  <a:txBody>
                    <a:bodyPr/>
                    <a:lstStyle/>
                    <a:p>
                      <a:r>
                        <a:rPr lang="en-US" sz="900" dirty="0">
                          <a:latin typeface="+mn-lt"/>
                        </a:rPr>
                        <a:t>Research</a:t>
                      </a:r>
                    </a:p>
                    <a:p>
                      <a:r>
                        <a:rPr lang="en-US" sz="900" dirty="0">
                          <a:latin typeface="+mn-lt"/>
                        </a:rPr>
                        <a:t>Cost</a:t>
                      </a:r>
                      <a:r>
                        <a:rPr lang="en-US" sz="900" baseline="0" dirty="0">
                          <a:latin typeface="+mn-lt"/>
                        </a:rPr>
                        <a:t> Optimization Tools</a:t>
                      </a:r>
                      <a:endParaRPr lang="en-US" sz="900" dirty="0">
                        <a:latin typeface="+mn-lt"/>
                      </a:endParaRPr>
                    </a:p>
                  </a:txBody>
                  <a:tcPr marL="91430" marR="91430" marT="45710" marB="45710"/>
                </a:tc>
                <a:extLst>
                  <a:ext uri="{0D108BD9-81ED-4DB2-BD59-A6C34878D82A}">
                    <a16:rowId xmlns:a16="http://schemas.microsoft.com/office/drawing/2014/main" val="10009"/>
                  </a:ext>
                </a:extLst>
              </a:tr>
            </a:tbl>
          </a:graphicData>
        </a:graphic>
      </p:graphicFrame>
      <p:sp>
        <p:nvSpPr>
          <p:cNvPr id="10" name="Rounded Rectangle 9">
            <a:extLst>
              <a:ext uri="{FF2B5EF4-FFF2-40B4-BE49-F238E27FC236}">
                <a16:creationId xmlns:a16="http://schemas.microsoft.com/office/drawing/2014/main" id="{525C5380-1C85-41F4-97FE-73782FFD4955}"/>
              </a:ext>
            </a:extLst>
          </p:cNvPr>
          <p:cNvSpPr/>
          <p:nvPr/>
        </p:nvSpPr>
        <p:spPr bwMode="auto">
          <a:xfrm>
            <a:off x="23358" y="1399497"/>
            <a:ext cx="2320925" cy="735012"/>
          </a:xfrm>
          <a:prstGeom prst="roundRect">
            <a:avLst/>
          </a:prstGeom>
          <a:solidFill>
            <a:schemeClr val="tx2">
              <a:lumMod val="50000"/>
            </a:schemeClr>
          </a:solidFill>
          <a:ln w="12700" cap="flat" cmpd="sng" algn="ctr">
            <a:noFill/>
            <a:prstDash val="solid"/>
            <a:round/>
            <a:headEnd type="none" w="med" len="med"/>
            <a:tailEnd type="none" w="med" len="med"/>
          </a:ln>
          <a:effectLst/>
          <a:scene3d>
            <a:camera prst="orthographicFront"/>
            <a:lightRig rig="threePt" dir="t"/>
          </a:scene3d>
          <a:sp3d>
            <a:bevelT prst="relaxedInset"/>
          </a:sp3d>
        </p:spPr>
        <p:txBody>
          <a:bodyPr anchor="ctr"/>
          <a:lstStyle/>
          <a:p>
            <a:pPr algn="ctr">
              <a:spcBef>
                <a:spcPct val="50000"/>
              </a:spcBef>
              <a:defRPr/>
            </a:pPr>
            <a:r>
              <a:rPr lang="en-US" dirty="0">
                <a:solidFill>
                  <a:schemeClr val="bg1"/>
                </a:solidFill>
              </a:rPr>
              <a:t>Increase Revenues by “X”</a:t>
            </a:r>
          </a:p>
        </p:txBody>
      </p:sp>
      <p:sp>
        <p:nvSpPr>
          <p:cNvPr id="26" name="Rounded Rectangle 25">
            <a:extLst>
              <a:ext uri="{FF2B5EF4-FFF2-40B4-BE49-F238E27FC236}">
                <a16:creationId xmlns:a16="http://schemas.microsoft.com/office/drawing/2014/main" id="{5BD20759-4AEB-45E1-856C-376B6902DBE2}"/>
              </a:ext>
            </a:extLst>
          </p:cNvPr>
          <p:cNvSpPr/>
          <p:nvPr/>
        </p:nvSpPr>
        <p:spPr bwMode="auto">
          <a:xfrm>
            <a:off x="21771" y="3276600"/>
            <a:ext cx="2322512" cy="735012"/>
          </a:xfrm>
          <a:prstGeom prst="roundRect">
            <a:avLst/>
          </a:prstGeom>
          <a:solidFill>
            <a:schemeClr val="tx2">
              <a:lumMod val="50000"/>
            </a:schemeClr>
          </a:solidFill>
          <a:ln w="12700" cap="flat" cmpd="sng" algn="ctr">
            <a:noFill/>
            <a:prstDash val="solid"/>
            <a:round/>
            <a:headEnd type="none" w="med" len="med"/>
            <a:tailEnd type="none" w="med" len="med"/>
          </a:ln>
          <a:effectLst/>
          <a:scene3d>
            <a:camera prst="orthographicFront"/>
            <a:lightRig rig="threePt" dir="t"/>
          </a:scene3d>
          <a:sp3d>
            <a:bevelT prst="relaxedInset"/>
          </a:sp3d>
        </p:spPr>
        <p:txBody>
          <a:bodyPr anchor="ctr"/>
          <a:lstStyle/>
          <a:p>
            <a:pPr algn="ctr">
              <a:spcBef>
                <a:spcPct val="50000"/>
              </a:spcBef>
              <a:defRPr/>
            </a:pPr>
            <a:r>
              <a:rPr lang="en-US" dirty="0">
                <a:solidFill>
                  <a:schemeClr val="bg1"/>
                </a:solidFill>
              </a:rPr>
              <a:t>Increase Efficiencies by “X”</a:t>
            </a:r>
          </a:p>
        </p:txBody>
      </p:sp>
      <p:sp>
        <p:nvSpPr>
          <p:cNvPr id="27" name="Rounded Rectangle 26">
            <a:extLst>
              <a:ext uri="{FF2B5EF4-FFF2-40B4-BE49-F238E27FC236}">
                <a16:creationId xmlns:a16="http://schemas.microsoft.com/office/drawing/2014/main" id="{4F409358-E633-4D24-9572-3B52182D0AB1}"/>
              </a:ext>
            </a:extLst>
          </p:cNvPr>
          <p:cNvSpPr/>
          <p:nvPr/>
        </p:nvSpPr>
        <p:spPr bwMode="auto">
          <a:xfrm>
            <a:off x="21771" y="2338049"/>
            <a:ext cx="2322513" cy="735012"/>
          </a:xfrm>
          <a:prstGeom prst="roundRect">
            <a:avLst/>
          </a:prstGeom>
          <a:solidFill>
            <a:schemeClr val="tx2">
              <a:lumMod val="50000"/>
            </a:schemeClr>
          </a:solidFill>
          <a:ln w="12700" cap="flat" cmpd="sng" algn="ctr">
            <a:noFill/>
            <a:prstDash val="solid"/>
            <a:round/>
            <a:headEnd type="none" w="med" len="med"/>
            <a:tailEnd type="none" w="med" len="med"/>
          </a:ln>
          <a:effectLst/>
          <a:scene3d>
            <a:camera prst="orthographicFront"/>
            <a:lightRig rig="threePt" dir="t"/>
          </a:scene3d>
          <a:sp3d>
            <a:bevelT prst="relaxedInset"/>
          </a:sp3d>
        </p:spPr>
        <p:txBody>
          <a:bodyPr anchor="ctr"/>
          <a:lstStyle/>
          <a:p>
            <a:pPr algn="ctr">
              <a:spcBef>
                <a:spcPct val="50000"/>
              </a:spcBef>
              <a:defRPr/>
            </a:pPr>
            <a:r>
              <a:rPr lang="en-US" dirty="0">
                <a:solidFill>
                  <a:schemeClr val="bg1"/>
                </a:solidFill>
              </a:rPr>
              <a:t>Reduce Costs by “X”</a:t>
            </a:r>
          </a:p>
        </p:txBody>
      </p:sp>
      <p:sp>
        <p:nvSpPr>
          <p:cNvPr id="11" name="TextBox 10">
            <a:extLst>
              <a:ext uri="{FF2B5EF4-FFF2-40B4-BE49-F238E27FC236}">
                <a16:creationId xmlns:a16="http://schemas.microsoft.com/office/drawing/2014/main" id="{FDB6C88C-3AB1-4371-B0FD-B7B67DD57963}"/>
              </a:ext>
            </a:extLst>
          </p:cNvPr>
          <p:cNvSpPr txBox="1"/>
          <p:nvPr/>
        </p:nvSpPr>
        <p:spPr>
          <a:xfrm>
            <a:off x="306727" y="690339"/>
            <a:ext cx="1752600" cy="646331"/>
          </a:xfrm>
          <a:prstGeom prst="rect">
            <a:avLst/>
          </a:prstGeom>
          <a:solidFill>
            <a:schemeClr val="accent6">
              <a:lumMod val="50000"/>
            </a:schemeClr>
          </a:solidFill>
          <a:scene3d>
            <a:camera prst="orthographicFront"/>
            <a:lightRig rig="threePt" dir="t"/>
          </a:scene3d>
          <a:sp3d>
            <a:bevelT prst="relaxedInset"/>
          </a:sp3d>
        </p:spPr>
        <p:txBody>
          <a:bodyPr wrap="square">
            <a:spAutoFit/>
          </a:bodyPr>
          <a:lstStyle/>
          <a:p>
            <a:pPr algn="ctr">
              <a:defRPr/>
            </a:pPr>
            <a:r>
              <a:rPr lang="en-US" b="1" dirty="0">
                <a:solidFill>
                  <a:schemeClr val="bg1"/>
                </a:solidFill>
              </a:rPr>
              <a:t>Corporate Objectives</a:t>
            </a:r>
          </a:p>
        </p:txBody>
      </p:sp>
    </p:spTree>
    <p:extLst>
      <p:ext uri="{BB962C8B-B14F-4D97-AF65-F5344CB8AC3E}">
        <p14:creationId xmlns:p14="http://schemas.microsoft.com/office/powerpoint/2010/main" val="276034327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6"/>
          <p:cNvSpPr txBox="1">
            <a:spLocks noChangeArrowheads="1"/>
          </p:cNvSpPr>
          <p:nvPr/>
        </p:nvSpPr>
        <p:spPr bwMode="auto">
          <a:xfrm>
            <a:off x="6172200" y="6553201"/>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1000">
                <a:latin typeface="Times New Roman" panose="02020603050405020304" pitchFamily="18" charset="0"/>
              </a:rPr>
              <a:t>9-</a:t>
            </a:r>
            <a:fld id="{51445F8D-4C96-4C6D-83B8-0404AE945480}" type="slidenum">
              <a:rPr lang="en-US" sz="1000">
                <a:latin typeface="Times New Roman" panose="02020603050405020304" pitchFamily="18" charset="0"/>
              </a:rPr>
              <a:pPr eaLnBrk="1" hangingPunct="1">
                <a:spcBef>
                  <a:spcPct val="50000"/>
                </a:spcBef>
              </a:pPr>
              <a:t>15</a:t>
            </a:fld>
            <a:endParaRPr lang="en-US" sz="1000">
              <a:latin typeface="Times New Roman" panose="02020603050405020304" pitchFamily="18" charset="0"/>
            </a:endParaRPr>
          </a:p>
        </p:txBody>
      </p:sp>
      <p:sp>
        <p:nvSpPr>
          <p:cNvPr id="47108" name="Rectangle 7"/>
          <p:cNvSpPr>
            <a:spLocks noGrp="1" noChangeArrowheads="1"/>
          </p:cNvSpPr>
          <p:nvPr>
            <p:ph type="title"/>
          </p:nvPr>
        </p:nvSpPr>
        <p:spPr>
          <a:xfrm>
            <a:off x="838200" y="342759"/>
            <a:ext cx="7315200" cy="914400"/>
          </a:xfrm>
        </p:spPr>
        <p:txBody>
          <a:bodyPr/>
          <a:lstStyle/>
          <a:p>
            <a:r>
              <a:rPr lang="en-US" b="1" dirty="0">
                <a:cs typeface="Times New Roman" panose="02020603050405020304" pitchFamily="18" charset="0"/>
              </a:rPr>
              <a:t>Buyer Info: Gartner</a:t>
            </a:r>
          </a:p>
        </p:txBody>
      </p:sp>
      <p:pic>
        <p:nvPicPr>
          <p:cNvPr id="3" name="Picture 2"/>
          <p:cNvPicPr>
            <a:picLocks noChangeAspect="1"/>
          </p:cNvPicPr>
          <p:nvPr/>
        </p:nvPicPr>
        <p:blipFill>
          <a:blip r:embed="rId3"/>
          <a:stretch>
            <a:fillRect/>
          </a:stretch>
        </p:blipFill>
        <p:spPr>
          <a:xfrm>
            <a:off x="2554432" y="1524000"/>
            <a:ext cx="7921336" cy="4468446"/>
          </a:xfrm>
          <a:prstGeom prst="rect">
            <a:avLst/>
          </a:prstGeom>
        </p:spPr>
      </p:pic>
    </p:spTree>
    <p:extLst>
      <p:ext uri="{BB962C8B-B14F-4D97-AF65-F5344CB8AC3E}">
        <p14:creationId xmlns:p14="http://schemas.microsoft.com/office/powerpoint/2010/main" val="2069920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6"/>
          <p:cNvSpPr txBox="1">
            <a:spLocks noChangeArrowheads="1"/>
          </p:cNvSpPr>
          <p:nvPr/>
        </p:nvSpPr>
        <p:spPr bwMode="auto">
          <a:xfrm>
            <a:off x="6172200" y="6553201"/>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1000">
                <a:latin typeface="Times New Roman" panose="02020603050405020304" pitchFamily="18" charset="0"/>
              </a:rPr>
              <a:t>9-</a:t>
            </a:r>
            <a:fld id="{51445F8D-4C96-4C6D-83B8-0404AE945480}" type="slidenum">
              <a:rPr lang="en-US" sz="1000">
                <a:latin typeface="Times New Roman" panose="02020603050405020304" pitchFamily="18" charset="0"/>
              </a:rPr>
              <a:pPr eaLnBrk="1" hangingPunct="1">
                <a:spcBef>
                  <a:spcPct val="50000"/>
                </a:spcBef>
              </a:pPr>
              <a:t>16</a:t>
            </a:fld>
            <a:endParaRPr lang="en-US" sz="1000">
              <a:latin typeface="Times New Roman" panose="02020603050405020304" pitchFamily="18" charset="0"/>
            </a:endParaRPr>
          </a:p>
        </p:txBody>
      </p:sp>
      <p:sp>
        <p:nvSpPr>
          <p:cNvPr id="47108" name="Rectangle 7"/>
          <p:cNvSpPr>
            <a:spLocks noGrp="1" noChangeArrowheads="1"/>
          </p:cNvSpPr>
          <p:nvPr>
            <p:ph type="title"/>
          </p:nvPr>
        </p:nvSpPr>
        <p:spPr>
          <a:xfrm>
            <a:off x="914400" y="533400"/>
            <a:ext cx="7315200" cy="609600"/>
          </a:xfrm>
        </p:spPr>
        <p:txBody>
          <a:bodyPr/>
          <a:lstStyle/>
          <a:p>
            <a:r>
              <a:rPr lang="en-US" b="1" dirty="0">
                <a:cs typeface="Times New Roman" panose="02020603050405020304" pitchFamily="18" charset="0"/>
              </a:rPr>
              <a:t>Buyer Info: Gartner</a:t>
            </a:r>
          </a:p>
        </p:txBody>
      </p:sp>
      <p:pic>
        <p:nvPicPr>
          <p:cNvPr id="2" name="Picture 1"/>
          <p:cNvPicPr>
            <a:picLocks noChangeAspect="1"/>
          </p:cNvPicPr>
          <p:nvPr/>
        </p:nvPicPr>
        <p:blipFill>
          <a:blip r:embed="rId3"/>
          <a:stretch>
            <a:fillRect/>
          </a:stretch>
        </p:blipFill>
        <p:spPr>
          <a:xfrm>
            <a:off x="2133600" y="1295400"/>
            <a:ext cx="8380597" cy="4671152"/>
          </a:xfrm>
          <a:prstGeom prst="rect">
            <a:avLst/>
          </a:prstGeom>
        </p:spPr>
      </p:pic>
    </p:spTree>
    <p:extLst>
      <p:ext uri="{BB962C8B-B14F-4D97-AF65-F5344CB8AC3E}">
        <p14:creationId xmlns:p14="http://schemas.microsoft.com/office/powerpoint/2010/main" val="2233669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6"/>
          <p:cNvSpPr txBox="1">
            <a:spLocks noChangeArrowheads="1"/>
          </p:cNvSpPr>
          <p:nvPr/>
        </p:nvSpPr>
        <p:spPr bwMode="auto">
          <a:xfrm>
            <a:off x="6172200" y="6553201"/>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1000">
                <a:latin typeface="Times New Roman" panose="02020603050405020304" pitchFamily="18" charset="0"/>
              </a:rPr>
              <a:t>9-</a:t>
            </a:r>
            <a:fld id="{51445F8D-4C96-4C6D-83B8-0404AE945480}" type="slidenum">
              <a:rPr lang="en-US" sz="1000">
                <a:latin typeface="Times New Roman" panose="02020603050405020304" pitchFamily="18" charset="0"/>
              </a:rPr>
              <a:pPr eaLnBrk="1" hangingPunct="1">
                <a:spcBef>
                  <a:spcPct val="50000"/>
                </a:spcBef>
              </a:pPr>
              <a:t>17</a:t>
            </a:fld>
            <a:endParaRPr lang="en-US" sz="1000">
              <a:latin typeface="Times New Roman" panose="02020603050405020304" pitchFamily="18" charset="0"/>
            </a:endParaRPr>
          </a:p>
        </p:txBody>
      </p:sp>
      <p:sp>
        <p:nvSpPr>
          <p:cNvPr id="47108" name="Rectangle 7"/>
          <p:cNvSpPr>
            <a:spLocks noGrp="1" noChangeArrowheads="1"/>
          </p:cNvSpPr>
          <p:nvPr>
            <p:ph type="title"/>
          </p:nvPr>
        </p:nvSpPr>
        <p:spPr>
          <a:xfrm>
            <a:off x="914400" y="516692"/>
            <a:ext cx="7315200" cy="609600"/>
          </a:xfrm>
        </p:spPr>
        <p:txBody>
          <a:bodyPr vert="horz" lIns="91440" tIns="45720" rIns="91440" bIns="45720" rtlCol="0" anchor="ctr">
            <a:normAutofit/>
          </a:bodyPr>
          <a:lstStyle/>
          <a:p>
            <a:r>
              <a:rPr lang="en-US" b="1" dirty="0">
                <a:cs typeface="Times New Roman" panose="02020603050405020304" pitchFamily="18" charset="0"/>
              </a:rPr>
              <a:t>Buyer Info: Gartner</a:t>
            </a:r>
          </a:p>
        </p:txBody>
      </p:sp>
      <p:grpSp>
        <p:nvGrpSpPr>
          <p:cNvPr id="4" name="Group 3"/>
          <p:cNvGrpSpPr/>
          <p:nvPr/>
        </p:nvGrpSpPr>
        <p:grpSpPr>
          <a:xfrm>
            <a:off x="2247900" y="1295400"/>
            <a:ext cx="7848600" cy="4443693"/>
            <a:chOff x="685800" y="1962148"/>
            <a:chExt cx="7848600" cy="4443693"/>
          </a:xfrm>
        </p:grpSpPr>
        <p:pic>
          <p:nvPicPr>
            <p:cNvPr id="3" name="Picture 2"/>
            <p:cNvPicPr>
              <a:picLocks noChangeAspect="1"/>
            </p:cNvPicPr>
            <p:nvPr/>
          </p:nvPicPr>
          <p:blipFill>
            <a:blip r:embed="rId3"/>
            <a:stretch>
              <a:fillRect/>
            </a:stretch>
          </p:blipFill>
          <p:spPr>
            <a:xfrm>
              <a:off x="685800" y="1962148"/>
              <a:ext cx="7848600" cy="4443693"/>
            </a:xfrm>
            <a:prstGeom prst="rect">
              <a:avLst/>
            </a:prstGeom>
          </p:spPr>
        </p:pic>
        <p:sp>
          <p:nvSpPr>
            <p:cNvPr id="2" name="TextBox 1"/>
            <p:cNvSpPr txBox="1"/>
            <p:nvPr/>
          </p:nvSpPr>
          <p:spPr>
            <a:xfrm>
              <a:off x="5486400" y="3581400"/>
              <a:ext cx="2704843" cy="369332"/>
            </a:xfrm>
            <a:prstGeom prst="rect">
              <a:avLst/>
            </a:prstGeom>
            <a:noFill/>
          </p:spPr>
          <p:txBody>
            <a:bodyPr wrap="none" rtlCol="0">
              <a:spAutoFit/>
            </a:bodyPr>
            <a:lstStyle/>
            <a:p>
              <a:r>
                <a:rPr lang="en-US" b="1" dirty="0"/>
                <a:t>(Mission Critical Priorities)</a:t>
              </a:r>
              <a:endParaRPr lang="en-US" b="1" dirty="0"/>
            </a:p>
          </p:txBody>
        </p:sp>
      </p:grpSp>
    </p:spTree>
    <p:extLst>
      <p:ext uri="{BB962C8B-B14F-4D97-AF65-F5344CB8AC3E}">
        <p14:creationId xmlns:p14="http://schemas.microsoft.com/office/powerpoint/2010/main" val="1135731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6"/>
          <p:cNvSpPr txBox="1">
            <a:spLocks noChangeArrowheads="1"/>
          </p:cNvSpPr>
          <p:nvPr/>
        </p:nvSpPr>
        <p:spPr bwMode="auto">
          <a:xfrm>
            <a:off x="6172200" y="6553201"/>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1000">
                <a:latin typeface="Times New Roman" panose="02020603050405020304" pitchFamily="18" charset="0"/>
              </a:rPr>
              <a:t>9-</a:t>
            </a:r>
            <a:fld id="{51445F8D-4C96-4C6D-83B8-0404AE945480}" type="slidenum">
              <a:rPr lang="en-US" sz="1000">
                <a:latin typeface="Times New Roman" panose="02020603050405020304" pitchFamily="18" charset="0"/>
              </a:rPr>
              <a:pPr eaLnBrk="1" hangingPunct="1">
                <a:spcBef>
                  <a:spcPct val="50000"/>
                </a:spcBef>
              </a:pPr>
              <a:t>18</a:t>
            </a:fld>
            <a:endParaRPr lang="en-US" sz="1000">
              <a:latin typeface="Times New Roman" panose="02020603050405020304" pitchFamily="18" charset="0"/>
            </a:endParaRPr>
          </a:p>
        </p:txBody>
      </p:sp>
      <p:sp>
        <p:nvSpPr>
          <p:cNvPr id="47108" name="Rectangle 7"/>
          <p:cNvSpPr>
            <a:spLocks noGrp="1" noChangeArrowheads="1"/>
          </p:cNvSpPr>
          <p:nvPr>
            <p:ph type="title"/>
          </p:nvPr>
        </p:nvSpPr>
        <p:spPr>
          <a:xfrm>
            <a:off x="838200" y="533400"/>
            <a:ext cx="7315200" cy="609600"/>
          </a:xfrm>
        </p:spPr>
        <p:txBody>
          <a:bodyPr vert="horz" lIns="91440" tIns="45720" rIns="91440" bIns="45720" rtlCol="0" anchor="ctr">
            <a:normAutofit/>
          </a:bodyPr>
          <a:lstStyle/>
          <a:p>
            <a:r>
              <a:rPr lang="en-US" b="1" dirty="0">
                <a:cs typeface="Times New Roman" panose="02020603050405020304" pitchFamily="18" charset="0"/>
              </a:rPr>
              <a:t>Buyer Info: Gartner</a:t>
            </a:r>
          </a:p>
        </p:txBody>
      </p:sp>
      <p:pic>
        <p:nvPicPr>
          <p:cNvPr id="2" name="Picture 1"/>
          <p:cNvPicPr>
            <a:picLocks noChangeAspect="1"/>
          </p:cNvPicPr>
          <p:nvPr/>
        </p:nvPicPr>
        <p:blipFill>
          <a:blip r:embed="rId3"/>
          <a:stretch>
            <a:fillRect/>
          </a:stretch>
        </p:blipFill>
        <p:spPr>
          <a:xfrm>
            <a:off x="2133600" y="1600200"/>
            <a:ext cx="7394389" cy="4182408"/>
          </a:xfrm>
          <a:prstGeom prst="rect">
            <a:avLst/>
          </a:prstGeom>
        </p:spPr>
      </p:pic>
    </p:spTree>
    <p:extLst>
      <p:ext uri="{BB962C8B-B14F-4D97-AF65-F5344CB8AC3E}">
        <p14:creationId xmlns:p14="http://schemas.microsoft.com/office/powerpoint/2010/main" val="3493268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6"/>
          <p:cNvSpPr txBox="1">
            <a:spLocks noChangeArrowheads="1"/>
          </p:cNvSpPr>
          <p:nvPr/>
        </p:nvSpPr>
        <p:spPr bwMode="auto">
          <a:xfrm>
            <a:off x="6172200" y="6553201"/>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1000">
                <a:latin typeface="Times New Roman" panose="02020603050405020304" pitchFamily="18" charset="0"/>
              </a:rPr>
              <a:t>9-</a:t>
            </a:r>
            <a:fld id="{51445F8D-4C96-4C6D-83B8-0404AE945480}" type="slidenum">
              <a:rPr lang="en-US" sz="1000">
                <a:latin typeface="Times New Roman" panose="02020603050405020304" pitchFamily="18" charset="0"/>
              </a:rPr>
              <a:pPr eaLnBrk="1" hangingPunct="1">
                <a:spcBef>
                  <a:spcPct val="50000"/>
                </a:spcBef>
              </a:pPr>
              <a:t>19</a:t>
            </a:fld>
            <a:endParaRPr lang="en-US" sz="1000">
              <a:latin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2590800" y="1600200"/>
            <a:ext cx="7533993" cy="4274906"/>
          </a:xfrm>
          <a:prstGeom prst="rect">
            <a:avLst/>
          </a:prstGeom>
        </p:spPr>
      </p:pic>
      <p:sp>
        <p:nvSpPr>
          <p:cNvPr id="6" name="Rectangle 7"/>
          <p:cNvSpPr txBox="1">
            <a:spLocks noChangeArrowheads="1"/>
          </p:cNvSpPr>
          <p:nvPr/>
        </p:nvSpPr>
        <p:spPr>
          <a:xfrm>
            <a:off x="838200" y="533400"/>
            <a:ext cx="7315200" cy="6096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smtClean="0">
                <a:cs typeface="Times New Roman" panose="02020603050405020304" pitchFamily="18" charset="0"/>
              </a:rPr>
              <a:t>Buyer Info: Gartner</a:t>
            </a:r>
            <a:endParaRPr lang="en-US" b="1" dirty="0">
              <a:cs typeface="Times New Roman" panose="02020603050405020304" pitchFamily="18" charset="0"/>
            </a:endParaRPr>
          </a:p>
        </p:txBody>
      </p:sp>
    </p:spTree>
    <p:extLst>
      <p:ext uri="{BB962C8B-B14F-4D97-AF65-F5344CB8AC3E}">
        <p14:creationId xmlns:p14="http://schemas.microsoft.com/office/powerpoint/2010/main" val="1286231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Role-Play Product Information</a:t>
            </a:r>
            <a:endParaRPr lang="en-US" dirty="0"/>
          </a:p>
        </p:txBody>
      </p:sp>
      <p:sp>
        <p:nvSpPr>
          <p:cNvPr id="9" name="Subtitle 8"/>
          <p:cNvSpPr>
            <a:spLocks noGrp="1"/>
          </p:cNvSpPr>
          <p:nvPr>
            <p:ph type="subTitle" idx="1"/>
          </p:nvPr>
        </p:nvSpPr>
        <p:spPr/>
        <p:txBody>
          <a:bodyPr>
            <a:normAutofit fontScale="92500" lnSpcReduction="10000"/>
          </a:bodyPr>
          <a:lstStyle/>
          <a:p>
            <a:r>
              <a:rPr lang="en-US" sz="6600" dirty="0" smtClean="0"/>
              <a:t>Gartner for Technology Leaders</a:t>
            </a:r>
            <a:endParaRPr lang="en-US" sz="6600" dirty="0"/>
          </a:p>
        </p:txBody>
      </p:sp>
      <p:sp>
        <p:nvSpPr>
          <p:cNvPr id="7" name="Slide Number Placeholder 6"/>
          <p:cNvSpPr>
            <a:spLocks noGrp="1"/>
          </p:cNvSpPr>
          <p:nvPr>
            <p:ph type="sldNum" sz="quarter" idx="12"/>
          </p:nvPr>
        </p:nvSpPr>
        <p:spPr/>
        <p:txBody>
          <a:bodyPr/>
          <a:lstStyle/>
          <a:p>
            <a:pPr>
              <a:defRPr/>
            </a:pPr>
            <a:fld id="{EA9A86C9-A2A9-4873-B71F-028E761AF7B0}" type="slidenum">
              <a:rPr lang="en-US" smtClean="0"/>
              <a:pPr>
                <a:defRPr/>
              </a:pPr>
              <a:t>2</a:t>
            </a:fld>
            <a:endParaRPr lang="en-US" dirty="0"/>
          </a:p>
        </p:txBody>
      </p:sp>
    </p:spTree>
    <p:extLst>
      <p:ext uri="{BB962C8B-B14F-4D97-AF65-F5344CB8AC3E}">
        <p14:creationId xmlns:p14="http://schemas.microsoft.com/office/powerpoint/2010/main" val="3357032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6"/>
          <p:cNvSpPr txBox="1">
            <a:spLocks noChangeArrowheads="1"/>
          </p:cNvSpPr>
          <p:nvPr/>
        </p:nvSpPr>
        <p:spPr bwMode="auto">
          <a:xfrm>
            <a:off x="6172200" y="6553201"/>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1000">
                <a:latin typeface="Times New Roman" panose="02020603050405020304" pitchFamily="18" charset="0"/>
              </a:rPr>
              <a:t>9-</a:t>
            </a:r>
            <a:fld id="{51445F8D-4C96-4C6D-83B8-0404AE945480}" type="slidenum">
              <a:rPr lang="en-US" sz="1000">
                <a:latin typeface="Times New Roman" panose="02020603050405020304" pitchFamily="18" charset="0"/>
              </a:rPr>
              <a:pPr eaLnBrk="1" hangingPunct="1">
                <a:spcBef>
                  <a:spcPct val="50000"/>
                </a:spcBef>
              </a:pPr>
              <a:t>20</a:t>
            </a:fld>
            <a:endParaRPr lang="en-US" sz="1000">
              <a:latin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209800" y="1447800"/>
            <a:ext cx="7575634" cy="4272714"/>
          </a:xfrm>
          <a:prstGeom prst="rect">
            <a:avLst/>
          </a:prstGeom>
        </p:spPr>
      </p:pic>
      <p:sp>
        <p:nvSpPr>
          <p:cNvPr id="6" name="Rectangle 7"/>
          <p:cNvSpPr txBox="1">
            <a:spLocks noChangeArrowheads="1"/>
          </p:cNvSpPr>
          <p:nvPr/>
        </p:nvSpPr>
        <p:spPr>
          <a:xfrm>
            <a:off x="914400" y="516692"/>
            <a:ext cx="7315200" cy="6096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b="1" smtClean="0">
                <a:cs typeface="Times New Roman" panose="02020603050405020304" pitchFamily="18" charset="0"/>
              </a:rPr>
              <a:t>Buyer Info: Gartner</a:t>
            </a:r>
            <a:endParaRPr lang="en-US" b="1" dirty="0">
              <a:cs typeface="Times New Roman" panose="02020603050405020304" pitchFamily="18" charset="0"/>
            </a:endParaRPr>
          </a:p>
        </p:txBody>
      </p:sp>
    </p:spTree>
    <p:extLst>
      <p:ext uri="{BB962C8B-B14F-4D97-AF65-F5344CB8AC3E}">
        <p14:creationId xmlns:p14="http://schemas.microsoft.com/office/powerpoint/2010/main" val="2640293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6"/>
          <p:cNvSpPr txBox="1">
            <a:spLocks noChangeArrowheads="1"/>
          </p:cNvSpPr>
          <p:nvPr/>
        </p:nvSpPr>
        <p:spPr bwMode="auto">
          <a:xfrm>
            <a:off x="6172200" y="6553201"/>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1000">
                <a:latin typeface="Times New Roman" panose="02020603050405020304" pitchFamily="18" charset="0"/>
              </a:rPr>
              <a:t>9-</a:t>
            </a:r>
            <a:fld id="{51445F8D-4C96-4C6D-83B8-0404AE945480}" type="slidenum">
              <a:rPr lang="en-US" sz="1000">
                <a:latin typeface="Times New Roman" panose="02020603050405020304" pitchFamily="18" charset="0"/>
              </a:rPr>
              <a:pPr eaLnBrk="1" hangingPunct="1">
                <a:spcBef>
                  <a:spcPct val="50000"/>
                </a:spcBef>
              </a:pPr>
              <a:t>21</a:t>
            </a:fld>
            <a:endParaRPr lang="en-US" sz="1000">
              <a:latin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2324100" y="1447800"/>
            <a:ext cx="7696199" cy="4310441"/>
          </a:xfrm>
          <a:prstGeom prst="rect">
            <a:avLst/>
          </a:prstGeom>
        </p:spPr>
      </p:pic>
      <p:sp>
        <p:nvSpPr>
          <p:cNvPr id="6" name="Rectangle 7"/>
          <p:cNvSpPr>
            <a:spLocks noGrp="1" noChangeArrowheads="1"/>
          </p:cNvSpPr>
          <p:nvPr>
            <p:ph type="title"/>
          </p:nvPr>
        </p:nvSpPr>
        <p:spPr>
          <a:xfrm>
            <a:off x="914400" y="516692"/>
            <a:ext cx="7315200" cy="609600"/>
          </a:xfrm>
        </p:spPr>
        <p:txBody>
          <a:bodyPr vert="horz" lIns="91440" tIns="45720" rIns="91440" bIns="45720" rtlCol="0" anchor="ctr">
            <a:normAutofit/>
          </a:bodyPr>
          <a:lstStyle/>
          <a:p>
            <a:r>
              <a:rPr lang="en-US" b="1" dirty="0">
                <a:cs typeface="Times New Roman" panose="02020603050405020304" pitchFamily="18" charset="0"/>
              </a:rPr>
              <a:t>Buyer Info: Gartner</a:t>
            </a:r>
          </a:p>
        </p:txBody>
      </p:sp>
    </p:spTree>
    <p:extLst>
      <p:ext uri="{BB962C8B-B14F-4D97-AF65-F5344CB8AC3E}">
        <p14:creationId xmlns:p14="http://schemas.microsoft.com/office/powerpoint/2010/main" val="3334391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6"/>
          <p:cNvSpPr txBox="1">
            <a:spLocks noChangeArrowheads="1"/>
          </p:cNvSpPr>
          <p:nvPr/>
        </p:nvSpPr>
        <p:spPr bwMode="auto">
          <a:xfrm>
            <a:off x="6172200" y="6553201"/>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1000">
                <a:latin typeface="Times New Roman" panose="02020603050405020304" pitchFamily="18" charset="0"/>
              </a:rPr>
              <a:t>9-</a:t>
            </a:r>
            <a:fld id="{51445F8D-4C96-4C6D-83B8-0404AE945480}" type="slidenum">
              <a:rPr lang="en-US" sz="1000">
                <a:latin typeface="Times New Roman" panose="02020603050405020304" pitchFamily="18" charset="0"/>
              </a:rPr>
              <a:pPr eaLnBrk="1" hangingPunct="1">
                <a:spcBef>
                  <a:spcPct val="50000"/>
                </a:spcBef>
              </a:pPr>
              <a:t>22</a:t>
            </a:fld>
            <a:endParaRPr lang="en-US" sz="1000">
              <a:latin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133600" y="1447800"/>
            <a:ext cx="7567799" cy="4276848"/>
          </a:xfrm>
          <a:prstGeom prst="rect">
            <a:avLst/>
          </a:prstGeom>
        </p:spPr>
      </p:pic>
      <p:sp>
        <p:nvSpPr>
          <p:cNvPr id="6" name="Rectangle 7"/>
          <p:cNvSpPr>
            <a:spLocks noGrp="1" noChangeArrowheads="1"/>
          </p:cNvSpPr>
          <p:nvPr>
            <p:ph type="title"/>
          </p:nvPr>
        </p:nvSpPr>
        <p:spPr>
          <a:xfrm>
            <a:off x="914400" y="516692"/>
            <a:ext cx="7315200" cy="609600"/>
          </a:xfrm>
        </p:spPr>
        <p:txBody>
          <a:bodyPr vert="horz" lIns="91440" tIns="45720" rIns="91440" bIns="45720" rtlCol="0" anchor="ctr">
            <a:normAutofit/>
          </a:bodyPr>
          <a:lstStyle/>
          <a:p>
            <a:r>
              <a:rPr lang="en-US" b="1" dirty="0">
                <a:cs typeface="Times New Roman" panose="02020603050405020304" pitchFamily="18" charset="0"/>
              </a:rPr>
              <a:t>Buyer Info: Gartner</a:t>
            </a:r>
          </a:p>
        </p:txBody>
      </p:sp>
    </p:spTree>
    <p:extLst>
      <p:ext uri="{BB962C8B-B14F-4D97-AF65-F5344CB8AC3E}">
        <p14:creationId xmlns:p14="http://schemas.microsoft.com/office/powerpoint/2010/main" val="2314134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6"/>
          <p:cNvSpPr txBox="1">
            <a:spLocks noChangeArrowheads="1"/>
          </p:cNvSpPr>
          <p:nvPr/>
        </p:nvSpPr>
        <p:spPr bwMode="auto">
          <a:xfrm>
            <a:off x="6172200" y="6553201"/>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1000">
                <a:latin typeface="Times New Roman" panose="02020603050405020304" pitchFamily="18" charset="0"/>
              </a:rPr>
              <a:t>9-</a:t>
            </a:r>
            <a:fld id="{51445F8D-4C96-4C6D-83B8-0404AE945480}" type="slidenum">
              <a:rPr lang="en-US" sz="1000">
                <a:latin typeface="Times New Roman" panose="02020603050405020304" pitchFamily="18" charset="0"/>
              </a:rPr>
              <a:pPr eaLnBrk="1" hangingPunct="1">
                <a:spcBef>
                  <a:spcPct val="50000"/>
                </a:spcBef>
              </a:pPr>
              <a:t>23</a:t>
            </a:fld>
            <a:endParaRPr lang="en-US" sz="1000">
              <a:latin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981200" y="1447800"/>
            <a:ext cx="7665720" cy="4290515"/>
          </a:xfrm>
          <a:prstGeom prst="rect">
            <a:avLst/>
          </a:prstGeom>
        </p:spPr>
      </p:pic>
      <p:sp>
        <p:nvSpPr>
          <p:cNvPr id="6" name="Rectangle 7"/>
          <p:cNvSpPr>
            <a:spLocks noGrp="1" noChangeArrowheads="1"/>
          </p:cNvSpPr>
          <p:nvPr>
            <p:ph type="title"/>
          </p:nvPr>
        </p:nvSpPr>
        <p:spPr>
          <a:xfrm>
            <a:off x="914400" y="516692"/>
            <a:ext cx="7315200" cy="609600"/>
          </a:xfrm>
        </p:spPr>
        <p:txBody>
          <a:bodyPr vert="horz" lIns="91440" tIns="45720" rIns="91440" bIns="45720" rtlCol="0" anchor="ctr">
            <a:normAutofit/>
          </a:bodyPr>
          <a:lstStyle/>
          <a:p>
            <a:r>
              <a:rPr lang="en-US" b="1" dirty="0">
                <a:cs typeface="Times New Roman" panose="02020603050405020304" pitchFamily="18" charset="0"/>
              </a:rPr>
              <a:t>Buyer Info: Gartner</a:t>
            </a:r>
          </a:p>
        </p:txBody>
      </p:sp>
    </p:spTree>
    <p:extLst>
      <p:ext uri="{BB962C8B-B14F-4D97-AF65-F5344CB8AC3E}">
        <p14:creationId xmlns:p14="http://schemas.microsoft.com/office/powerpoint/2010/main" val="2996542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6"/>
          <p:cNvSpPr txBox="1">
            <a:spLocks noChangeArrowheads="1"/>
          </p:cNvSpPr>
          <p:nvPr/>
        </p:nvSpPr>
        <p:spPr bwMode="auto">
          <a:xfrm>
            <a:off x="6172200" y="6553201"/>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1000">
                <a:latin typeface="Times New Roman" panose="02020603050405020304" pitchFamily="18" charset="0"/>
              </a:rPr>
              <a:t>9-</a:t>
            </a:r>
            <a:fld id="{51445F8D-4C96-4C6D-83B8-0404AE945480}" type="slidenum">
              <a:rPr lang="en-US" sz="1000">
                <a:latin typeface="Times New Roman" panose="02020603050405020304" pitchFamily="18" charset="0"/>
              </a:rPr>
              <a:pPr eaLnBrk="1" hangingPunct="1">
                <a:spcBef>
                  <a:spcPct val="50000"/>
                </a:spcBef>
              </a:pPr>
              <a:t>24</a:t>
            </a:fld>
            <a:endParaRPr lang="en-US" sz="1000">
              <a:latin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133600" y="1371600"/>
            <a:ext cx="7838887" cy="4414838"/>
          </a:xfrm>
          <a:prstGeom prst="rect">
            <a:avLst/>
          </a:prstGeom>
        </p:spPr>
      </p:pic>
      <p:sp>
        <p:nvSpPr>
          <p:cNvPr id="6" name="Rectangle 7"/>
          <p:cNvSpPr>
            <a:spLocks noGrp="1" noChangeArrowheads="1"/>
          </p:cNvSpPr>
          <p:nvPr>
            <p:ph type="title"/>
          </p:nvPr>
        </p:nvSpPr>
        <p:spPr>
          <a:xfrm>
            <a:off x="914400" y="516692"/>
            <a:ext cx="7315200" cy="609600"/>
          </a:xfrm>
        </p:spPr>
        <p:txBody>
          <a:bodyPr vert="horz" lIns="91440" tIns="45720" rIns="91440" bIns="45720" rtlCol="0" anchor="ctr">
            <a:normAutofit/>
          </a:bodyPr>
          <a:lstStyle/>
          <a:p>
            <a:r>
              <a:rPr lang="en-US" b="1" dirty="0">
                <a:cs typeface="Times New Roman" panose="02020603050405020304" pitchFamily="18" charset="0"/>
              </a:rPr>
              <a:t>Buyer Info: Gartner</a:t>
            </a:r>
          </a:p>
        </p:txBody>
      </p:sp>
    </p:spTree>
    <p:extLst>
      <p:ext uri="{BB962C8B-B14F-4D97-AF65-F5344CB8AC3E}">
        <p14:creationId xmlns:p14="http://schemas.microsoft.com/office/powerpoint/2010/main" val="3207636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6"/>
          <p:cNvSpPr txBox="1">
            <a:spLocks noChangeArrowheads="1"/>
          </p:cNvSpPr>
          <p:nvPr/>
        </p:nvSpPr>
        <p:spPr bwMode="auto">
          <a:xfrm>
            <a:off x="6172200" y="6553201"/>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1000">
                <a:latin typeface="Times New Roman" panose="02020603050405020304" pitchFamily="18" charset="0"/>
              </a:rPr>
              <a:t>9-</a:t>
            </a:r>
            <a:fld id="{51445F8D-4C96-4C6D-83B8-0404AE945480}" type="slidenum">
              <a:rPr lang="en-US" sz="1000">
                <a:latin typeface="Times New Roman" panose="02020603050405020304" pitchFamily="18" charset="0"/>
              </a:rPr>
              <a:pPr eaLnBrk="1" hangingPunct="1">
                <a:spcBef>
                  <a:spcPct val="50000"/>
                </a:spcBef>
              </a:pPr>
              <a:t>25</a:t>
            </a:fld>
            <a:endParaRPr lang="en-US" sz="1000">
              <a:latin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794622" y="1524000"/>
            <a:ext cx="7440955" cy="4177858"/>
          </a:xfrm>
          <a:prstGeom prst="rect">
            <a:avLst/>
          </a:prstGeom>
        </p:spPr>
      </p:pic>
      <p:sp>
        <p:nvSpPr>
          <p:cNvPr id="6" name="Rectangle 7"/>
          <p:cNvSpPr>
            <a:spLocks noGrp="1" noChangeArrowheads="1"/>
          </p:cNvSpPr>
          <p:nvPr>
            <p:ph type="title"/>
          </p:nvPr>
        </p:nvSpPr>
        <p:spPr>
          <a:xfrm>
            <a:off x="914400" y="516692"/>
            <a:ext cx="7315200" cy="609600"/>
          </a:xfrm>
        </p:spPr>
        <p:txBody>
          <a:bodyPr vert="horz" lIns="91440" tIns="45720" rIns="91440" bIns="45720" rtlCol="0" anchor="ctr">
            <a:normAutofit/>
          </a:bodyPr>
          <a:lstStyle/>
          <a:p>
            <a:r>
              <a:rPr lang="en-US" b="1" dirty="0">
                <a:cs typeface="Times New Roman" panose="02020603050405020304" pitchFamily="18" charset="0"/>
              </a:rPr>
              <a:t>Buyer Info: Gartner</a:t>
            </a:r>
          </a:p>
        </p:txBody>
      </p:sp>
    </p:spTree>
    <p:extLst>
      <p:ext uri="{BB962C8B-B14F-4D97-AF65-F5344CB8AC3E}">
        <p14:creationId xmlns:p14="http://schemas.microsoft.com/office/powerpoint/2010/main" val="2652406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6"/>
          <p:cNvSpPr txBox="1">
            <a:spLocks noChangeArrowheads="1"/>
          </p:cNvSpPr>
          <p:nvPr/>
        </p:nvSpPr>
        <p:spPr bwMode="auto">
          <a:xfrm>
            <a:off x="6172200" y="6553201"/>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1000">
                <a:latin typeface="Times New Roman" panose="02020603050405020304" pitchFamily="18" charset="0"/>
              </a:rPr>
              <a:t>9-</a:t>
            </a:r>
            <a:fld id="{51445F8D-4C96-4C6D-83B8-0404AE945480}" type="slidenum">
              <a:rPr lang="en-US" sz="1000">
                <a:latin typeface="Times New Roman" panose="02020603050405020304" pitchFamily="18" charset="0"/>
              </a:rPr>
              <a:pPr eaLnBrk="1" hangingPunct="1">
                <a:spcBef>
                  <a:spcPct val="50000"/>
                </a:spcBef>
              </a:pPr>
              <a:t>26</a:t>
            </a:fld>
            <a:endParaRPr lang="en-US" sz="1000">
              <a:latin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661575" y="1371600"/>
            <a:ext cx="7707050" cy="4286426"/>
          </a:xfrm>
          <a:prstGeom prst="rect">
            <a:avLst/>
          </a:prstGeom>
        </p:spPr>
      </p:pic>
      <p:sp>
        <p:nvSpPr>
          <p:cNvPr id="6" name="Rectangle 7"/>
          <p:cNvSpPr>
            <a:spLocks noGrp="1" noChangeArrowheads="1"/>
          </p:cNvSpPr>
          <p:nvPr>
            <p:ph type="title"/>
          </p:nvPr>
        </p:nvSpPr>
        <p:spPr>
          <a:xfrm>
            <a:off x="914400" y="516692"/>
            <a:ext cx="7315200" cy="609600"/>
          </a:xfrm>
        </p:spPr>
        <p:txBody>
          <a:bodyPr vert="horz" lIns="91440" tIns="45720" rIns="91440" bIns="45720" rtlCol="0" anchor="ctr">
            <a:normAutofit/>
          </a:bodyPr>
          <a:lstStyle/>
          <a:p>
            <a:r>
              <a:rPr lang="en-US" b="1" dirty="0">
                <a:cs typeface="Times New Roman" panose="02020603050405020304" pitchFamily="18" charset="0"/>
              </a:rPr>
              <a:t>Buyer Info: Gartner</a:t>
            </a:r>
          </a:p>
        </p:txBody>
      </p:sp>
    </p:spTree>
    <p:extLst>
      <p:ext uri="{BB962C8B-B14F-4D97-AF65-F5344CB8AC3E}">
        <p14:creationId xmlns:p14="http://schemas.microsoft.com/office/powerpoint/2010/main" val="1261314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6"/>
          <p:cNvSpPr txBox="1">
            <a:spLocks noChangeArrowheads="1"/>
          </p:cNvSpPr>
          <p:nvPr/>
        </p:nvSpPr>
        <p:spPr bwMode="auto">
          <a:xfrm>
            <a:off x="6172200" y="6553201"/>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1000">
                <a:latin typeface="Times New Roman" panose="02020603050405020304" pitchFamily="18" charset="0"/>
              </a:rPr>
              <a:t>9-</a:t>
            </a:r>
            <a:fld id="{51445F8D-4C96-4C6D-83B8-0404AE945480}" type="slidenum">
              <a:rPr lang="en-US" sz="1000">
                <a:latin typeface="Times New Roman" panose="02020603050405020304" pitchFamily="18" charset="0"/>
              </a:rPr>
              <a:pPr eaLnBrk="1" hangingPunct="1">
                <a:spcBef>
                  <a:spcPct val="50000"/>
                </a:spcBef>
              </a:pPr>
              <a:t>27</a:t>
            </a:fld>
            <a:endParaRPr lang="en-US" sz="1000">
              <a:latin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2286001" y="1947863"/>
            <a:ext cx="7619999" cy="4380443"/>
          </a:xfrm>
          <a:prstGeom prst="rect">
            <a:avLst/>
          </a:prstGeom>
        </p:spPr>
      </p:pic>
      <p:sp>
        <p:nvSpPr>
          <p:cNvPr id="6" name="Rectangle 7"/>
          <p:cNvSpPr>
            <a:spLocks noGrp="1" noChangeArrowheads="1"/>
          </p:cNvSpPr>
          <p:nvPr>
            <p:ph type="title"/>
          </p:nvPr>
        </p:nvSpPr>
        <p:spPr>
          <a:xfrm>
            <a:off x="914400" y="516692"/>
            <a:ext cx="7315200" cy="609600"/>
          </a:xfrm>
        </p:spPr>
        <p:txBody>
          <a:bodyPr vert="horz" lIns="91440" tIns="45720" rIns="91440" bIns="45720" rtlCol="0" anchor="ctr">
            <a:normAutofit/>
          </a:bodyPr>
          <a:lstStyle/>
          <a:p>
            <a:r>
              <a:rPr lang="en-US" b="1" dirty="0">
                <a:cs typeface="Times New Roman" panose="02020603050405020304" pitchFamily="18" charset="0"/>
              </a:rPr>
              <a:t>Buyer Info: </a:t>
            </a:r>
            <a:r>
              <a:rPr lang="en-US" b="1" dirty="0" smtClean="0">
                <a:cs typeface="Times New Roman" panose="02020603050405020304" pitchFamily="18" charset="0"/>
              </a:rPr>
              <a:t>Gartner – 5 Universal Needs</a:t>
            </a:r>
            <a:endParaRPr lang="en-US" b="1" dirty="0">
              <a:cs typeface="Times New Roman" panose="02020603050405020304" pitchFamily="18" charset="0"/>
            </a:endParaRPr>
          </a:p>
        </p:txBody>
      </p:sp>
    </p:spTree>
    <p:extLst>
      <p:ext uri="{BB962C8B-B14F-4D97-AF65-F5344CB8AC3E}">
        <p14:creationId xmlns:p14="http://schemas.microsoft.com/office/powerpoint/2010/main" val="655519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3"/>
          <p:cNvGraphicFramePr>
            <a:graphicFrameLocks noGrp="1"/>
          </p:cNvGraphicFramePr>
          <p:nvPr>
            <p:ph sz="quarter" idx="4294967295"/>
            <p:extLst>
              <p:ext uri="{D42A27DB-BD31-4B8C-83A1-F6EECF244321}">
                <p14:modId xmlns:p14="http://schemas.microsoft.com/office/powerpoint/2010/main" val="3384701468"/>
              </p:ext>
            </p:extLst>
          </p:nvPr>
        </p:nvGraphicFramePr>
        <p:xfrm>
          <a:off x="990600" y="76200"/>
          <a:ext cx="7772400" cy="5897026"/>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450842">
                <a:tc>
                  <a:txBody>
                    <a:bodyPr/>
                    <a:lstStyle/>
                    <a:p>
                      <a:r>
                        <a:rPr lang="en-US" sz="2800" dirty="0" smtClean="0"/>
                        <a:t>Common Objections</a:t>
                      </a:r>
                      <a:endParaRPr lang="en-US" sz="2800" dirty="0"/>
                    </a:p>
                  </a:txBody>
                  <a:tcPr/>
                </a:tc>
                <a:tc>
                  <a:txBody>
                    <a:bodyPr/>
                    <a:lstStyle/>
                    <a:p>
                      <a:r>
                        <a:rPr lang="en-US" sz="2800" dirty="0" smtClean="0"/>
                        <a:t>How to handle</a:t>
                      </a:r>
                      <a:endParaRPr lang="en-US" sz="2800" dirty="0"/>
                    </a:p>
                  </a:txBody>
                  <a:tcPr/>
                </a:tc>
                <a:extLst>
                  <a:ext uri="{0D108BD9-81ED-4DB2-BD59-A6C34878D82A}">
                    <a16:rowId xmlns:a16="http://schemas.microsoft.com/office/drawing/2014/main" val="10000"/>
                  </a:ext>
                </a:extLst>
              </a:tr>
              <a:tr h="555833">
                <a:tc>
                  <a:txBody>
                    <a:bodyPr/>
                    <a:lstStyle/>
                    <a:p>
                      <a:r>
                        <a:rPr lang="en-US" sz="1400" dirty="0" smtClean="0"/>
                        <a:t>“I can find research for free on the internet”</a:t>
                      </a:r>
                      <a:endParaRPr lang="en-US" sz="1400" dirty="0"/>
                    </a:p>
                  </a:txBody>
                  <a:tcPr/>
                </a:tc>
                <a:tc>
                  <a:txBody>
                    <a:bodyPr/>
                    <a:lstStyle/>
                    <a:p>
                      <a:r>
                        <a:rPr lang="en-US" sz="1400" dirty="0" smtClean="0"/>
                        <a:t>Gartner research is thoroughly vetted, unbiased and we and can help save you time finding the right research quicker</a:t>
                      </a:r>
                      <a:endParaRPr lang="en-US" sz="1400" dirty="0"/>
                    </a:p>
                  </a:txBody>
                  <a:tcPr/>
                </a:tc>
                <a:extLst>
                  <a:ext uri="{0D108BD9-81ED-4DB2-BD59-A6C34878D82A}">
                    <a16:rowId xmlns:a16="http://schemas.microsoft.com/office/drawing/2014/main" val="10001"/>
                  </a:ext>
                </a:extLst>
              </a:tr>
              <a:tr h="555833">
                <a:tc>
                  <a:txBody>
                    <a:bodyPr/>
                    <a:lstStyle/>
                    <a:p>
                      <a:r>
                        <a:rPr lang="en-US" sz="1400" dirty="0" smtClean="0"/>
                        <a:t>“Tech</a:t>
                      </a:r>
                      <a:r>
                        <a:rPr lang="en-US" sz="1400" baseline="0" dirty="0" smtClean="0"/>
                        <a:t> vendors are experts in their industry and have offered to give me free advice”</a:t>
                      </a:r>
                      <a:endParaRPr lang="en-US" sz="1400" dirty="0"/>
                    </a:p>
                  </a:txBody>
                  <a:tcPr/>
                </a:tc>
                <a:tc>
                  <a:txBody>
                    <a:bodyPr/>
                    <a:lstStyle/>
                    <a:p>
                      <a:r>
                        <a:rPr lang="en-US" sz="1400" dirty="0" smtClean="0"/>
                        <a:t>Gartner is unbiased</a:t>
                      </a:r>
                      <a:r>
                        <a:rPr lang="en-US" sz="1400" baseline="0" dirty="0" smtClean="0"/>
                        <a:t> while the vendors are attempting to sell you</a:t>
                      </a:r>
                      <a:endParaRPr lang="en-US" sz="1400" dirty="0"/>
                    </a:p>
                  </a:txBody>
                  <a:tcPr/>
                </a:tc>
                <a:extLst>
                  <a:ext uri="{0D108BD9-81ED-4DB2-BD59-A6C34878D82A}">
                    <a16:rowId xmlns:a16="http://schemas.microsoft.com/office/drawing/2014/main" val="10002"/>
                  </a:ext>
                </a:extLst>
              </a:tr>
              <a:tr h="450842">
                <a:tc>
                  <a:txBody>
                    <a:bodyPr/>
                    <a:lstStyle/>
                    <a:p>
                      <a:r>
                        <a:rPr lang="en-US" sz="1400" dirty="0" smtClean="0"/>
                        <a:t>“Need CFO or board approval to sign over x”</a:t>
                      </a:r>
                      <a:endParaRPr lang="en-US" sz="1400" dirty="0"/>
                    </a:p>
                  </a:txBody>
                  <a:tcPr/>
                </a:tc>
                <a:tc>
                  <a:txBody>
                    <a:bodyPr/>
                    <a:lstStyle/>
                    <a:p>
                      <a:pPr marL="0" marR="0" indent="0" algn="l" defTabSz="685766" rtl="0" eaLnBrk="1" fontAlgn="auto" latinLnBrk="0" hangingPunct="1">
                        <a:lnSpc>
                          <a:spcPct val="100000"/>
                        </a:lnSpc>
                        <a:spcBef>
                          <a:spcPts val="0"/>
                        </a:spcBef>
                        <a:spcAft>
                          <a:spcPts val="0"/>
                        </a:spcAft>
                        <a:buClrTx/>
                        <a:buSzTx/>
                        <a:buFontTx/>
                        <a:buNone/>
                        <a:tabLst/>
                        <a:defRPr/>
                      </a:pPr>
                      <a:r>
                        <a:rPr lang="en-US" sz="1400" dirty="0" smtClean="0"/>
                        <a:t>Establish</a:t>
                      </a:r>
                      <a:r>
                        <a:rPr lang="en-US" sz="1400" baseline="0" dirty="0" smtClean="0"/>
                        <a:t> strong mutual plan with commitment from all parties</a:t>
                      </a:r>
                      <a:endParaRPr lang="en-US" sz="1400" dirty="0" smtClean="0"/>
                    </a:p>
                  </a:txBody>
                  <a:tcPr/>
                </a:tc>
                <a:extLst>
                  <a:ext uri="{0D108BD9-81ED-4DB2-BD59-A6C34878D82A}">
                    <a16:rowId xmlns:a16="http://schemas.microsoft.com/office/drawing/2014/main" val="10003"/>
                  </a:ext>
                </a:extLst>
              </a:tr>
              <a:tr h="555833">
                <a:tc>
                  <a:txBody>
                    <a:bodyPr/>
                    <a:lstStyle/>
                    <a:p>
                      <a:r>
                        <a:rPr lang="en-US" sz="1400" dirty="0" smtClean="0"/>
                        <a:t>“Timing isn’t right”</a:t>
                      </a:r>
                      <a:endParaRPr lang="en-US" sz="1400" dirty="0"/>
                    </a:p>
                  </a:txBody>
                  <a:tcPr/>
                </a:tc>
                <a:tc>
                  <a:txBody>
                    <a:bodyPr/>
                    <a:lstStyle/>
                    <a:p>
                      <a:r>
                        <a:rPr lang="en-US" sz="1400" dirty="0" smtClean="0"/>
                        <a:t>Need to tie back to initiative</a:t>
                      </a:r>
                      <a:r>
                        <a:rPr lang="en-US" sz="1400" baseline="0" dirty="0" smtClean="0"/>
                        <a:t> timelines and milestones that are urgent today, not in the future</a:t>
                      </a:r>
                      <a:endParaRPr lang="en-US" sz="1400" dirty="0"/>
                    </a:p>
                  </a:txBody>
                  <a:tcPr/>
                </a:tc>
                <a:extLst>
                  <a:ext uri="{0D108BD9-81ED-4DB2-BD59-A6C34878D82A}">
                    <a16:rowId xmlns:a16="http://schemas.microsoft.com/office/drawing/2014/main" val="10004"/>
                  </a:ext>
                </a:extLst>
              </a:tr>
              <a:tr h="450842">
                <a:tc>
                  <a:txBody>
                    <a:bodyPr/>
                    <a:lstStyle/>
                    <a:p>
                      <a:r>
                        <a:rPr lang="en-US" sz="1400" dirty="0" smtClean="0"/>
                        <a:t>“I don’t have time to take advantage</a:t>
                      </a:r>
                      <a:r>
                        <a:rPr lang="en-US" sz="1400" baseline="0" dirty="0" smtClean="0"/>
                        <a:t> of all these great resources”</a:t>
                      </a:r>
                      <a:endParaRPr lang="en-US" sz="1400" dirty="0"/>
                    </a:p>
                  </a:txBody>
                  <a:tcPr/>
                </a:tc>
                <a:tc>
                  <a:txBody>
                    <a:bodyPr/>
                    <a:lstStyle/>
                    <a:p>
                      <a:r>
                        <a:rPr lang="en-US" sz="1400" dirty="0" smtClean="0"/>
                        <a:t>Make sure to</a:t>
                      </a:r>
                      <a:r>
                        <a:rPr lang="en-US" sz="1400" baseline="0" dirty="0" smtClean="0"/>
                        <a:t> focus </a:t>
                      </a:r>
                      <a:r>
                        <a:rPr lang="en-US" sz="1400" dirty="0" smtClean="0"/>
                        <a:t>on the top priority and not a “nice to have”</a:t>
                      </a:r>
                      <a:endParaRPr lang="en-US" sz="1400" dirty="0"/>
                    </a:p>
                  </a:txBody>
                  <a:tcPr/>
                </a:tc>
                <a:extLst>
                  <a:ext uri="{0D108BD9-81ED-4DB2-BD59-A6C34878D82A}">
                    <a16:rowId xmlns:a16="http://schemas.microsoft.com/office/drawing/2014/main" val="10005"/>
                  </a:ext>
                </a:extLst>
              </a:tr>
              <a:tr h="450842">
                <a:tc>
                  <a:txBody>
                    <a:bodyPr/>
                    <a:lstStyle/>
                    <a:p>
                      <a:r>
                        <a:rPr lang="en-US" sz="1400" dirty="0" smtClean="0"/>
                        <a:t>“I need consensus</a:t>
                      </a:r>
                      <a:r>
                        <a:rPr lang="en-US" sz="1400" baseline="0" dirty="0" smtClean="0"/>
                        <a:t> from my direct reports to move forward”</a:t>
                      </a:r>
                      <a:endParaRPr lang="en-US" sz="1400" dirty="0"/>
                    </a:p>
                  </a:txBody>
                  <a:tcPr/>
                </a:tc>
                <a:tc>
                  <a:txBody>
                    <a:bodyPr/>
                    <a:lstStyle/>
                    <a:p>
                      <a:r>
                        <a:rPr lang="en-US" sz="1400" dirty="0" smtClean="0"/>
                        <a:t>Establish</a:t>
                      </a:r>
                      <a:r>
                        <a:rPr lang="en-US" sz="1400" baseline="0" dirty="0" smtClean="0"/>
                        <a:t> strong mutual plan with commitment from all parties</a:t>
                      </a:r>
                      <a:endParaRPr lang="en-US" sz="1400" dirty="0"/>
                    </a:p>
                  </a:txBody>
                  <a:tcPr/>
                </a:tc>
                <a:extLst>
                  <a:ext uri="{0D108BD9-81ED-4DB2-BD59-A6C34878D82A}">
                    <a16:rowId xmlns:a16="http://schemas.microsoft.com/office/drawing/2014/main" val="10006"/>
                  </a:ext>
                </a:extLst>
              </a:tr>
              <a:tr h="555833">
                <a:tc>
                  <a:txBody>
                    <a:bodyPr/>
                    <a:lstStyle/>
                    <a:p>
                      <a:r>
                        <a:rPr lang="en-US" sz="1400" dirty="0" smtClean="0"/>
                        <a:t>“This looks great but I can’t justify</a:t>
                      </a:r>
                      <a:r>
                        <a:rPr lang="en-US" sz="1400" baseline="0" dirty="0" smtClean="0"/>
                        <a:t> the spend if I can’t demonstrate hard dollar ROI”</a:t>
                      </a:r>
                      <a:endParaRPr lang="en-US" sz="1400" dirty="0"/>
                    </a:p>
                  </a:txBody>
                  <a:tcPr/>
                </a:tc>
                <a:tc>
                  <a:txBody>
                    <a:bodyPr/>
                    <a:lstStyle/>
                    <a:p>
                      <a:r>
                        <a:rPr lang="en-US" sz="1400" dirty="0" smtClean="0"/>
                        <a:t>Attempt</a:t>
                      </a:r>
                      <a:r>
                        <a:rPr lang="en-US" sz="1400" baseline="0" dirty="0" smtClean="0"/>
                        <a:t> to quantify any cost savings via </a:t>
                      </a:r>
                      <a:r>
                        <a:rPr lang="en-US" sz="1400" baseline="0" dirty="0" err="1" smtClean="0"/>
                        <a:t>ITBudget</a:t>
                      </a:r>
                      <a:r>
                        <a:rPr lang="en-US" sz="1400" baseline="0" dirty="0" smtClean="0"/>
                        <a:t> or contract review / also tie value back to Corporate Objective</a:t>
                      </a:r>
                      <a:endParaRPr lang="en-US" sz="1400" dirty="0"/>
                    </a:p>
                  </a:txBody>
                  <a:tcPr/>
                </a:tc>
                <a:extLst>
                  <a:ext uri="{0D108BD9-81ED-4DB2-BD59-A6C34878D82A}">
                    <a16:rowId xmlns:a16="http://schemas.microsoft.com/office/drawing/2014/main" val="10007"/>
                  </a:ext>
                </a:extLst>
              </a:tr>
              <a:tr h="704055">
                <a:tc>
                  <a:txBody>
                    <a:bodyPr/>
                    <a:lstStyle/>
                    <a:p>
                      <a:r>
                        <a:rPr lang="en-US" sz="1400" dirty="0" smtClean="0"/>
                        <a:t>“We don’t sign multiyear</a:t>
                      </a:r>
                      <a:r>
                        <a:rPr lang="en-US" sz="1400" baseline="0" dirty="0" smtClean="0"/>
                        <a:t> agreements”</a:t>
                      </a:r>
                      <a:endParaRPr lang="en-US" sz="1400" dirty="0"/>
                    </a:p>
                  </a:txBody>
                  <a:tcPr/>
                </a:tc>
                <a:tc>
                  <a:txBody>
                    <a:bodyPr/>
                    <a:lstStyle/>
                    <a:p>
                      <a:r>
                        <a:rPr lang="en-US" sz="1400" dirty="0" smtClean="0"/>
                        <a:t>Like</a:t>
                      </a:r>
                      <a:r>
                        <a:rPr lang="en-US" sz="1400" baseline="0" dirty="0" smtClean="0"/>
                        <a:t> most tech companies, 3 years is Gartner’s standard term. Gartner seeks to partner with clients for the long term, not just short projects</a:t>
                      </a:r>
                      <a:endParaRPr lang="en-US" sz="1400" dirty="0"/>
                    </a:p>
                  </a:txBody>
                  <a:tcPr/>
                </a:tc>
                <a:extLst>
                  <a:ext uri="{0D108BD9-81ED-4DB2-BD59-A6C34878D82A}">
                    <a16:rowId xmlns:a16="http://schemas.microsoft.com/office/drawing/2014/main" val="10008"/>
                  </a:ext>
                </a:extLst>
              </a:tr>
              <a:tr h="450842">
                <a:tc>
                  <a:txBody>
                    <a:bodyPr/>
                    <a:lstStyle/>
                    <a:p>
                      <a:r>
                        <a:rPr lang="en-US" sz="1400" dirty="0" smtClean="0"/>
                        <a:t>“Price is</a:t>
                      </a:r>
                      <a:r>
                        <a:rPr lang="en-US" sz="1400" baseline="0" dirty="0" smtClean="0"/>
                        <a:t> too much”</a:t>
                      </a:r>
                      <a:endParaRPr lang="en-US" sz="1400" dirty="0"/>
                    </a:p>
                  </a:txBody>
                  <a:tcPr/>
                </a:tc>
                <a:tc>
                  <a:txBody>
                    <a:bodyPr/>
                    <a:lstStyle/>
                    <a:p>
                      <a:r>
                        <a:rPr lang="en-US" sz="1400" dirty="0" smtClean="0"/>
                        <a:t>Quantify</a:t>
                      </a:r>
                      <a:r>
                        <a:rPr lang="en-US" sz="1400" baseline="0" dirty="0" smtClean="0"/>
                        <a:t> the value that will be delivered when Gartner helps accomplish X</a:t>
                      </a:r>
                      <a:endParaRPr lang="en-US" sz="1400" dirty="0"/>
                    </a:p>
                  </a:txBody>
                  <a:tcPr/>
                </a:tc>
                <a:extLst>
                  <a:ext uri="{0D108BD9-81ED-4DB2-BD59-A6C34878D82A}">
                    <a16:rowId xmlns:a16="http://schemas.microsoft.com/office/drawing/2014/main" val="10009"/>
                  </a:ext>
                </a:extLst>
              </a:tr>
            </a:tbl>
          </a:graphicData>
        </a:graphic>
      </p:graphicFrame>
      <p:sp>
        <p:nvSpPr>
          <p:cNvPr id="8" name="Rectangle 7" hidden="1"/>
          <p:cNvSpPr/>
          <p:nvPr/>
        </p:nvSpPr>
        <p:spPr>
          <a:xfrm>
            <a:off x="152400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hidden="1"/>
          <p:cNvSpPr/>
          <p:nvPr/>
        </p:nvSpPr>
        <p:spPr>
          <a:xfrm>
            <a:off x="152400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hidden="1"/>
          <p:cNvSpPr/>
          <p:nvPr/>
        </p:nvSpPr>
        <p:spPr>
          <a:xfrm>
            <a:off x="152400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rot="351640">
            <a:off x="9540323" y="3942130"/>
            <a:ext cx="2381250" cy="19145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20220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6"/>
          <p:cNvSpPr txBox="1">
            <a:spLocks noChangeArrowheads="1"/>
          </p:cNvSpPr>
          <p:nvPr/>
        </p:nvSpPr>
        <p:spPr bwMode="auto">
          <a:xfrm>
            <a:off x="6172200" y="6553201"/>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1000">
                <a:latin typeface="Times New Roman" panose="02020603050405020304" pitchFamily="18" charset="0"/>
              </a:rPr>
              <a:t>9-</a:t>
            </a:r>
            <a:fld id="{51445F8D-4C96-4C6D-83B8-0404AE945480}" type="slidenum">
              <a:rPr lang="en-US" sz="1000">
                <a:latin typeface="Times New Roman" panose="02020603050405020304" pitchFamily="18" charset="0"/>
              </a:rPr>
              <a:pPr eaLnBrk="1" hangingPunct="1">
                <a:spcBef>
                  <a:spcPct val="50000"/>
                </a:spcBef>
              </a:pPr>
              <a:t>3</a:t>
            </a:fld>
            <a:endParaRPr lang="en-US" sz="1000">
              <a:latin typeface="Times New Roman" panose="02020603050405020304" pitchFamily="18" charset="0"/>
            </a:endParaRPr>
          </a:p>
        </p:txBody>
      </p:sp>
      <p:sp>
        <p:nvSpPr>
          <p:cNvPr id="47108" name="Rectangle 7"/>
          <p:cNvSpPr>
            <a:spLocks noGrp="1" noChangeArrowheads="1"/>
          </p:cNvSpPr>
          <p:nvPr>
            <p:ph type="title"/>
          </p:nvPr>
        </p:nvSpPr>
        <p:spPr>
          <a:xfrm>
            <a:off x="381000" y="533400"/>
            <a:ext cx="7315200" cy="609600"/>
          </a:xfrm>
          <a:solidFill>
            <a:schemeClr val="accent1"/>
          </a:solidFill>
        </p:spPr>
        <p:txBody>
          <a:bodyPr/>
          <a:lstStyle/>
          <a:p>
            <a:r>
              <a:rPr lang="en-US" b="1" dirty="0">
                <a:cs typeface="Times New Roman" panose="02020603050405020304" pitchFamily="18" charset="0"/>
              </a:rPr>
              <a:t>Product Info: Gartner</a:t>
            </a:r>
          </a:p>
        </p:txBody>
      </p:sp>
      <p:pic>
        <p:nvPicPr>
          <p:cNvPr id="3" name="Picture 2"/>
          <p:cNvPicPr>
            <a:picLocks noChangeAspect="1"/>
          </p:cNvPicPr>
          <p:nvPr/>
        </p:nvPicPr>
        <p:blipFill>
          <a:blip r:embed="rId3"/>
          <a:stretch>
            <a:fillRect/>
          </a:stretch>
        </p:blipFill>
        <p:spPr>
          <a:xfrm>
            <a:off x="3600450" y="2176463"/>
            <a:ext cx="4991100" cy="2505075"/>
          </a:xfrm>
          <a:prstGeom prst="rect">
            <a:avLst/>
          </a:prstGeom>
          <a:solidFill>
            <a:schemeClr val="accent1"/>
          </a:solidFill>
        </p:spPr>
      </p:pic>
      <p:sp>
        <p:nvSpPr>
          <p:cNvPr id="2" name="TextBox 1"/>
          <p:cNvSpPr txBox="1"/>
          <p:nvPr/>
        </p:nvSpPr>
        <p:spPr>
          <a:xfrm>
            <a:off x="3768728" y="5029201"/>
            <a:ext cx="4654544" cy="646331"/>
          </a:xfrm>
          <a:prstGeom prst="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wrap="none" rtlCol="0">
            <a:spAutoFit/>
          </a:bodyPr>
          <a:lstStyle/>
          <a:p>
            <a:pPr algn="ctr"/>
            <a:r>
              <a:rPr lang="en-US" b="1" dirty="0">
                <a:latin typeface="+mj-lt"/>
              </a:rPr>
              <a:t>Product Information: Competitor Resources Tab</a:t>
            </a:r>
          </a:p>
          <a:p>
            <a:pPr algn="ctr"/>
            <a:r>
              <a:rPr lang="en-US" b="1" dirty="0">
                <a:latin typeface="+mj-lt"/>
                <a:hlinkClick r:id="rId4"/>
              </a:rPr>
              <a:t>http://www.gartner.com/ncsc/</a:t>
            </a:r>
            <a:endParaRPr lang="en-US" b="1" dirty="0">
              <a:latin typeface="+mj-lt"/>
            </a:endParaRPr>
          </a:p>
        </p:txBody>
      </p:sp>
    </p:spTree>
    <p:extLst>
      <p:ext uri="{BB962C8B-B14F-4D97-AF65-F5344CB8AC3E}">
        <p14:creationId xmlns:p14="http://schemas.microsoft.com/office/powerpoint/2010/main" val="3756142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6"/>
          <p:cNvSpPr txBox="1">
            <a:spLocks noChangeArrowheads="1"/>
          </p:cNvSpPr>
          <p:nvPr/>
        </p:nvSpPr>
        <p:spPr bwMode="auto">
          <a:xfrm>
            <a:off x="6172200" y="6553201"/>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1000">
                <a:latin typeface="Times New Roman" panose="02020603050405020304" pitchFamily="18" charset="0"/>
              </a:rPr>
              <a:t>9-</a:t>
            </a:r>
            <a:fld id="{51445F8D-4C96-4C6D-83B8-0404AE945480}" type="slidenum">
              <a:rPr lang="en-US" sz="1000">
                <a:latin typeface="Times New Roman" panose="02020603050405020304" pitchFamily="18" charset="0"/>
              </a:rPr>
              <a:pPr eaLnBrk="1" hangingPunct="1">
                <a:spcBef>
                  <a:spcPct val="50000"/>
                </a:spcBef>
              </a:pPr>
              <a:t>4</a:t>
            </a:fld>
            <a:endParaRPr lang="en-US" sz="1000">
              <a:latin typeface="Times New Roman" panose="02020603050405020304" pitchFamily="18" charset="0"/>
            </a:endParaRPr>
          </a:p>
        </p:txBody>
      </p:sp>
      <p:sp>
        <p:nvSpPr>
          <p:cNvPr id="47108" name="Rectangle 7"/>
          <p:cNvSpPr>
            <a:spLocks noGrp="1" noChangeArrowheads="1"/>
          </p:cNvSpPr>
          <p:nvPr>
            <p:ph type="title"/>
          </p:nvPr>
        </p:nvSpPr>
        <p:spPr>
          <a:xfrm>
            <a:off x="914400" y="533400"/>
            <a:ext cx="7315200" cy="609600"/>
          </a:xfrm>
        </p:spPr>
        <p:txBody>
          <a:bodyPr/>
          <a:lstStyle/>
          <a:p>
            <a:r>
              <a:rPr lang="en-US" b="1" dirty="0">
                <a:cs typeface="Times New Roman" panose="02020603050405020304" pitchFamily="18" charset="0"/>
              </a:rPr>
              <a:t>Product Info: Gartner</a:t>
            </a:r>
          </a:p>
        </p:txBody>
      </p:sp>
      <p:sp>
        <p:nvSpPr>
          <p:cNvPr id="4" name="TextBox 3"/>
          <p:cNvSpPr txBox="1"/>
          <p:nvPr/>
        </p:nvSpPr>
        <p:spPr>
          <a:xfrm>
            <a:off x="1143000" y="1393955"/>
            <a:ext cx="10058400" cy="4585871"/>
          </a:xfrm>
          <a:prstGeom prst="rect">
            <a:avLst/>
          </a:prstGeom>
          <a:noFill/>
        </p:spPr>
        <p:txBody>
          <a:bodyPr wrap="square" rtlCol="0">
            <a:spAutoFit/>
          </a:bodyPr>
          <a:lstStyle/>
          <a:p>
            <a:r>
              <a:rPr lang="en-US" sz="2800" b="1" dirty="0">
                <a:cs typeface="Times New Roman" panose="02020603050405020304" pitchFamily="18" charset="0"/>
              </a:rPr>
              <a:t>What Gartner does for </a:t>
            </a:r>
            <a:r>
              <a:rPr lang="en-US" sz="2400" b="1" dirty="0">
                <a:cs typeface="Times New Roman" panose="02020603050405020304" pitchFamily="18" charset="0"/>
              </a:rPr>
              <a:t>End-User Clients</a:t>
            </a:r>
          </a:p>
          <a:p>
            <a:endParaRPr lang="en-US" sz="2400" i="1" dirty="0">
              <a:cs typeface="Times New Roman" panose="02020603050405020304" pitchFamily="18" charset="0"/>
            </a:endParaRPr>
          </a:p>
          <a:p>
            <a:r>
              <a:rPr lang="en-US" sz="2400" i="1" dirty="0">
                <a:cs typeface="Times New Roman" panose="02020603050405020304" pitchFamily="18" charset="0"/>
              </a:rPr>
              <a:t>Our account managers build relationships with CIOs and their teams to understand their key challenges</a:t>
            </a:r>
          </a:p>
          <a:p>
            <a:endParaRPr lang="en-US" sz="2400" i="1" dirty="0">
              <a:cs typeface="Times New Roman" panose="02020603050405020304" pitchFamily="18" charset="0"/>
            </a:endParaRPr>
          </a:p>
          <a:p>
            <a:endParaRPr lang="en-US" sz="2400" i="1" dirty="0">
              <a:cs typeface="Times New Roman" panose="02020603050405020304" pitchFamily="18" charset="0"/>
            </a:endParaRPr>
          </a:p>
          <a:p>
            <a:r>
              <a:rPr lang="en-US" sz="2400" i="1" dirty="0">
                <a:cs typeface="Times New Roman" panose="02020603050405020304" pitchFamily="18" charset="0"/>
              </a:rPr>
              <a:t>Account managers connect them with the right Gartner analysts and insights</a:t>
            </a:r>
          </a:p>
          <a:p>
            <a:endParaRPr lang="en-US" sz="2400" i="1" dirty="0">
              <a:cs typeface="Times New Roman" panose="02020603050405020304" pitchFamily="18" charset="0"/>
            </a:endParaRPr>
          </a:p>
          <a:p>
            <a:endParaRPr lang="en-US" sz="2400" i="1" dirty="0">
              <a:cs typeface="Times New Roman" panose="02020603050405020304" pitchFamily="18" charset="0"/>
            </a:endParaRPr>
          </a:p>
          <a:p>
            <a:r>
              <a:rPr lang="en-US" sz="2400" i="1" dirty="0">
                <a:cs typeface="Times New Roman" panose="02020603050405020304" pitchFamily="18" charset="0"/>
              </a:rPr>
              <a:t>…so they can select and purchase the right technologies at the right price with less risk and more confidence in their decisions</a:t>
            </a:r>
          </a:p>
          <a:p>
            <a:endParaRPr lang="en-US" sz="2400" dirty="0">
              <a:cs typeface="Times New Roman" panose="02020603050405020304" pitchFamily="18" charset="0"/>
            </a:endParaRPr>
          </a:p>
        </p:txBody>
      </p:sp>
      <p:sp>
        <p:nvSpPr>
          <p:cNvPr id="5" name="Isosceles Triangle 4"/>
          <p:cNvSpPr/>
          <p:nvPr/>
        </p:nvSpPr>
        <p:spPr>
          <a:xfrm flipV="1">
            <a:off x="4800600" y="3200400"/>
            <a:ext cx="304800" cy="30480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Isosceles Triangle 7"/>
          <p:cNvSpPr/>
          <p:nvPr/>
        </p:nvSpPr>
        <p:spPr>
          <a:xfrm flipV="1">
            <a:off x="4800600" y="4572000"/>
            <a:ext cx="304800" cy="30480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1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6"/>
          <p:cNvSpPr txBox="1">
            <a:spLocks noChangeArrowheads="1"/>
          </p:cNvSpPr>
          <p:nvPr/>
        </p:nvSpPr>
        <p:spPr bwMode="auto">
          <a:xfrm>
            <a:off x="6172200" y="6553201"/>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1000">
                <a:latin typeface="Times New Roman" panose="02020603050405020304" pitchFamily="18" charset="0"/>
              </a:rPr>
              <a:t>9-</a:t>
            </a:r>
            <a:fld id="{51445F8D-4C96-4C6D-83B8-0404AE945480}" type="slidenum">
              <a:rPr lang="en-US" sz="1000">
                <a:latin typeface="Times New Roman" panose="02020603050405020304" pitchFamily="18" charset="0"/>
              </a:rPr>
              <a:pPr eaLnBrk="1" hangingPunct="1">
                <a:spcBef>
                  <a:spcPct val="50000"/>
                </a:spcBef>
              </a:pPr>
              <a:t>5</a:t>
            </a:fld>
            <a:endParaRPr lang="en-US" sz="1000">
              <a:latin typeface="Times New Roman" panose="02020603050405020304" pitchFamily="18" charset="0"/>
            </a:endParaRPr>
          </a:p>
        </p:txBody>
      </p:sp>
      <p:sp>
        <p:nvSpPr>
          <p:cNvPr id="47108" name="Rectangle 7"/>
          <p:cNvSpPr>
            <a:spLocks noGrp="1" noChangeArrowheads="1"/>
          </p:cNvSpPr>
          <p:nvPr>
            <p:ph type="title"/>
          </p:nvPr>
        </p:nvSpPr>
        <p:spPr>
          <a:xfrm>
            <a:off x="914400" y="533400"/>
            <a:ext cx="7315200" cy="609600"/>
          </a:xfrm>
        </p:spPr>
        <p:txBody>
          <a:bodyPr vert="horz" lIns="91440" tIns="45720" rIns="91440" bIns="45720" rtlCol="0" anchor="ctr">
            <a:normAutofit/>
          </a:bodyPr>
          <a:lstStyle/>
          <a:p>
            <a:r>
              <a:rPr lang="en-US" b="1" dirty="0">
                <a:cs typeface="Times New Roman" panose="02020603050405020304" pitchFamily="18" charset="0"/>
              </a:rPr>
              <a:t>Product Info: Gartner</a:t>
            </a:r>
          </a:p>
        </p:txBody>
      </p:sp>
      <p:sp>
        <p:nvSpPr>
          <p:cNvPr id="4" name="TextBox 3"/>
          <p:cNvSpPr txBox="1"/>
          <p:nvPr/>
        </p:nvSpPr>
        <p:spPr>
          <a:xfrm>
            <a:off x="1257300" y="1143000"/>
            <a:ext cx="9829800" cy="5109091"/>
          </a:xfrm>
          <a:prstGeom prst="rect">
            <a:avLst/>
          </a:prstGeom>
          <a:noFill/>
        </p:spPr>
        <p:txBody>
          <a:bodyPr wrap="square" rtlCol="0">
            <a:spAutoFit/>
          </a:bodyPr>
          <a:lstStyle/>
          <a:p>
            <a:r>
              <a:rPr lang="en-US" sz="2000" b="1" dirty="0">
                <a:cs typeface="Times New Roman" panose="02020603050405020304" pitchFamily="18" charset="0"/>
              </a:rPr>
              <a:t>Examples of WIFM and Gartner Facts and Capabilities</a:t>
            </a:r>
          </a:p>
          <a:p>
            <a:r>
              <a:rPr lang="en-US" b="1" dirty="0">
                <a:cs typeface="Times New Roman" panose="02020603050405020304" pitchFamily="18" charset="0"/>
              </a:rPr>
              <a:t>Overview</a:t>
            </a:r>
            <a:r>
              <a:rPr lang="en-US" dirty="0">
                <a:cs typeface="Times New Roman" panose="02020603050405020304" pitchFamily="18" charset="0"/>
              </a:rPr>
              <a:t>:</a:t>
            </a:r>
          </a:p>
          <a:p>
            <a:r>
              <a:rPr lang="en-US" i="1" dirty="0">
                <a:cs typeface="Times New Roman" panose="02020603050405020304" pitchFamily="18" charset="0"/>
              </a:rPr>
              <a:t>We bring together Research insight, Benchmarking data, problem-solving methodologies and hands on experience to improve the return on your IT investment</a:t>
            </a:r>
          </a:p>
          <a:p>
            <a:r>
              <a:rPr lang="en-US" b="1" dirty="0">
                <a:cs typeface="Times New Roman" panose="02020603050405020304" pitchFamily="18" charset="0"/>
              </a:rPr>
              <a:t>Understanding</a:t>
            </a:r>
            <a:r>
              <a:rPr lang="en-US" b="1" dirty="0">
                <a:cs typeface="Times New Roman" panose="02020603050405020304" pitchFamily="18" charset="0"/>
              </a:rPr>
              <a:t>: We know the issues you face:</a:t>
            </a:r>
          </a:p>
          <a:p>
            <a:pPr marL="285750" indent="-285750">
              <a:buFont typeface="Arial" panose="020B0604020202020204" pitchFamily="34" charset="0"/>
              <a:buChar char="•"/>
            </a:pPr>
            <a:r>
              <a:rPr lang="en-US" i="1" dirty="0">
                <a:cs typeface="Times New Roman" panose="02020603050405020304" pitchFamily="18" charset="0"/>
              </a:rPr>
              <a:t>80% of the Fortune 500 Use Gartner for their key technology initiatives</a:t>
            </a:r>
          </a:p>
          <a:p>
            <a:pPr marL="285750" indent="-285750">
              <a:buFont typeface="Arial" panose="020B0604020202020204" pitchFamily="34" charset="0"/>
              <a:buChar char="•"/>
            </a:pPr>
            <a:r>
              <a:rPr lang="en-US" i="1" dirty="0">
                <a:cs typeface="Times New Roman" panose="02020603050405020304" pitchFamily="18" charset="0"/>
              </a:rPr>
              <a:t>We deliver business value in over 1500 high-impact initiatives a year</a:t>
            </a:r>
          </a:p>
          <a:p>
            <a:pPr marL="285750" indent="-285750">
              <a:buFont typeface="Arial" panose="020B0604020202020204" pitchFamily="34" charset="0"/>
              <a:buChar char="•"/>
            </a:pPr>
            <a:r>
              <a:rPr lang="en-US" i="1" dirty="0">
                <a:cs typeface="Times New Roman" panose="02020603050405020304" pitchFamily="18" charset="0"/>
              </a:rPr>
              <a:t>Every year, we deliver over 5500 IT cost and performance benchmarks</a:t>
            </a:r>
            <a:endParaRPr lang="en-US" i="1" dirty="0">
              <a:cs typeface="Times New Roman" panose="02020603050405020304" pitchFamily="18" charset="0"/>
            </a:endParaRPr>
          </a:p>
          <a:p>
            <a:r>
              <a:rPr lang="en-US" b="1" dirty="0">
                <a:cs typeface="Times New Roman" panose="02020603050405020304" pitchFamily="18" charset="0"/>
              </a:rPr>
              <a:t>Capabilities: the data, tools and capabilities to help:</a:t>
            </a:r>
          </a:p>
          <a:p>
            <a:pPr marL="285750" indent="-285750">
              <a:buFont typeface="Arial" panose="020B0604020202020204" pitchFamily="34" charset="0"/>
              <a:buChar char="•"/>
            </a:pPr>
            <a:r>
              <a:rPr lang="en-US" i="1" dirty="0">
                <a:cs typeface="Times New Roman" panose="02020603050405020304" pitchFamily="18" charset="0"/>
              </a:rPr>
              <a:t>Gartner solutions address the specific needs of each industry</a:t>
            </a:r>
          </a:p>
          <a:p>
            <a:pPr marL="285750" indent="-285750">
              <a:buFont typeface="Arial" panose="020B0604020202020204" pitchFamily="34" charset="0"/>
              <a:buChar char="•"/>
            </a:pPr>
            <a:r>
              <a:rPr lang="en-US" i="1" dirty="0">
                <a:cs typeface="Times New Roman" panose="02020603050405020304" pitchFamily="18" charset="0"/>
              </a:rPr>
              <a:t>All of our solutions are based on Gartner’s extensive Research</a:t>
            </a:r>
          </a:p>
          <a:p>
            <a:pPr marL="285750" indent="-285750">
              <a:buFont typeface="Arial" panose="020B0604020202020204" pitchFamily="34" charset="0"/>
              <a:buChar char="•"/>
            </a:pPr>
            <a:r>
              <a:rPr lang="en-US" i="1" dirty="0">
                <a:cs typeface="Times New Roman" panose="02020603050405020304" pitchFamily="18" charset="0"/>
              </a:rPr>
              <a:t>Every solution makes use of our performance benchmarking data</a:t>
            </a:r>
          </a:p>
          <a:p>
            <a:pPr marL="285750" indent="-285750">
              <a:buFont typeface="Arial" panose="020B0604020202020204" pitchFamily="34" charset="0"/>
              <a:buChar char="•"/>
            </a:pPr>
            <a:r>
              <a:rPr lang="en-US" i="1" dirty="0">
                <a:cs typeface="Times New Roman" panose="02020603050405020304" pitchFamily="18" charset="0"/>
              </a:rPr>
              <a:t>We </a:t>
            </a:r>
            <a:r>
              <a:rPr lang="en-US" i="1" dirty="0" err="1">
                <a:cs typeface="Times New Roman" panose="02020603050405020304" pitchFamily="18" charset="0"/>
              </a:rPr>
              <a:t>emply</a:t>
            </a:r>
            <a:r>
              <a:rPr lang="en-US" i="1" dirty="0">
                <a:cs typeface="Times New Roman" panose="02020603050405020304" pitchFamily="18" charset="0"/>
              </a:rPr>
              <a:t> seasoned consultants, with an average of 15 years experience</a:t>
            </a:r>
          </a:p>
          <a:p>
            <a:r>
              <a:rPr lang="en-US" b="1" dirty="0">
                <a:cs typeface="Times New Roman" panose="02020603050405020304" pitchFamily="18" charset="0"/>
              </a:rPr>
              <a:t>Experience: we help you deliver tangible </a:t>
            </a:r>
            <a:r>
              <a:rPr lang="en-US" b="1" dirty="0">
                <a:cs typeface="Times New Roman" panose="02020603050405020304" pitchFamily="18" charset="0"/>
              </a:rPr>
              <a:t>results</a:t>
            </a:r>
          </a:p>
          <a:p>
            <a:pPr marL="285750" indent="-285750">
              <a:buFont typeface="Arial" panose="020B0604020202020204" pitchFamily="34" charset="0"/>
              <a:buChar char="•"/>
            </a:pPr>
            <a:r>
              <a:rPr lang="en-US" i="1" dirty="0">
                <a:cs typeface="Times New Roman" panose="02020603050405020304" pitchFamily="18" charset="0"/>
              </a:rPr>
              <a:t>Our clients spend 38% less than their peers for the same workload</a:t>
            </a:r>
          </a:p>
          <a:p>
            <a:pPr marL="285750" indent="-285750">
              <a:buFont typeface="Arial" panose="020B0604020202020204" pitchFamily="34" charset="0"/>
              <a:buChar char="•"/>
            </a:pPr>
            <a:r>
              <a:rPr lang="en-US" i="1" dirty="0">
                <a:cs typeface="Times New Roman" panose="02020603050405020304" pitchFamily="18" charset="0"/>
              </a:rPr>
              <a:t>Gartner Contract Optimization Services help our clients realize hundreds of millions of dollars of real and measured savings annually</a:t>
            </a:r>
          </a:p>
          <a:p>
            <a:pPr marL="285750" indent="-285750">
              <a:buFont typeface="Arial" panose="020B0604020202020204" pitchFamily="34" charset="0"/>
              <a:buChar char="•"/>
            </a:pPr>
            <a:r>
              <a:rPr lang="en-US" i="1" dirty="0">
                <a:cs typeface="Times New Roman" panose="02020603050405020304" pitchFamily="18" charset="0"/>
              </a:rPr>
              <a:t>Our consulting engagements help clients improve performance… and reduce risk</a:t>
            </a:r>
            <a:endParaRPr lang="en-US" dirty="0">
              <a:cs typeface="Times New Roman" panose="02020603050405020304" pitchFamily="18" charset="0"/>
            </a:endParaRPr>
          </a:p>
        </p:txBody>
      </p:sp>
    </p:spTree>
    <p:extLst>
      <p:ext uri="{BB962C8B-B14F-4D97-AF65-F5344CB8AC3E}">
        <p14:creationId xmlns:p14="http://schemas.microsoft.com/office/powerpoint/2010/main" val="1165235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26920" y="0"/>
            <a:ext cx="8641080" cy="6096000"/>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26920" y="838200"/>
            <a:ext cx="8641080" cy="1143000"/>
          </a:xfrm>
          <a:solidFill>
            <a:schemeClr val="accent1">
              <a:lumMod val="50000"/>
            </a:schemeClr>
          </a:solidFill>
          <a:effectLst/>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r>
              <a:rPr lang="en-US" b="1" dirty="0" smtClean="0">
                <a:latin typeface="+mj-lt"/>
                <a:cs typeface="Times New Roman" panose="02020603050405020304" pitchFamily="18" charset="0"/>
              </a:rPr>
              <a:t>Gartner “Offerings” </a:t>
            </a:r>
            <a:br>
              <a:rPr lang="en-US" b="1" dirty="0" smtClean="0">
                <a:latin typeface="+mj-lt"/>
                <a:cs typeface="Times New Roman" panose="02020603050405020304" pitchFamily="18" charset="0"/>
              </a:rPr>
            </a:br>
            <a:r>
              <a:rPr lang="en-US" b="1" dirty="0" smtClean="0">
                <a:latin typeface="+mj-lt"/>
                <a:cs typeface="Times New Roman" panose="02020603050405020304" pitchFamily="18" charset="0"/>
              </a:rPr>
              <a:t>Product Knowledge</a:t>
            </a:r>
            <a:endParaRPr lang="en-US" b="1" dirty="0">
              <a:latin typeface="+mj-lt"/>
              <a:cs typeface="Times New Roman" panose="02020603050405020304" pitchFamily="18" charset="0"/>
            </a:endParaRPr>
          </a:p>
        </p:txBody>
      </p:sp>
      <p:sp>
        <p:nvSpPr>
          <p:cNvPr id="3" name="Text Placeholder 2"/>
          <p:cNvSpPr>
            <a:spLocks noGrp="1"/>
          </p:cNvSpPr>
          <p:nvPr>
            <p:ph type="body" idx="1"/>
          </p:nvPr>
        </p:nvSpPr>
        <p:spPr>
          <a:xfrm>
            <a:off x="2033900" y="2011362"/>
            <a:ext cx="2743200" cy="609600"/>
          </a:xfr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cs typeface="Times New Roman" panose="02020603050405020304" pitchFamily="18" charset="0"/>
              </a:rPr>
              <a:t>Research</a:t>
            </a:r>
          </a:p>
        </p:txBody>
      </p:sp>
      <p:sp>
        <p:nvSpPr>
          <p:cNvPr id="4" name="Content Placeholder 3"/>
          <p:cNvSpPr>
            <a:spLocks noGrp="1"/>
          </p:cNvSpPr>
          <p:nvPr>
            <p:ph sz="half" idx="2"/>
          </p:nvPr>
        </p:nvSpPr>
        <p:spPr>
          <a:xfrm>
            <a:off x="2033900" y="2620962"/>
            <a:ext cx="2743200" cy="3322638"/>
          </a:xfr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a:r>
              <a:rPr lang="en-US" sz="1400" dirty="0">
                <a:solidFill>
                  <a:schemeClr val="tx1"/>
                </a:solidFill>
              </a:rPr>
              <a:t>135,000 research docs across 1,375 topics covering all aspects of IT</a:t>
            </a:r>
          </a:p>
          <a:p>
            <a:pPr marL="0"/>
            <a:endParaRPr lang="en-US" sz="1400" dirty="0">
              <a:solidFill>
                <a:schemeClr val="tx1"/>
              </a:solidFill>
            </a:endParaRPr>
          </a:p>
          <a:p>
            <a:pPr marL="0"/>
            <a:r>
              <a:rPr lang="en-US" sz="1400" dirty="0">
                <a:solidFill>
                  <a:schemeClr val="tx1"/>
                </a:solidFill>
              </a:rPr>
              <a:t>In-Depth vertical coverage in 9 industries</a:t>
            </a:r>
          </a:p>
          <a:p>
            <a:pPr marL="0"/>
            <a:endParaRPr lang="en-US" sz="1400" dirty="0">
              <a:solidFill>
                <a:schemeClr val="tx1"/>
              </a:solidFill>
            </a:endParaRPr>
          </a:p>
          <a:p>
            <a:pPr marL="0"/>
            <a:r>
              <a:rPr lang="en-US" sz="1400" dirty="0">
                <a:solidFill>
                  <a:schemeClr val="tx1"/>
                </a:solidFill>
              </a:rPr>
              <a:t>Targeted to specific IT role, key initiatives &amp; purchasing decisions</a:t>
            </a:r>
          </a:p>
        </p:txBody>
      </p:sp>
      <p:sp>
        <p:nvSpPr>
          <p:cNvPr id="5" name="Text Placeholder 4"/>
          <p:cNvSpPr>
            <a:spLocks noGrp="1"/>
          </p:cNvSpPr>
          <p:nvPr>
            <p:ph type="body" sz="quarter" idx="3"/>
          </p:nvPr>
        </p:nvSpPr>
        <p:spPr>
          <a:xfrm>
            <a:off x="4973635" y="2011362"/>
            <a:ext cx="2743200" cy="609600"/>
          </a:xfr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cs typeface="Times New Roman" panose="02020603050405020304" pitchFamily="18" charset="0"/>
              </a:rPr>
              <a:t>Cost Optimization</a:t>
            </a:r>
          </a:p>
        </p:txBody>
      </p:sp>
      <p:sp>
        <p:nvSpPr>
          <p:cNvPr id="6" name="Content Placeholder 5"/>
          <p:cNvSpPr>
            <a:spLocks noGrp="1"/>
          </p:cNvSpPr>
          <p:nvPr>
            <p:ph sz="quarter" idx="4"/>
          </p:nvPr>
        </p:nvSpPr>
        <p:spPr>
          <a:xfrm>
            <a:off x="4973635" y="2620962"/>
            <a:ext cx="2743200" cy="3322638"/>
          </a:xfr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a:r>
              <a:rPr lang="en-US" sz="1400" dirty="0">
                <a:solidFill>
                  <a:schemeClr val="tx1"/>
                </a:solidFill>
              </a:rPr>
              <a:t>World’s largest repository of IT spending &amp; staffing metrics to baseline spending and adjust for optimized spend/staffing model.</a:t>
            </a:r>
          </a:p>
          <a:p>
            <a:pPr marL="0"/>
            <a:r>
              <a:rPr lang="en-US" sz="1400" dirty="0">
                <a:solidFill>
                  <a:schemeClr val="tx1"/>
                </a:solidFill>
              </a:rPr>
              <a:t>Self-assessment tools to benchmark for world-class operating in under 1 hour</a:t>
            </a:r>
          </a:p>
          <a:p>
            <a:pPr marL="0"/>
            <a:r>
              <a:rPr lang="en-US" sz="1400" dirty="0" err="1">
                <a:solidFill>
                  <a:schemeClr val="tx1"/>
                </a:solidFill>
              </a:rPr>
              <a:t>ITBudget</a:t>
            </a:r>
            <a:r>
              <a:rPr lang="en-US" sz="1400" dirty="0">
                <a:solidFill>
                  <a:schemeClr val="tx1"/>
                </a:solidFill>
              </a:rPr>
              <a:t> Tool: online IT spending &amp; staffing comparison tool</a:t>
            </a:r>
          </a:p>
          <a:p>
            <a:pPr marL="0"/>
            <a:r>
              <a:rPr lang="en-US" sz="1400" dirty="0">
                <a:solidFill>
                  <a:schemeClr val="tx1"/>
                </a:solidFill>
              </a:rPr>
              <a:t>Vendor contract Review</a:t>
            </a:r>
          </a:p>
        </p:txBody>
      </p:sp>
      <p:sp>
        <p:nvSpPr>
          <p:cNvPr id="7" name="Rectangle 6"/>
          <p:cNvSpPr/>
          <p:nvPr/>
        </p:nvSpPr>
        <p:spPr>
          <a:xfrm>
            <a:off x="7913370" y="2620962"/>
            <a:ext cx="2743200" cy="33226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indent="-274320">
              <a:spcBef>
                <a:spcPct val="20000"/>
              </a:spcBef>
              <a:buClr>
                <a:schemeClr val="accent1"/>
              </a:buClr>
              <a:buSzPct val="100000"/>
              <a:buFont typeface="Symbol" pitchFamily="18" charset="2"/>
              <a:buChar char=""/>
            </a:pPr>
            <a:r>
              <a:rPr lang="en-US" sz="1400" dirty="0">
                <a:solidFill>
                  <a:schemeClr val="tx1"/>
                </a:solidFill>
              </a:rPr>
              <a:t>Partner with expert in the “Office of the CIO” to develop personal &amp; professional skills for the CIO and his/her team.</a:t>
            </a:r>
          </a:p>
          <a:p>
            <a:pPr indent="-274320">
              <a:spcBef>
                <a:spcPct val="20000"/>
              </a:spcBef>
              <a:buClr>
                <a:schemeClr val="accent1"/>
              </a:buClr>
              <a:buSzPct val="100000"/>
              <a:buFont typeface="Symbol" pitchFamily="18" charset="2"/>
              <a:buChar char=""/>
            </a:pPr>
            <a:endParaRPr lang="en-US" sz="1400" dirty="0">
              <a:solidFill>
                <a:schemeClr val="tx1"/>
              </a:solidFill>
            </a:endParaRPr>
          </a:p>
          <a:p>
            <a:pPr indent="-274320">
              <a:spcBef>
                <a:spcPct val="20000"/>
              </a:spcBef>
              <a:buClr>
                <a:schemeClr val="accent1"/>
              </a:buClr>
              <a:buSzPct val="100000"/>
              <a:buFont typeface="Symbol" pitchFamily="18" charset="2"/>
              <a:buChar char=""/>
            </a:pPr>
            <a:r>
              <a:rPr lang="en-US" sz="1400" dirty="0">
                <a:solidFill>
                  <a:schemeClr val="tx1"/>
                </a:solidFill>
              </a:rPr>
              <a:t>Receive specific customized advice on your challenges, opportunities and projects</a:t>
            </a:r>
          </a:p>
          <a:p>
            <a:pPr indent="-274320">
              <a:spcBef>
                <a:spcPct val="20000"/>
              </a:spcBef>
              <a:buClr>
                <a:schemeClr val="accent1"/>
              </a:buClr>
              <a:buSzPct val="100000"/>
              <a:buFont typeface="Symbol" pitchFamily="18" charset="2"/>
              <a:buChar char=""/>
            </a:pPr>
            <a:endParaRPr lang="en-US" sz="1400" dirty="0">
              <a:solidFill>
                <a:schemeClr val="tx1"/>
              </a:solidFill>
            </a:endParaRPr>
          </a:p>
          <a:p>
            <a:pPr indent="-274320">
              <a:spcBef>
                <a:spcPct val="20000"/>
              </a:spcBef>
              <a:buClr>
                <a:schemeClr val="accent1"/>
              </a:buClr>
              <a:buSzPct val="100000"/>
              <a:buFont typeface="Symbol" pitchFamily="18" charset="2"/>
              <a:buChar char=""/>
            </a:pPr>
            <a:r>
              <a:rPr lang="en-US" sz="1400" dirty="0">
                <a:solidFill>
                  <a:schemeClr val="tx1"/>
                </a:solidFill>
              </a:rPr>
              <a:t>Access to proprietary methodologies &amp; interactive models applied to gain clear insight and actionable advice.</a:t>
            </a:r>
          </a:p>
        </p:txBody>
      </p:sp>
      <p:sp>
        <p:nvSpPr>
          <p:cNvPr id="8" name="Rectangle 7"/>
          <p:cNvSpPr/>
          <p:nvPr/>
        </p:nvSpPr>
        <p:spPr>
          <a:xfrm>
            <a:off x="7913370" y="2011362"/>
            <a:ext cx="2743200" cy="6096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Font typeface="Arial" panose="020B0604020202020204" pitchFamily="34" charset="0"/>
              <a:buNone/>
            </a:pPr>
            <a:r>
              <a:rPr lang="en-US" b="1" dirty="0">
                <a:cs typeface="Times New Roman" panose="02020603050405020304" pitchFamily="18" charset="0"/>
              </a:rPr>
              <a:t>Executive Partner</a:t>
            </a:r>
          </a:p>
        </p:txBody>
      </p:sp>
      <p:sp>
        <p:nvSpPr>
          <p:cNvPr id="9" name="Rectangle 8" hidden="1"/>
          <p:cNvSpPr/>
          <p:nvPr/>
        </p:nvSpPr>
        <p:spPr>
          <a:xfrm>
            <a:off x="152400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hidden="1"/>
          <p:cNvSpPr/>
          <p:nvPr/>
        </p:nvSpPr>
        <p:spPr>
          <a:xfrm>
            <a:off x="152400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hidden="1"/>
          <p:cNvSpPr/>
          <p:nvPr/>
        </p:nvSpPr>
        <p:spPr>
          <a:xfrm>
            <a:off x="152400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58C47DE-87F0-4076-86AE-3B7763B8A141}"/>
              </a:ext>
            </a:extLst>
          </p:cNvPr>
          <p:cNvSpPr txBox="1"/>
          <p:nvPr/>
        </p:nvSpPr>
        <p:spPr>
          <a:xfrm>
            <a:off x="2416616" y="222058"/>
            <a:ext cx="7358771" cy="52322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defRPr/>
            </a:pPr>
            <a:r>
              <a:rPr lang="en-US" sz="2800" b="1" dirty="0">
                <a:solidFill>
                  <a:schemeClr val="bg1"/>
                </a:solidFill>
                <a:latin typeface="+mj-lt"/>
                <a:cs typeface="Times New Roman" panose="02020603050405020304" pitchFamily="18" charset="0"/>
              </a:rPr>
              <a:t>Gartner </a:t>
            </a:r>
            <a:r>
              <a:rPr lang="en-US" sz="2800" b="1" dirty="0">
                <a:solidFill>
                  <a:schemeClr val="bg1"/>
                </a:solidFill>
                <a:latin typeface="+mj-lt"/>
                <a:cs typeface="Times New Roman" panose="02020603050405020304" pitchFamily="18" charset="0"/>
                <a:hlinkClick r:id="rId3"/>
              </a:rPr>
              <a:t>http://www.gartner.com/ncsc/</a:t>
            </a:r>
            <a:r>
              <a:rPr lang="en-US" sz="2800" b="1" dirty="0">
                <a:solidFill>
                  <a:schemeClr val="bg1"/>
                </a:solidFill>
                <a:latin typeface="+mj-lt"/>
                <a:cs typeface="Times New Roman" panose="02020603050405020304" pitchFamily="18" charset="0"/>
              </a:rPr>
              <a:t> </a:t>
            </a:r>
          </a:p>
        </p:txBody>
      </p:sp>
      <p:sp>
        <p:nvSpPr>
          <p:cNvPr id="14" name="Oval 13">
            <a:extLst>
              <a:ext uri="{FF2B5EF4-FFF2-40B4-BE49-F238E27FC236}">
                <a16:creationId xmlns:a16="http://schemas.microsoft.com/office/drawing/2014/main" id="{FD1DEAD8-DB4E-421E-AEFD-2C5DD00AC2BC}"/>
              </a:ext>
            </a:extLst>
          </p:cNvPr>
          <p:cNvSpPr/>
          <p:nvPr/>
        </p:nvSpPr>
        <p:spPr>
          <a:xfrm>
            <a:off x="2712720" y="2133600"/>
            <a:ext cx="13716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5" name="Oval 14">
            <a:extLst>
              <a:ext uri="{FF2B5EF4-FFF2-40B4-BE49-F238E27FC236}">
                <a16:creationId xmlns:a16="http://schemas.microsoft.com/office/drawing/2014/main" id="{6BBB98D2-424F-4D7C-98C1-720CE72D7B3A}"/>
              </a:ext>
            </a:extLst>
          </p:cNvPr>
          <p:cNvSpPr/>
          <p:nvPr/>
        </p:nvSpPr>
        <p:spPr>
          <a:xfrm>
            <a:off x="5082454" y="2087562"/>
            <a:ext cx="2354666"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6" name="Oval 15">
            <a:extLst>
              <a:ext uri="{FF2B5EF4-FFF2-40B4-BE49-F238E27FC236}">
                <a16:creationId xmlns:a16="http://schemas.microsoft.com/office/drawing/2014/main" id="{35102BC4-2070-42B1-A7B2-8C0EA072C6C5}"/>
              </a:ext>
            </a:extLst>
          </p:cNvPr>
          <p:cNvSpPr/>
          <p:nvPr/>
        </p:nvSpPr>
        <p:spPr>
          <a:xfrm>
            <a:off x="8107637" y="2094819"/>
            <a:ext cx="2354666"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049713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126ACE-7E3F-4C07-B6AC-96B3852F8C0E}"/>
              </a:ext>
            </a:extLst>
          </p:cNvPr>
          <p:cNvSpPr>
            <a:spLocks noGrp="1"/>
          </p:cNvSpPr>
          <p:nvPr>
            <p:ph type="body" idx="1"/>
          </p:nvPr>
        </p:nvSpPr>
        <p:spPr>
          <a:xfrm>
            <a:off x="1711326" y="2314575"/>
            <a:ext cx="2835275" cy="609600"/>
          </a:xfr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spcCol="0" rtlCol="0" fromWordArt="0" anchor="ctr" forceAA="0">
            <a:noAutofit/>
          </a:bodyPr>
          <a:lstStyle/>
          <a:p>
            <a:pPr algn="ctr">
              <a:defRPr/>
            </a:pPr>
            <a:r>
              <a:rPr lang="en-US" dirty="0">
                <a:cs typeface="Times New Roman" panose="02020603050405020304" pitchFamily="18" charset="0"/>
              </a:rPr>
              <a:t>Research</a:t>
            </a:r>
          </a:p>
        </p:txBody>
      </p:sp>
      <p:sp>
        <p:nvSpPr>
          <p:cNvPr id="5" name="Text Placeholder 4">
            <a:extLst>
              <a:ext uri="{FF2B5EF4-FFF2-40B4-BE49-F238E27FC236}">
                <a16:creationId xmlns:a16="http://schemas.microsoft.com/office/drawing/2014/main" id="{A5AABCAF-E537-4015-B07D-104C8C2572AC}"/>
              </a:ext>
            </a:extLst>
          </p:cNvPr>
          <p:cNvSpPr>
            <a:spLocks noGrp="1"/>
          </p:cNvSpPr>
          <p:nvPr>
            <p:ph type="body" sz="quarter" idx="3"/>
          </p:nvPr>
        </p:nvSpPr>
        <p:spPr>
          <a:xfrm>
            <a:off x="4651376" y="2314575"/>
            <a:ext cx="2835275" cy="609600"/>
          </a:xfr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spcCol="0" rtlCol="0" fromWordArt="0" anchor="ctr" forceAA="0">
            <a:noAutofit/>
          </a:bodyPr>
          <a:lstStyle/>
          <a:p>
            <a:pPr algn="ctr">
              <a:defRPr/>
            </a:pPr>
            <a:r>
              <a:rPr lang="en-US" dirty="0">
                <a:solidFill>
                  <a:schemeClr val="tx1"/>
                </a:solidFill>
                <a:cs typeface="Times New Roman" panose="02020603050405020304" pitchFamily="18" charset="0"/>
              </a:rPr>
              <a:t>Cost Optimization</a:t>
            </a:r>
          </a:p>
        </p:txBody>
      </p:sp>
      <p:sp>
        <p:nvSpPr>
          <p:cNvPr id="2" name="Title 1">
            <a:extLst>
              <a:ext uri="{FF2B5EF4-FFF2-40B4-BE49-F238E27FC236}">
                <a16:creationId xmlns:a16="http://schemas.microsoft.com/office/drawing/2014/main" id="{60CB83B7-947B-49E2-B7BF-FB70C831414E}"/>
              </a:ext>
            </a:extLst>
          </p:cNvPr>
          <p:cNvSpPr>
            <a:spLocks noGrp="1"/>
          </p:cNvSpPr>
          <p:nvPr>
            <p:ph type="title"/>
          </p:nvPr>
        </p:nvSpPr>
        <p:spPr>
          <a:xfrm>
            <a:off x="1676400" y="1166979"/>
            <a:ext cx="8749790" cy="1143000"/>
          </a:xfrm>
          <a:solidFill>
            <a:srgbClr val="2A6052"/>
          </a:solidFill>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3"/>
          </a:lnRef>
          <a:fillRef idx="3">
            <a:schemeClr val="accent3"/>
          </a:fillRef>
          <a:effectRef idx="3">
            <a:schemeClr val="accent3"/>
          </a:effectRef>
          <a:fontRef idx="minor">
            <a:schemeClr val="lt1"/>
          </a:fontRef>
        </p:style>
        <p:txBody>
          <a:bodyPr>
            <a:normAutofit/>
          </a:bodyPr>
          <a:lstStyle/>
          <a:p>
            <a:pPr>
              <a:defRPr/>
            </a:pPr>
            <a:r>
              <a:rPr lang="en-US" b="1" dirty="0">
                <a:latin typeface="+mj-lt"/>
                <a:cs typeface="Times New Roman" panose="02020603050405020304" pitchFamily="18" charset="0"/>
              </a:rPr>
              <a:t>Gartner </a:t>
            </a:r>
            <a:r>
              <a:rPr lang="en-US" b="1" dirty="0" err="1">
                <a:latin typeface="+mj-lt"/>
                <a:cs typeface="Times New Roman" panose="02020603050405020304" pitchFamily="18" charset="0"/>
              </a:rPr>
              <a:t>ExP</a:t>
            </a:r>
            <a:r>
              <a:rPr lang="en-US" b="1" dirty="0">
                <a:latin typeface="+mj-lt"/>
                <a:cs typeface="Times New Roman" panose="02020603050405020304" pitchFamily="18" charset="0"/>
              </a:rPr>
              <a:t> Capabilities</a:t>
            </a:r>
            <a:br>
              <a:rPr lang="en-US" b="1" dirty="0">
                <a:latin typeface="+mj-lt"/>
                <a:cs typeface="Times New Roman" panose="02020603050405020304" pitchFamily="18" charset="0"/>
              </a:rPr>
            </a:br>
            <a:r>
              <a:rPr lang="en-US" sz="2700" b="1" dirty="0">
                <a:latin typeface="+mj-lt"/>
                <a:cs typeface="Times New Roman" panose="02020603050405020304" pitchFamily="18" charset="0"/>
              </a:rPr>
              <a:t>“Deliverables - Benefits”</a:t>
            </a:r>
          </a:p>
        </p:txBody>
      </p:sp>
      <p:sp>
        <p:nvSpPr>
          <p:cNvPr id="4" name="Content Placeholder 3">
            <a:extLst>
              <a:ext uri="{FF2B5EF4-FFF2-40B4-BE49-F238E27FC236}">
                <a16:creationId xmlns:a16="http://schemas.microsoft.com/office/drawing/2014/main" id="{5FF7EE0A-74A7-4D2E-A4FE-E701E3F50B33}"/>
              </a:ext>
            </a:extLst>
          </p:cNvPr>
          <p:cNvSpPr>
            <a:spLocks noGrp="1"/>
          </p:cNvSpPr>
          <p:nvPr>
            <p:ph sz="quarter" idx="4294967295"/>
          </p:nvPr>
        </p:nvSpPr>
        <p:spPr>
          <a:xfrm>
            <a:off x="1711326" y="2924175"/>
            <a:ext cx="2835275" cy="3722688"/>
          </a:xfr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lIns="0" tIns="0" rIns="0" bIns="0" spcCol="0" rtlCol="0" fromWordArt="0" forceAA="0">
            <a:noAutofit/>
          </a:bodyPr>
          <a:lstStyle/>
          <a:p>
            <a:pPr marL="0">
              <a:defRPr/>
            </a:pPr>
            <a:r>
              <a:rPr lang="en-US" sz="1600" dirty="0"/>
              <a:t>Tools to help select optimum technology vendors for variety of specific needs</a:t>
            </a:r>
          </a:p>
          <a:p>
            <a:pPr marL="0" indent="0">
              <a:buNone/>
              <a:defRPr/>
            </a:pPr>
            <a:endParaRPr lang="en-US" sz="1600" dirty="0"/>
          </a:p>
          <a:p>
            <a:pPr marL="0">
              <a:defRPr/>
            </a:pPr>
            <a:r>
              <a:rPr lang="en-US" sz="1600" dirty="0"/>
              <a:t>Save thousands or millions of $ on purchasing decisions and operating budgets</a:t>
            </a:r>
          </a:p>
          <a:p>
            <a:pPr marL="0">
              <a:defRPr/>
            </a:pPr>
            <a:endParaRPr lang="en-US" sz="1600" dirty="0"/>
          </a:p>
          <a:p>
            <a:pPr marL="0">
              <a:defRPr/>
            </a:pPr>
            <a:r>
              <a:rPr lang="en-US" sz="1600" dirty="0"/>
              <a:t>Research Example:</a:t>
            </a:r>
          </a:p>
          <a:p>
            <a:pPr marL="400050" lvl="1">
              <a:defRPr/>
            </a:pPr>
            <a:r>
              <a:rPr lang="en-US" sz="1200" dirty="0">
                <a:hlinkClick r:id="rId3"/>
              </a:rPr>
              <a:t>https://www.gartner.com/search/site/freecontent/simple</a:t>
            </a:r>
            <a:r>
              <a:rPr lang="en-US" sz="1200" dirty="0"/>
              <a:t> </a:t>
            </a:r>
          </a:p>
          <a:p>
            <a:pPr marL="0" indent="0">
              <a:buNone/>
              <a:defRPr/>
            </a:pPr>
            <a:endParaRPr lang="en-US" sz="1600" dirty="0"/>
          </a:p>
        </p:txBody>
      </p:sp>
      <p:sp>
        <p:nvSpPr>
          <p:cNvPr id="6" name="Content Placeholder 5">
            <a:extLst>
              <a:ext uri="{FF2B5EF4-FFF2-40B4-BE49-F238E27FC236}">
                <a16:creationId xmlns:a16="http://schemas.microsoft.com/office/drawing/2014/main" id="{E214BC20-D414-43AD-A146-5F00DCFF9B8E}"/>
              </a:ext>
            </a:extLst>
          </p:cNvPr>
          <p:cNvSpPr>
            <a:spLocks noGrp="1"/>
          </p:cNvSpPr>
          <p:nvPr>
            <p:ph sz="quarter" idx="4294967295"/>
          </p:nvPr>
        </p:nvSpPr>
        <p:spPr>
          <a:xfrm>
            <a:off x="4651376" y="2924175"/>
            <a:ext cx="2835275" cy="3722688"/>
          </a:xfr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lIns="0" tIns="0" rIns="0" bIns="0" spcCol="0" rtlCol="0" fromWordArt="0" forceAA="0">
            <a:noAutofit/>
          </a:bodyPr>
          <a:lstStyle/>
          <a:p>
            <a:pPr>
              <a:defRPr/>
            </a:pPr>
            <a:r>
              <a:rPr lang="en-US" sz="1600" u="sng" dirty="0">
                <a:solidFill>
                  <a:schemeClr val="tx1"/>
                </a:solidFill>
              </a:rPr>
              <a:t>Access to </a:t>
            </a:r>
            <a:r>
              <a:rPr lang="en-US" sz="1600" u="sng" dirty="0" err="1">
                <a:solidFill>
                  <a:schemeClr val="tx1"/>
                </a:solidFill>
              </a:rPr>
              <a:t>ITBudget</a:t>
            </a:r>
            <a:r>
              <a:rPr lang="en-US" sz="1600" u="sng" dirty="0">
                <a:solidFill>
                  <a:schemeClr val="tx1"/>
                </a:solidFill>
              </a:rPr>
              <a:t> tool</a:t>
            </a:r>
          </a:p>
          <a:p>
            <a:pPr marL="0" indent="0" algn="ctr">
              <a:buFontTx/>
              <a:buChar char="-"/>
              <a:defRPr/>
            </a:pPr>
            <a:r>
              <a:rPr lang="en-US" sz="1400" dirty="0">
                <a:solidFill>
                  <a:schemeClr val="tx1"/>
                </a:solidFill>
              </a:rPr>
              <a:t>Online IT spending &amp; staffing comparison tool</a:t>
            </a:r>
          </a:p>
          <a:p>
            <a:pPr>
              <a:defRPr/>
            </a:pPr>
            <a:r>
              <a:rPr lang="en-US" sz="1600" dirty="0">
                <a:solidFill>
                  <a:schemeClr val="tx1"/>
                </a:solidFill>
              </a:rPr>
              <a:t>Vendor contract review – 15-20% cost savings in 3 out of 4 contracts reviewed</a:t>
            </a:r>
          </a:p>
          <a:p>
            <a:pPr>
              <a:defRPr/>
            </a:pPr>
            <a:r>
              <a:rPr lang="en-US" sz="1600" dirty="0">
                <a:solidFill>
                  <a:schemeClr val="tx1"/>
                </a:solidFill>
              </a:rPr>
              <a:t>Save up to 43% on per-unit costs – benchmarking against best-in-class enterprises</a:t>
            </a:r>
          </a:p>
          <a:p>
            <a:pPr>
              <a:defRPr/>
            </a:pPr>
            <a:endParaRPr lang="en-US" sz="1600" dirty="0">
              <a:solidFill>
                <a:schemeClr val="tx1"/>
              </a:solidFill>
            </a:endParaRPr>
          </a:p>
          <a:p>
            <a:pPr marL="0" indent="0">
              <a:buNone/>
              <a:defRPr/>
            </a:pPr>
            <a:endParaRPr lang="en-US" sz="1600" dirty="0">
              <a:solidFill>
                <a:schemeClr val="tx1"/>
              </a:solidFill>
            </a:endParaRPr>
          </a:p>
          <a:p>
            <a:pPr marL="0" indent="0">
              <a:buNone/>
              <a:defRPr/>
            </a:pPr>
            <a:endParaRPr lang="en-US" sz="1600" dirty="0">
              <a:solidFill>
                <a:schemeClr val="tx1"/>
              </a:solidFill>
            </a:endParaRPr>
          </a:p>
        </p:txBody>
      </p:sp>
      <p:sp>
        <p:nvSpPr>
          <p:cNvPr id="7" name="Rectangle 6">
            <a:extLst>
              <a:ext uri="{FF2B5EF4-FFF2-40B4-BE49-F238E27FC236}">
                <a16:creationId xmlns:a16="http://schemas.microsoft.com/office/drawing/2014/main" id="{700CC499-9328-440E-95D1-73A9D5DAD74A}"/>
              </a:ext>
            </a:extLst>
          </p:cNvPr>
          <p:cNvSpPr/>
          <p:nvPr/>
        </p:nvSpPr>
        <p:spPr>
          <a:xfrm>
            <a:off x="7591426" y="2924175"/>
            <a:ext cx="2835275" cy="372268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marL="285750" indent="-285750">
              <a:spcBef>
                <a:spcPct val="20000"/>
              </a:spcBef>
              <a:buFont typeface="Arial" panose="020B0604020202020204" pitchFamily="34" charset="0"/>
              <a:buChar char="•"/>
              <a:defRPr/>
            </a:pPr>
            <a:r>
              <a:rPr lang="en-US" sz="1600" u="sng" dirty="0"/>
              <a:t>Access Executive </a:t>
            </a:r>
            <a:r>
              <a:rPr lang="en-US" sz="1600" dirty="0"/>
              <a:t>with 15 – 20+ years of experience in CIO and IT executive roles</a:t>
            </a:r>
          </a:p>
          <a:p>
            <a:pPr marL="0" lvl="1">
              <a:spcBef>
                <a:spcPct val="20000"/>
              </a:spcBef>
              <a:buFontTx/>
              <a:buChar char="-"/>
              <a:defRPr/>
            </a:pPr>
            <a:r>
              <a:rPr lang="en-US" sz="1400" dirty="0"/>
              <a:t>Help </a:t>
            </a:r>
            <a:r>
              <a:rPr lang="en-US" sz="1400" u="sng" dirty="0"/>
              <a:t>define &amp; develop customized strategies</a:t>
            </a:r>
            <a:r>
              <a:rPr lang="en-US" sz="1400" dirty="0"/>
              <a:t> based upon CIO’s priorities &amp; initiatives</a:t>
            </a:r>
          </a:p>
          <a:p>
            <a:pPr marL="285750" indent="-285750">
              <a:spcBef>
                <a:spcPct val="20000"/>
              </a:spcBef>
              <a:buFont typeface="Arial" panose="020B0604020202020204" pitchFamily="34" charset="0"/>
              <a:buChar char="•"/>
              <a:defRPr/>
            </a:pPr>
            <a:r>
              <a:rPr lang="en-US" sz="1600" u="sng" dirty="0"/>
              <a:t>Interact monthly</a:t>
            </a:r>
          </a:p>
          <a:p>
            <a:pPr marL="285750" indent="-285750">
              <a:spcBef>
                <a:spcPct val="20000"/>
              </a:spcBef>
              <a:buFont typeface="Arial" panose="020B0604020202020204" pitchFamily="34" charset="0"/>
              <a:buChar char="•"/>
              <a:defRPr/>
            </a:pPr>
            <a:r>
              <a:rPr lang="en-US" sz="1600" dirty="0"/>
              <a:t>Executive partner will conduct </a:t>
            </a:r>
            <a:r>
              <a:rPr lang="en-US" sz="1600" u="sng" dirty="0"/>
              <a:t>1 annual on site workshop</a:t>
            </a:r>
            <a:r>
              <a:rPr lang="en-US" sz="1600" dirty="0"/>
              <a:t> to support IT strategy &amp; execution</a:t>
            </a:r>
          </a:p>
          <a:p>
            <a:pPr marL="285750" indent="-285750">
              <a:spcBef>
                <a:spcPct val="20000"/>
              </a:spcBef>
              <a:buFont typeface="Arial" panose="020B0604020202020204" pitchFamily="34" charset="0"/>
              <a:buChar char="•"/>
              <a:defRPr/>
            </a:pPr>
            <a:r>
              <a:rPr lang="en-US" sz="1600" dirty="0"/>
              <a:t>70+ Educational/Networking Events Annually</a:t>
            </a:r>
          </a:p>
          <a:p>
            <a:pPr>
              <a:spcBef>
                <a:spcPct val="20000"/>
              </a:spcBef>
              <a:buFont typeface="Arial" panose="020B0604020202020204" pitchFamily="34" charset="0"/>
              <a:buNone/>
              <a:defRPr/>
            </a:pPr>
            <a:endParaRPr lang="en-US" sz="1600" dirty="0"/>
          </a:p>
        </p:txBody>
      </p:sp>
      <p:sp>
        <p:nvSpPr>
          <p:cNvPr id="8" name="Rectangle 7">
            <a:extLst>
              <a:ext uri="{FF2B5EF4-FFF2-40B4-BE49-F238E27FC236}">
                <a16:creationId xmlns:a16="http://schemas.microsoft.com/office/drawing/2014/main" id="{F1B16F70-3FE9-47F0-ADF1-1D2FE1D87C83}"/>
              </a:ext>
            </a:extLst>
          </p:cNvPr>
          <p:cNvSpPr/>
          <p:nvPr/>
        </p:nvSpPr>
        <p:spPr>
          <a:xfrm>
            <a:off x="7591426" y="2314575"/>
            <a:ext cx="2835275" cy="6096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Font typeface="Arial" panose="020B0604020202020204" pitchFamily="34" charset="0"/>
              <a:buNone/>
              <a:defRPr/>
            </a:pPr>
            <a:r>
              <a:rPr lang="en-US" b="1" dirty="0">
                <a:cs typeface="Times New Roman" panose="02020603050405020304" pitchFamily="18" charset="0"/>
              </a:rPr>
              <a:t>Executive Partner</a:t>
            </a:r>
          </a:p>
        </p:txBody>
      </p:sp>
      <p:sp>
        <p:nvSpPr>
          <p:cNvPr id="9" name="Rectangle 8" hidden="1">
            <a:extLst>
              <a:ext uri="{FF2B5EF4-FFF2-40B4-BE49-F238E27FC236}">
                <a16:creationId xmlns:a16="http://schemas.microsoft.com/office/drawing/2014/main" id="{924BC17B-5D2C-42D4-A1BF-38AFF068C4EE}"/>
              </a:ext>
            </a:extLst>
          </p:cNvPr>
          <p:cNvSpPr/>
          <p:nvPr/>
        </p:nvSpPr>
        <p:spPr>
          <a:xfrm>
            <a:off x="152400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hidden="1">
            <a:extLst>
              <a:ext uri="{FF2B5EF4-FFF2-40B4-BE49-F238E27FC236}">
                <a16:creationId xmlns:a16="http://schemas.microsoft.com/office/drawing/2014/main" id="{B8FD8A25-A9BE-4F16-BBBB-1D59D9B69128}"/>
              </a:ext>
            </a:extLst>
          </p:cNvPr>
          <p:cNvSpPr/>
          <p:nvPr/>
        </p:nvSpPr>
        <p:spPr>
          <a:xfrm>
            <a:off x="152400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hidden="1">
            <a:extLst>
              <a:ext uri="{FF2B5EF4-FFF2-40B4-BE49-F238E27FC236}">
                <a16:creationId xmlns:a16="http://schemas.microsoft.com/office/drawing/2014/main" id="{D2C27DF1-9F27-464C-A329-10F8F0B18E4A}"/>
              </a:ext>
            </a:extLst>
          </p:cNvPr>
          <p:cNvSpPr/>
          <p:nvPr/>
        </p:nvSpPr>
        <p:spPr>
          <a:xfrm>
            <a:off x="152400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646" name="TextBox 11"/>
          <p:cNvSpPr txBox="1">
            <a:spLocks noChangeArrowheads="1"/>
          </p:cNvSpPr>
          <p:nvPr/>
        </p:nvSpPr>
        <p:spPr bwMode="auto">
          <a:xfrm>
            <a:off x="5495926" y="6115050"/>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Benefits?</a:t>
            </a:r>
          </a:p>
        </p:txBody>
      </p:sp>
      <p:sp>
        <p:nvSpPr>
          <p:cNvPr id="69647" name="TextBox 12"/>
          <p:cNvSpPr txBox="1">
            <a:spLocks noChangeArrowheads="1"/>
          </p:cNvSpPr>
          <p:nvPr/>
        </p:nvSpPr>
        <p:spPr bwMode="auto">
          <a:xfrm>
            <a:off x="2555876" y="6115050"/>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latin typeface="Times New Roman" panose="02020603050405020304" pitchFamily="18" charset="0"/>
              </a:rPr>
              <a:t>Benefits?</a:t>
            </a:r>
          </a:p>
        </p:txBody>
      </p:sp>
      <p:sp>
        <p:nvSpPr>
          <p:cNvPr id="69648" name="TextBox 13"/>
          <p:cNvSpPr txBox="1">
            <a:spLocks noChangeArrowheads="1"/>
          </p:cNvSpPr>
          <p:nvPr/>
        </p:nvSpPr>
        <p:spPr bwMode="auto">
          <a:xfrm>
            <a:off x="8435975" y="6183314"/>
            <a:ext cx="1055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latin typeface="Times New Roman" panose="02020603050405020304" pitchFamily="18" charset="0"/>
              </a:rPr>
              <a:t>Benefits?</a:t>
            </a:r>
          </a:p>
        </p:txBody>
      </p:sp>
      <p:sp>
        <p:nvSpPr>
          <p:cNvPr id="15" name="Rectangle 14" hidden="1">
            <a:extLst>
              <a:ext uri="{FF2B5EF4-FFF2-40B4-BE49-F238E27FC236}">
                <a16:creationId xmlns:a16="http://schemas.microsoft.com/office/drawing/2014/main" id="{4F9BF6B4-FBF1-4C25-867A-E0BD5769B781}"/>
              </a:ext>
            </a:extLst>
          </p:cNvPr>
          <p:cNvSpPr/>
          <p:nvPr/>
        </p:nvSpPr>
        <p:spPr>
          <a:xfrm>
            <a:off x="152400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hidden="1">
            <a:extLst>
              <a:ext uri="{FF2B5EF4-FFF2-40B4-BE49-F238E27FC236}">
                <a16:creationId xmlns:a16="http://schemas.microsoft.com/office/drawing/2014/main" id="{CECD3763-8D79-47A6-95D6-6BED610B4C10}"/>
              </a:ext>
            </a:extLst>
          </p:cNvPr>
          <p:cNvSpPr/>
          <p:nvPr/>
        </p:nvSpPr>
        <p:spPr>
          <a:xfrm>
            <a:off x="152400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hidden="1">
            <a:extLst>
              <a:ext uri="{FF2B5EF4-FFF2-40B4-BE49-F238E27FC236}">
                <a16:creationId xmlns:a16="http://schemas.microsoft.com/office/drawing/2014/main" id="{D1E662E8-0A1D-405F-B12F-BAEDA415A060}"/>
              </a:ext>
            </a:extLst>
          </p:cNvPr>
          <p:cNvSpPr/>
          <p:nvPr/>
        </p:nvSpPr>
        <p:spPr>
          <a:xfrm>
            <a:off x="152400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470546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2" name="Group 5"/>
          <p:cNvGrpSpPr>
            <a:grpSpLocks/>
          </p:cNvGrpSpPr>
          <p:nvPr/>
        </p:nvGrpSpPr>
        <p:grpSpPr bwMode="auto">
          <a:xfrm>
            <a:off x="9296401" y="711198"/>
            <a:ext cx="2285999" cy="2209800"/>
            <a:chOff x="8742947" y="1328738"/>
            <a:chExt cx="3003944" cy="2890336"/>
          </a:xfrm>
        </p:grpSpPr>
        <p:sp>
          <p:nvSpPr>
            <p:cNvPr id="4" name="Rectangle 3">
              <a:extLst>
                <a:ext uri="{FF2B5EF4-FFF2-40B4-BE49-F238E27FC236}">
                  <a16:creationId xmlns:a16="http://schemas.microsoft.com/office/drawing/2014/main" id="{2B706AB7-D9E6-4734-AF6E-EF5AEB3652F9}"/>
                </a:ext>
              </a:extLst>
            </p:cNvPr>
            <p:cNvSpPr/>
            <p:nvPr/>
          </p:nvSpPr>
          <p:spPr bwMode="auto">
            <a:xfrm>
              <a:off x="8742947" y="1328738"/>
              <a:ext cx="2990700" cy="2890336"/>
            </a:xfrm>
            <a:prstGeom prst="rect">
              <a:avLst/>
            </a:prstGeom>
            <a:solidFill>
              <a:schemeClr val="bg1">
                <a:lumMod val="95000"/>
              </a:schemeClr>
            </a:solidFill>
            <a:ln w="12700" cap="flat" cmpd="sng" algn="ctr">
              <a:noFill/>
              <a:prstDash val="solid"/>
              <a:round/>
              <a:headEnd type="none" w="med" len="med"/>
              <a:tailEnd type="none" w="med" len="med"/>
            </a:ln>
            <a:effectLst/>
          </p:spPr>
          <p:txBody>
            <a:bodyPr wrap="none" lIns="68580" tIns="34290" rIns="68580" bIns="34290" anchor="ctr"/>
            <a:lstStyle/>
            <a:p>
              <a:pPr algn="ctr" defTabSz="685800">
                <a:spcBef>
                  <a:spcPct val="50000"/>
                </a:spcBef>
                <a:defRPr/>
              </a:pPr>
              <a:endParaRPr lang="en-US" sz="1350" dirty="0" err="1">
                <a:solidFill>
                  <a:schemeClr val="bg1"/>
                </a:solidFill>
                <a:latin typeface="Times New Roman" panose="02020603050405020304" pitchFamily="18" charset="0"/>
              </a:endParaRPr>
            </a:p>
          </p:txBody>
        </p:sp>
        <p:pic>
          <p:nvPicPr>
            <p:cNvPr id="716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3568" y="1337589"/>
              <a:ext cx="3003323" cy="288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 Placeholder 4">
            <a:extLst>
              <a:ext uri="{FF2B5EF4-FFF2-40B4-BE49-F238E27FC236}">
                <a16:creationId xmlns:a16="http://schemas.microsoft.com/office/drawing/2014/main" id="{A17C3741-5989-44DB-BF77-B3D14EE9ACC4}"/>
              </a:ext>
            </a:extLst>
          </p:cNvPr>
          <p:cNvSpPr>
            <a:spLocks noGrp="1"/>
          </p:cNvSpPr>
          <p:nvPr>
            <p:ph type="body" sz="quarter" idx="11"/>
          </p:nvPr>
        </p:nvSpPr>
        <p:spPr>
          <a:xfrm>
            <a:off x="1219200" y="711199"/>
            <a:ext cx="7162800" cy="5232402"/>
          </a:xfrm>
          <a:solidFill>
            <a:schemeClr val="bg1">
              <a:lumMod val="50000"/>
            </a:schemeClr>
          </a:solidFill>
          <a:effectLst/>
          <a:extLs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1"/>
          </a:lnRef>
          <a:fillRef idx="3">
            <a:schemeClr val="accent1"/>
          </a:fillRef>
          <a:effectRef idx="3">
            <a:schemeClr val="accent1"/>
          </a:effectRef>
          <a:fontRef idx="minor">
            <a:schemeClr val="lt1"/>
          </a:fontRef>
        </p:style>
        <p:txBody>
          <a:bodyPr>
            <a:noAutofit/>
          </a:bodyPr>
          <a:lstStyle/>
          <a:p>
            <a:pPr>
              <a:defRPr/>
            </a:pPr>
            <a:r>
              <a:rPr lang="en-US" sz="1400" dirty="0">
                <a:solidFill>
                  <a:srgbClr val="00529B"/>
                </a:solidFill>
                <a:latin typeface="Times New Roman" panose="02020603050405020304" pitchFamily="18" charset="0"/>
                <a:cs typeface="Times New Roman" panose="02020603050405020304" pitchFamily="18" charset="0"/>
              </a:rPr>
              <a:t>Current Biography: </a:t>
            </a:r>
          </a:p>
          <a:p>
            <a:pPr>
              <a:defRPr/>
            </a:pPr>
            <a:r>
              <a:rPr lang="en-US" sz="1400" b="0" dirty="0">
                <a:latin typeface="Times New Roman" panose="02020603050405020304" pitchFamily="18" charset="0"/>
                <a:cs typeface="Times New Roman" panose="02020603050405020304" pitchFamily="18" charset="0"/>
              </a:rPr>
              <a:t>David is a Gartner Executive Partner. Previously, Mr. Ulmer's responsibilities included security, legacy modernization, organizational design, release management, capacity planning, business/technology integration, SOA, SDLC, maturity modeling and compliance.</a:t>
            </a:r>
          </a:p>
          <a:p>
            <a:pPr>
              <a:defRPr/>
            </a:pPr>
            <a:endParaRPr lang="en-US" sz="1400" dirty="0">
              <a:solidFill>
                <a:srgbClr val="000000"/>
              </a:solidFill>
              <a:latin typeface="Times New Roman" panose="02020603050405020304" pitchFamily="18" charset="0"/>
              <a:cs typeface="Times New Roman" panose="02020603050405020304" pitchFamily="18" charset="0"/>
            </a:endParaRPr>
          </a:p>
          <a:p>
            <a:pPr>
              <a:defRPr/>
            </a:pPr>
            <a:r>
              <a:rPr lang="en-US" sz="1400" dirty="0">
                <a:solidFill>
                  <a:srgbClr val="00529B"/>
                </a:solidFill>
                <a:latin typeface="Times New Roman" panose="02020603050405020304" pitchFamily="18" charset="0"/>
                <a:cs typeface="Times New Roman" panose="02020603050405020304" pitchFamily="18" charset="0"/>
              </a:rPr>
              <a:t>Years of Experience</a:t>
            </a:r>
          </a:p>
          <a:p>
            <a:pPr>
              <a:defRPr/>
            </a:pPr>
            <a:r>
              <a:rPr lang="en-US" sz="1400" b="0" dirty="0">
                <a:latin typeface="Times New Roman" panose="02020603050405020304" pitchFamily="18" charset="0"/>
                <a:cs typeface="Times New Roman" panose="02020603050405020304" pitchFamily="18" charset="0"/>
              </a:rPr>
              <a:t>29 years in the IT industry</a:t>
            </a:r>
          </a:p>
          <a:p>
            <a:pPr>
              <a:defRPr/>
            </a:pPr>
            <a:r>
              <a:rPr lang="en-US" sz="1400" dirty="0" smtClean="0">
                <a:solidFill>
                  <a:srgbClr val="00529B"/>
                </a:solidFill>
                <a:latin typeface="Times New Roman" panose="02020603050405020304" pitchFamily="18" charset="0"/>
                <a:cs typeface="Times New Roman" panose="02020603050405020304" pitchFamily="18" charset="0"/>
              </a:rPr>
              <a:t>Professional </a:t>
            </a:r>
            <a:r>
              <a:rPr lang="en-US" sz="1400" dirty="0">
                <a:solidFill>
                  <a:srgbClr val="00529B"/>
                </a:solidFill>
                <a:latin typeface="Times New Roman" panose="02020603050405020304" pitchFamily="18" charset="0"/>
                <a:cs typeface="Times New Roman" panose="02020603050405020304" pitchFamily="18" charset="0"/>
              </a:rPr>
              <a:t>Background</a:t>
            </a:r>
          </a:p>
          <a:p>
            <a:pPr marL="214313" indent="-214313">
              <a:buClr>
                <a:srgbClr val="0070C0"/>
              </a:buClr>
              <a:buFont typeface="Arial" panose="020B0604020202020204" pitchFamily="34" charset="0"/>
              <a:buChar char="•"/>
              <a:defRPr/>
            </a:pPr>
            <a:r>
              <a:rPr lang="en-US" sz="1400" b="0" dirty="0">
                <a:latin typeface="Times New Roman" panose="02020603050405020304" pitchFamily="18" charset="0"/>
                <a:cs typeface="Times New Roman" panose="02020603050405020304" pitchFamily="18" charset="0"/>
              </a:rPr>
              <a:t>North Carolina Department of Transportation, Chief Information Officer, 2 years </a:t>
            </a:r>
          </a:p>
          <a:p>
            <a:pPr marL="214313" indent="-214313">
              <a:buClr>
                <a:srgbClr val="0070C0"/>
              </a:buClr>
              <a:buFont typeface="Arial" panose="020B0604020202020204" pitchFamily="34" charset="0"/>
              <a:buChar char="•"/>
              <a:defRPr/>
            </a:pPr>
            <a:r>
              <a:rPr lang="en-US" sz="1400" b="0" dirty="0">
                <a:latin typeface="Times New Roman" panose="02020603050405020304" pitchFamily="18" charset="0"/>
                <a:cs typeface="Times New Roman" panose="02020603050405020304" pitchFamily="18" charset="0"/>
              </a:rPr>
              <a:t>Bank of America, Senor Technology Manager, 11 years</a:t>
            </a:r>
          </a:p>
          <a:p>
            <a:pPr marL="214313" indent="-214313">
              <a:buClr>
                <a:srgbClr val="0070C0"/>
              </a:buClr>
              <a:buFont typeface="Arial" panose="020B0604020202020204" pitchFamily="34" charset="0"/>
              <a:buChar char="•"/>
              <a:defRPr/>
            </a:pPr>
            <a:r>
              <a:rPr lang="en-US" sz="1400" b="0" dirty="0">
                <a:latin typeface="Times New Roman" panose="02020603050405020304" pitchFamily="18" charset="0"/>
                <a:cs typeface="Times New Roman" panose="02020603050405020304" pitchFamily="18" charset="0"/>
              </a:rPr>
              <a:t>Synapse Technology, Senior Vice President, 3 years</a:t>
            </a:r>
          </a:p>
          <a:p>
            <a:pPr>
              <a:defRPr/>
            </a:pPr>
            <a:r>
              <a:rPr lang="en-US" sz="1400" dirty="0" smtClean="0">
                <a:solidFill>
                  <a:srgbClr val="00529B"/>
                </a:solidFill>
                <a:latin typeface="Times New Roman" panose="02020603050405020304" pitchFamily="18" charset="0"/>
                <a:cs typeface="Times New Roman" panose="02020603050405020304" pitchFamily="18" charset="0"/>
              </a:rPr>
              <a:t>Industry </a:t>
            </a:r>
            <a:r>
              <a:rPr lang="en-US" sz="1400" dirty="0">
                <a:solidFill>
                  <a:srgbClr val="00529B"/>
                </a:solidFill>
                <a:latin typeface="Times New Roman" panose="02020603050405020304" pitchFamily="18" charset="0"/>
                <a:cs typeface="Times New Roman" panose="02020603050405020304" pitchFamily="18" charset="0"/>
              </a:rPr>
              <a:t>Awards/Accolades</a:t>
            </a:r>
          </a:p>
          <a:p>
            <a:pPr>
              <a:defRPr/>
            </a:pPr>
            <a:r>
              <a:rPr lang="en-US" sz="1400" b="0" dirty="0">
                <a:latin typeface="Times New Roman" panose="02020603050405020304" pitchFamily="18" charset="0"/>
                <a:cs typeface="Times New Roman" panose="02020603050405020304" pitchFamily="18" charset="0"/>
              </a:rPr>
              <a:t>Joint patent holder related to advanced mathematical modeling </a:t>
            </a:r>
            <a:br>
              <a:rPr lang="en-US" sz="1400" b="0" dirty="0">
                <a:latin typeface="Times New Roman" panose="02020603050405020304" pitchFamily="18" charset="0"/>
                <a:cs typeface="Times New Roman" panose="02020603050405020304" pitchFamily="18" charset="0"/>
              </a:rPr>
            </a:br>
            <a:r>
              <a:rPr lang="en-US" sz="1400" b="0" dirty="0">
                <a:latin typeface="Times New Roman" panose="02020603050405020304" pitchFamily="18" charset="0"/>
                <a:cs typeface="Times New Roman" panose="02020603050405020304" pitchFamily="18" charset="0"/>
              </a:rPr>
              <a:t>used for predictive analysis of technology change</a:t>
            </a:r>
          </a:p>
          <a:p>
            <a:pPr>
              <a:defRPr/>
            </a:pPr>
            <a:r>
              <a:rPr lang="en-US" sz="1400" dirty="0" smtClean="0">
                <a:solidFill>
                  <a:srgbClr val="00529B"/>
                </a:solidFill>
                <a:latin typeface="Times New Roman" panose="02020603050405020304" pitchFamily="18" charset="0"/>
                <a:cs typeface="Times New Roman" panose="02020603050405020304" pitchFamily="18" charset="0"/>
              </a:rPr>
              <a:t>Education</a:t>
            </a:r>
            <a:endParaRPr lang="en-US" sz="1400" dirty="0">
              <a:solidFill>
                <a:srgbClr val="00529B"/>
              </a:solidFill>
              <a:latin typeface="Times New Roman" panose="02020603050405020304" pitchFamily="18" charset="0"/>
              <a:cs typeface="Times New Roman" panose="02020603050405020304" pitchFamily="18" charset="0"/>
            </a:endParaRPr>
          </a:p>
          <a:p>
            <a:pPr>
              <a:defRPr/>
            </a:pPr>
            <a:r>
              <a:rPr lang="en-US" sz="1400" b="0" dirty="0">
                <a:latin typeface="Times New Roman" panose="02020603050405020304" pitchFamily="18" charset="0"/>
                <a:cs typeface="Times New Roman" panose="02020603050405020304" pitchFamily="18" charset="0"/>
              </a:rPr>
              <a:t>B.A., Furman University, Greenville, SC</a:t>
            </a:r>
          </a:p>
          <a:p>
            <a:pPr>
              <a:defRPr/>
            </a:pPr>
            <a:r>
              <a:rPr lang="en-US" sz="1400" b="0" dirty="0">
                <a:latin typeface="Times New Roman" panose="02020603050405020304" pitchFamily="18" charset="0"/>
                <a:cs typeface="Times New Roman" panose="02020603050405020304" pitchFamily="18" charset="0"/>
              </a:rPr>
              <a:t>M.B.A., Emory School of Business, Atlanta, GA</a:t>
            </a:r>
          </a:p>
        </p:txBody>
      </p:sp>
      <p:sp>
        <p:nvSpPr>
          <p:cNvPr id="71686" name="Title 1"/>
          <p:cNvSpPr>
            <a:spLocks noGrp="1" noChangeArrowheads="1"/>
          </p:cNvSpPr>
          <p:nvPr>
            <p:ph type="title"/>
          </p:nvPr>
        </p:nvSpPr>
        <p:spPr>
          <a:xfrm>
            <a:off x="1676400" y="0"/>
            <a:ext cx="9448800" cy="711199"/>
          </a:xfrm>
        </p:spPr>
        <p:txBody>
          <a:bodyPr/>
          <a:lstStyle/>
          <a:p>
            <a:r>
              <a:rPr lang="en-US" altLang="en-US" sz="3200" dirty="0">
                <a:latin typeface="Times New Roman" panose="02020603050405020304" pitchFamily="18" charset="0"/>
              </a:rPr>
              <a:t>Example Executive Partner – David Hamilton Ulmer</a:t>
            </a:r>
          </a:p>
        </p:txBody>
      </p:sp>
    </p:spTree>
    <p:extLst>
      <p:ext uri="{BB962C8B-B14F-4D97-AF65-F5344CB8AC3E}">
        <p14:creationId xmlns:p14="http://schemas.microsoft.com/office/powerpoint/2010/main" val="157232672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524000" y="0"/>
            <a:ext cx="9144000" cy="6096001"/>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bwMode="auto">
          <a:xfrm>
            <a:off x="5872154" y="1850786"/>
            <a:ext cx="4563548" cy="1949742"/>
          </a:xfrm>
          <a:prstGeom prst="rect">
            <a:avLst/>
          </a:prstGeom>
          <a:solidFill>
            <a:srgbClr val="00529B"/>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800" eaLnBrk="0" fontAlgn="base" hangingPunct="0">
              <a:spcBef>
                <a:spcPct val="50000"/>
              </a:spcBef>
              <a:spcAft>
                <a:spcPct val="0"/>
              </a:spcAft>
            </a:pPr>
            <a:endParaRPr lang="en-US" sz="1350" dirty="0" err="1">
              <a:solidFill>
                <a:schemeClr val="bg1"/>
              </a:solidFill>
              <a:cs typeface="Times New Roman" panose="02020603050405020304" pitchFamily="18" charset="0"/>
            </a:endParaRPr>
          </a:p>
        </p:txBody>
      </p:sp>
      <p:sp>
        <p:nvSpPr>
          <p:cNvPr id="2" name="Title 1"/>
          <p:cNvSpPr>
            <a:spLocks noGrp="1"/>
          </p:cNvSpPr>
          <p:nvPr>
            <p:ph type="title"/>
          </p:nvPr>
        </p:nvSpPr>
        <p:spPr>
          <a:xfrm>
            <a:off x="1752602" y="126546"/>
            <a:ext cx="8686799" cy="1154097"/>
          </a:xfrm>
          <a:solidFill>
            <a:schemeClr val="accent1">
              <a:lumMod val="50000"/>
            </a:schemeClr>
          </a:solidFill>
          <a:effectLst/>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a:bodyPr>
          <a:lstStyle/>
          <a:p>
            <a:r>
              <a:rPr lang="en-US" b="1" dirty="0">
                <a:solidFill>
                  <a:schemeClr val="lt1"/>
                </a:solidFill>
                <a:latin typeface="+mj-lt"/>
                <a:ea typeface="+mn-ea"/>
                <a:cs typeface="Times New Roman" panose="02020603050405020304" pitchFamily="18" charset="0"/>
              </a:rPr>
              <a:t>Gartner </a:t>
            </a:r>
            <a:r>
              <a:rPr lang="en-US" b="1" dirty="0" smtClean="0">
                <a:solidFill>
                  <a:schemeClr val="lt1"/>
                </a:solidFill>
                <a:latin typeface="+mj-lt"/>
                <a:ea typeface="+mn-ea"/>
                <a:cs typeface="Times New Roman" panose="02020603050405020304" pitchFamily="18" charset="0"/>
              </a:rPr>
              <a:t>Solution: Pricing</a:t>
            </a:r>
            <a:endParaRPr lang="en-US" b="1" dirty="0">
              <a:solidFill>
                <a:schemeClr val="lt1"/>
              </a:solidFill>
              <a:latin typeface="+mj-lt"/>
              <a:ea typeface="+mn-ea"/>
              <a:cs typeface="Times New Roman" panose="02020603050405020304" pitchFamily="18" charset="0"/>
            </a:endParaRPr>
          </a:p>
        </p:txBody>
      </p:sp>
      <p:sp>
        <p:nvSpPr>
          <p:cNvPr id="26" name="Oval 25"/>
          <p:cNvSpPr/>
          <p:nvPr/>
        </p:nvSpPr>
        <p:spPr bwMode="auto">
          <a:xfrm rot="3600000">
            <a:off x="2785922" y="1941650"/>
            <a:ext cx="2442410" cy="2442410"/>
          </a:xfrm>
          <a:prstGeom prst="ellipse">
            <a:avLst/>
          </a:prstGeom>
          <a:solidFill>
            <a:schemeClr val="accent1"/>
          </a:solidFill>
          <a:ln w="1270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800" eaLnBrk="0" fontAlgn="base" hangingPunct="0">
              <a:spcBef>
                <a:spcPct val="50000"/>
              </a:spcBef>
              <a:spcAft>
                <a:spcPct val="0"/>
              </a:spcAft>
            </a:pPr>
            <a:endParaRPr lang="en-US" sz="1350" dirty="0" err="1">
              <a:solidFill>
                <a:schemeClr val="bg1"/>
              </a:solidFill>
              <a:latin typeface="Arial" charset="0"/>
            </a:endParaRPr>
          </a:p>
        </p:txBody>
      </p:sp>
      <p:sp>
        <p:nvSpPr>
          <p:cNvPr id="8" name="Oval 7"/>
          <p:cNvSpPr/>
          <p:nvPr/>
        </p:nvSpPr>
        <p:spPr bwMode="auto">
          <a:xfrm>
            <a:off x="3326853" y="2525182"/>
            <a:ext cx="1275347" cy="1275347"/>
          </a:xfrm>
          <a:prstGeom prst="ellipse">
            <a:avLst/>
          </a:prstGeom>
          <a:solidFill>
            <a:srgbClr val="00529B"/>
          </a:solidFill>
          <a:ln w="127000" cap="flat" cmpd="sng" algn="ctr">
            <a:solidFill>
              <a:schemeClr val="bg1"/>
            </a:solid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800" eaLnBrk="0" fontAlgn="base" hangingPunct="0">
              <a:spcBef>
                <a:spcPct val="50000"/>
              </a:spcBef>
              <a:spcAft>
                <a:spcPct val="0"/>
              </a:spcAft>
            </a:pPr>
            <a:endParaRPr lang="en-US" sz="1350" dirty="0" err="1">
              <a:solidFill>
                <a:schemeClr val="bg1"/>
              </a:solidFill>
              <a:latin typeface="Times New Roman" panose="02020603050405020304" pitchFamily="18" charset="0"/>
              <a:cs typeface="Times New Roman" panose="02020603050405020304" pitchFamily="18" charset="0"/>
            </a:endParaRPr>
          </a:p>
        </p:txBody>
      </p:sp>
      <p:sp>
        <p:nvSpPr>
          <p:cNvPr id="27" name="Oval 26"/>
          <p:cNvSpPr/>
          <p:nvPr/>
        </p:nvSpPr>
        <p:spPr bwMode="auto">
          <a:xfrm>
            <a:off x="3443514" y="4095301"/>
            <a:ext cx="1010654" cy="1010654"/>
          </a:xfrm>
          <a:prstGeom prst="ellipse">
            <a:avLst/>
          </a:prstGeom>
          <a:solidFill>
            <a:schemeClr val="bg1">
              <a:lumMod val="75000"/>
            </a:schemeClr>
          </a:solidFill>
          <a:ln w="127000" cap="flat" cmpd="sng" algn="ctr">
            <a:solidFill>
              <a:schemeClr val="bg1"/>
            </a:solid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800" eaLnBrk="0" fontAlgn="base" hangingPunct="0">
              <a:spcBef>
                <a:spcPct val="50000"/>
              </a:spcBef>
              <a:spcAft>
                <a:spcPct val="0"/>
              </a:spcAft>
            </a:pPr>
            <a:endParaRPr lang="en-US" sz="1350" dirty="0" err="1">
              <a:solidFill>
                <a:schemeClr val="bg1">
                  <a:lumMod val="65000"/>
                </a:schemeClr>
              </a:solidFill>
              <a:latin typeface="Times New Roman" panose="02020603050405020304" pitchFamily="18" charset="0"/>
              <a:cs typeface="Times New Roman" panose="02020603050405020304" pitchFamily="18" charset="0"/>
            </a:endParaRPr>
          </a:p>
        </p:txBody>
      </p:sp>
      <p:sp>
        <p:nvSpPr>
          <p:cNvPr id="35" name="Oval 34"/>
          <p:cNvSpPr/>
          <p:nvPr/>
        </p:nvSpPr>
        <p:spPr bwMode="auto">
          <a:xfrm>
            <a:off x="2214050" y="1938641"/>
            <a:ext cx="1010654" cy="1010654"/>
          </a:xfrm>
          <a:prstGeom prst="ellipse">
            <a:avLst/>
          </a:prstGeom>
          <a:solidFill>
            <a:schemeClr val="bg1">
              <a:lumMod val="75000"/>
            </a:schemeClr>
          </a:solidFill>
          <a:ln w="127000" cap="flat" cmpd="sng" algn="ctr">
            <a:solidFill>
              <a:schemeClr val="bg1"/>
            </a:solid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800" eaLnBrk="0" fontAlgn="base" hangingPunct="0">
              <a:spcBef>
                <a:spcPct val="50000"/>
              </a:spcBef>
              <a:spcAft>
                <a:spcPct val="0"/>
              </a:spcAft>
            </a:pPr>
            <a:endParaRPr lang="en-US" sz="1350" dirty="0" err="1">
              <a:solidFill>
                <a:schemeClr val="bg1"/>
              </a:solidFill>
              <a:cs typeface="Times New Roman" panose="02020603050405020304" pitchFamily="18" charset="0"/>
            </a:endParaRPr>
          </a:p>
        </p:txBody>
      </p:sp>
      <p:sp>
        <p:nvSpPr>
          <p:cNvPr id="43" name="Oval 42"/>
          <p:cNvSpPr/>
          <p:nvPr/>
        </p:nvSpPr>
        <p:spPr bwMode="auto">
          <a:xfrm>
            <a:off x="4704346" y="1938641"/>
            <a:ext cx="1010654" cy="1010654"/>
          </a:xfrm>
          <a:prstGeom prst="ellipse">
            <a:avLst/>
          </a:prstGeom>
          <a:solidFill>
            <a:schemeClr val="bg1">
              <a:lumMod val="75000"/>
            </a:schemeClr>
          </a:solidFill>
          <a:ln w="127000" cap="flat" cmpd="sng" algn="ctr">
            <a:solidFill>
              <a:schemeClr val="bg1"/>
            </a:solid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800" eaLnBrk="0" fontAlgn="base" hangingPunct="0">
              <a:spcBef>
                <a:spcPct val="50000"/>
              </a:spcBef>
              <a:spcAft>
                <a:spcPct val="0"/>
              </a:spcAft>
            </a:pPr>
            <a:endParaRPr lang="en-US" sz="1350" dirty="0" err="1">
              <a:solidFill>
                <a:schemeClr val="bg1">
                  <a:lumMod val="65000"/>
                </a:schemeClr>
              </a:solidFill>
              <a:latin typeface="Times New Roman" panose="02020603050405020304" pitchFamily="18" charset="0"/>
              <a:cs typeface="Times New Roman" panose="02020603050405020304" pitchFamily="18" charset="0"/>
            </a:endParaRPr>
          </a:p>
        </p:txBody>
      </p:sp>
      <p:sp>
        <p:nvSpPr>
          <p:cNvPr id="46" name="TextBox 45"/>
          <p:cNvSpPr txBox="1"/>
          <p:nvPr/>
        </p:nvSpPr>
        <p:spPr>
          <a:xfrm>
            <a:off x="3380995" y="2943563"/>
            <a:ext cx="1167063" cy="438582"/>
          </a:xfrm>
          <a:prstGeom prst="rect">
            <a:avLst/>
          </a:prstGeom>
          <a:noFill/>
        </p:spPr>
        <p:txBody>
          <a:bodyPr wrap="square" rtlCol="0" anchor="ctr">
            <a:spAutoFit/>
          </a:bodyPr>
          <a:lstStyle>
            <a:defPPr>
              <a:defRPr lang="en-US"/>
            </a:defPPr>
            <a:lvl1pPr algn="ctr">
              <a:lnSpc>
                <a:spcPts val="900"/>
              </a:lnSpc>
              <a:defRPr sz="1100" b="1">
                <a:latin typeface="Times New Roman" panose="02020603050405020304" pitchFamily="18" charset="0"/>
                <a:cs typeface="Times New Roman" panose="02020603050405020304" pitchFamily="18" charset="0"/>
              </a:defRPr>
            </a:lvl1pPr>
          </a:lstStyle>
          <a:p>
            <a:r>
              <a:rPr lang="en-US" sz="2400" dirty="0">
                <a:solidFill>
                  <a:schemeClr val="bg1"/>
                </a:solidFill>
                <a:latin typeface="+mn-lt"/>
              </a:rPr>
              <a:t>CIO</a:t>
            </a:r>
          </a:p>
          <a:p>
            <a:r>
              <a:rPr lang="en-US" sz="2400" dirty="0">
                <a:solidFill>
                  <a:schemeClr val="bg1"/>
                </a:solidFill>
                <a:latin typeface="+mn-lt"/>
              </a:rPr>
              <a:t/>
            </a:r>
            <a:br>
              <a:rPr lang="en-US" sz="2400" dirty="0">
                <a:solidFill>
                  <a:schemeClr val="bg1"/>
                </a:solidFill>
                <a:latin typeface="+mn-lt"/>
              </a:rPr>
            </a:br>
            <a:r>
              <a:rPr lang="en-US" sz="2400" dirty="0">
                <a:solidFill>
                  <a:schemeClr val="bg1"/>
                </a:solidFill>
                <a:latin typeface="+mn-lt"/>
              </a:rPr>
              <a:t>Leader</a:t>
            </a:r>
          </a:p>
        </p:txBody>
      </p:sp>
      <p:sp>
        <p:nvSpPr>
          <p:cNvPr id="47" name="TextBox 46"/>
          <p:cNvSpPr txBox="1"/>
          <p:nvPr/>
        </p:nvSpPr>
        <p:spPr>
          <a:xfrm>
            <a:off x="4752564" y="2224678"/>
            <a:ext cx="902369" cy="438582"/>
          </a:xfrm>
          <a:prstGeom prst="rect">
            <a:avLst/>
          </a:prstGeom>
          <a:noFill/>
        </p:spPr>
        <p:txBody>
          <a:bodyPr wrap="square" rtlCol="0" anchor="ctr">
            <a:spAutoFit/>
          </a:bodyPr>
          <a:lstStyle>
            <a:defPPr>
              <a:defRPr lang="en-US"/>
            </a:defPPr>
            <a:lvl1pPr algn="ctr">
              <a:lnSpc>
                <a:spcPts val="900"/>
              </a:lnSpc>
              <a:defRPr sz="1100" b="1">
                <a:latin typeface="Times New Roman" panose="02020603050405020304" pitchFamily="18" charset="0"/>
                <a:cs typeface="Times New Roman" panose="02020603050405020304" pitchFamily="18" charset="0"/>
              </a:defRPr>
            </a:lvl1pPr>
          </a:lstStyle>
          <a:p>
            <a:r>
              <a:rPr lang="en-US" dirty="0">
                <a:latin typeface="+mn-lt"/>
              </a:rPr>
              <a:t>Direct</a:t>
            </a:r>
            <a:br>
              <a:rPr lang="en-US" dirty="0">
                <a:latin typeface="+mn-lt"/>
              </a:rPr>
            </a:br>
            <a:r>
              <a:rPr lang="en-US" dirty="0">
                <a:latin typeface="+mn-lt"/>
              </a:rPr>
              <a:t>Report</a:t>
            </a:r>
            <a:br>
              <a:rPr lang="en-US" dirty="0">
                <a:latin typeface="+mn-lt"/>
              </a:rPr>
            </a:br>
            <a:r>
              <a:rPr lang="en-US" dirty="0">
                <a:latin typeface="+mn-lt"/>
              </a:rPr>
              <a:t>Workgroup</a:t>
            </a:r>
          </a:p>
        </p:txBody>
      </p:sp>
      <p:sp>
        <p:nvSpPr>
          <p:cNvPr id="48" name="TextBox 47"/>
          <p:cNvSpPr txBox="1"/>
          <p:nvPr/>
        </p:nvSpPr>
        <p:spPr>
          <a:xfrm>
            <a:off x="3497658" y="4381338"/>
            <a:ext cx="902369" cy="438582"/>
          </a:xfrm>
          <a:prstGeom prst="rect">
            <a:avLst/>
          </a:prstGeom>
          <a:noFill/>
        </p:spPr>
        <p:txBody>
          <a:bodyPr wrap="square" rtlCol="0" anchor="ctr">
            <a:spAutoFit/>
          </a:bodyPr>
          <a:lstStyle>
            <a:defPPr>
              <a:defRPr lang="en-US"/>
            </a:defPPr>
            <a:lvl1pPr algn="ctr">
              <a:lnSpc>
                <a:spcPts val="900"/>
              </a:lnSpc>
              <a:defRPr sz="1100" b="1">
                <a:latin typeface="Times New Roman" panose="02020603050405020304" pitchFamily="18" charset="0"/>
                <a:cs typeface="Times New Roman" panose="02020603050405020304" pitchFamily="18" charset="0"/>
              </a:defRPr>
            </a:lvl1pPr>
          </a:lstStyle>
          <a:p>
            <a:r>
              <a:rPr lang="en-US" dirty="0">
                <a:latin typeface="+mn-lt"/>
              </a:rPr>
              <a:t>Direct</a:t>
            </a:r>
            <a:br>
              <a:rPr lang="en-US" dirty="0">
                <a:latin typeface="+mn-lt"/>
              </a:rPr>
            </a:br>
            <a:r>
              <a:rPr lang="en-US" dirty="0">
                <a:latin typeface="+mn-lt"/>
              </a:rPr>
              <a:t>Report</a:t>
            </a:r>
            <a:br>
              <a:rPr lang="en-US" dirty="0">
                <a:latin typeface="+mn-lt"/>
              </a:rPr>
            </a:br>
            <a:r>
              <a:rPr lang="en-US" dirty="0">
                <a:latin typeface="+mn-lt"/>
              </a:rPr>
              <a:t>Workgroup</a:t>
            </a:r>
          </a:p>
        </p:txBody>
      </p:sp>
      <p:sp>
        <p:nvSpPr>
          <p:cNvPr id="49" name="TextBox 48"/>
          <p:cNvSpPr txBox="1"/>
          <p:nvPr/>
        </p:nvSpPr>
        <p:spPr>
          <a:xfrm>
            <a:off x="2262027" y="2222563"/>
            <a:ext cx="902369" cy="442814"/>
          </a:xfrm>
          <a:prstGeom prst="rect">
            <a:avLst/>
          </a:prstGeom>
          <a:noFill/>
        </p:spPr>
        <p:txBody>
          <a:bodyPr wrap="square" rtlCol="0" anchor="ctr">
            <a:spAutoFit/>
          </a:bodyPr>
          <a:lstStyle>
            <a:defPPr>
              <a:defRPr lang="en-US"/>
            </a:defPPr>
            <a:lvl1pPr algn="ctr">
              <a:lnSpc>
                <a:spcPts val="900"/>
              </a:lnSpc>
              <a:defRPr sz="900" b="1"/>
            </a:lvl1pPr>
          </a:lstStyle>
          <a:p>
            <a:r>
              <a:rPr lang="en-US" sz="1100" dirty="0">
                <a:latin typeface="Times New Roman" panose="02020603050405020304" pitchFamily="18" charset="0"/>
                <a:cs typeface="Times New Roman" panose="02020603050405020304" pitchFamily="18" charset="0"/>
              </a:rPr>
              <a:t>Direct</a:t>
            </a:r>
            <a:br>
              <a:rPr lang="en-US" sz="1100" dirty="0">
                <a:latin typeface="Times New Roman" panose="02020603050405020304" pitchFamily="18" charset="0"/>
                <a:cs typeface="Times New Roman" panose="02020603050405020304" pitchFamily="18" charset="0"/>
              </a:rPr>
            </a:br>
            <a:r>
              <a:rPr lang="en-US" sz="1100" dirty="0">
                <a:latin typeface="Times New Roman" panose="02020603050405020304" pitchFamily="18" charset="0"/>
                <a:cs typeface="Times New Roman" panose="02020603050405020304" pitchFamily="18" charset="0"/>
              </a:rPr>
              <a:t>Report</a:t>
            </a:r>
            <a:br>
              <a:rPr lang="en-US" sz="1100" dirty="0">
                <a:latin typeface="Times New Roman" panose="02020603050405020304" pitchFamily="18" charset="0"/>
                <a:cs typeface="Times New Roman" panose="02020603050405020304" pitchFamily="18" charset="0"/>
              </a:rPr>
            </a:br>
            <a:r>
              <a:rPr lang="en-US" sz="1100" dirty="0">
                <a:latin typeface="Times New Roman" panose="02020603050405020304" pitchFamily="18" charset="0"/>
                <a:cs typeface="Times New Roman" panose="02020603050405020304" pitchFamily="18" charset="0"/>
              </a:rPr>
              <a:t>Workgroup</a:t>
            </a:r>
          </a:p>
        </p:txBody>
      </p:sp>
      <p:sp>
        <p:nvSpPr>
          <p:cNvPr id="51" name="TextBox 50"/>
          <p:cNvSpPr txBox="1"/>
          <p:nvPr/>
        </p:nvSpPr>
        <p:spPr>
          <a:xfrm>
            <a:off x="7494356" y="1886505"/>
            <a:ext cx="2603334" cy="866904"/>
          </a:xfrm>
          <a:prstGeom prst="rect">
            <a:avLst/>
          </a:prstGeom>
          <a:noFill/>
        </p:spPr>
        <p:txBody>
          <a:bodyPr wrap="square" rtlCol="0">
            <a:spAutoFit/>
          </a:bodyPr>
          <a:lstStyle/>
          <a:p>
            <a:pPr marL="214313" indent="-214313">
              <a:spcAft>
                <a:spcPts val="450"/>
              </a:spcAft>
              <a:buFont typeface="Wingdings" charset="2"/>
              <a:buChar char="§"/>
              <a:defRPr/>
            </a:pPr>
            <a:r>
              <a:rPr lang="en-US" sz="1400" dirty="0">
                <a:solidFill>
                  <a:schemeClr val="bg1"/>
                </a:solidFill>
                <a:cs typeface="Times New Roman" panose="02020603050405020304" pitchFamily="18" charset="0"/>
              </a:rPr>
              <a:t>Gartner Research</a:t>
            </a:r>
          </a:p>
          <a:p>
            <a:pPr marL="214313" indent="-214313">
              <a:spcAft>
                <a:spcPts val="450"/>
              </a:spcAft>
              <a:buFont typeface="Wingdings" charset="2"/>
              <a:buChar char="§"/>
              <a:defRPr/>
            </a:pPr>
            <a:r>
              <a:rPr lang="en-US" sz="1400" dirty="0">
                <a:solidFill>
                  <a:schemeClr val="bg1"/>
                </a:solidFill>
                <a:cs typeface="Times New Roman" panose="02020603050405020304" pitchFamily="18" charset="0"/>
              </a:rPr>
              <a:t>Cost Optimization Tools</a:t>
            </a:r>
          </a:p>
          <a:p>
            <a:pPr marL="214313" indent="-214313">
              <a:spcAft>
                <a:spcPts val="450"/>
              </a:spcAft>
              <a:buFont typeface="Wingdings" charset="2"/>
              <a:buChar char="§"/>
              <a:defRPr/>
            </a:pPr>
            <a:r>
              <a:rPr lang="en-US" sz="1400" dirty="0">
                <a:solidFill>
                  <a:schemeClr val="bg1"/>
                </a:solidFill>
                <a:cs typeface="Times New Roman" panose="02020603050405020304" pitchFamily="18" charset="0"/>
              </a:rPr>
              <a:t>Executive Partner</a:t>
            </a:r>
          </a:p>
        </p:txBody>
      </p:sp>
      <p:sp>
        <p:nvSpPr>
          <p:cNvPr id="52" name="TextBox 51"/>
          <p:cNvSpPr txBox="1"/>
          <p:nvPr/>
        </p:nvSpPr>
        <p:spPr>
          <a:xfrm>
            <a:off x="6389646" y="1886504"/>
            <a:ext cx="1008459" cy="338554"/>
          </a:xfrm>
          <a:prstGeom prst="rect">
            <a:avLst/>
          </a:prstGeom>
          <a:noFill/>
        </p:spPr>
        <p:txBody>
          <a:bodyPr wrap="square" rtlCol="0">
            <a:spAutoFit/>
          </a:bodyPr>
          <a:lstStyle/>
          <a:p>
            <a:r>
              <a:rPr lang="en-US" sz="1600" b="1" dirty="0">
                <a:solidFill>
                  <a:schemeClr val="bg1"/>
                </a:solidFill>
                <a:cs typeface="Times New Roman" panose="02020603050405020304" pitchFamily="18" charset="0"/>
              </a:rPr>
              <a:t>CIOs</a:t>
            </a:r>
          </a:p>
        </p:txBody>
      </p:sp>
      <p:sp>
        <p:nvSpPr>
          <p:cNvPr id="53" name="Rectangle 52"/>
          <p:cNvSpPr/>
          <p:nvPr/>
        </p:nvSpPr>
        <p:spPr bwMode="auto">
          <a:xfrm>
            <a:off x="6203156" y="4002882"/>
            <a:ext cx="4232546" cy="2093119"/>
          </a:xfrm>
          <a:prstGeom prst="rect">
            <a:avLst/>
          </a:prstGeom>
          <a:solidFill>
            <a:schemeClr val="bg1">
              <a:lumMod val="95000"/>
            </a:schemeClr>
          </a:solidFill>
          <a:ln w="12700" cap="flat" cmpd="sng" algn="ctr">
            <a:noFill/>
            <a:prstDash val="solid"/>
            <a:round/>
            <a:headEnd type="none" w="med" len="med"/>
            <a:tailEnd type="none" w="med" len="med"/>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defTabSz="685800" eaLnBrk="0" fontAlgn="base" hangingPunct="0">
              <a:spcBef>
                <a:spcPct val="50000"/>
              </a:spcBef>
              <a:spcAft>
                <a:spcPct val="0"/>
              </a:spcAft>
            </a:pPr>
            <a:endParaRPr lang="en-US" sz="1350" dirty="0" err="1">
              <a:latin typeface="Times New Roman" panose="02020603050405020304" pitchFamily="18" charset="0"/>
              <a:cs typeface="Times New Roman" panose="02020603050405020304" pitchFamily="18" charset="0"/>
            </a:endParaRPr>
          </a:p>
        </p:txBody>
      </p:sp>
      <p:sp>
        <p:nvSpPr>
          <p:cNvPr id="54" name="TextBox 53"/>
          <p:cNvSpPr txBox="1"/>
          <p:nvPr/>
        </p:nvSpPr>
        <p:spPr>
          <a:xfrm>
            <a:off x="7401231" y="4135976"/>
            <a:ext cx="3034471" cy="1515800"/>
          </a:xfrm>
          <a:prstGeom prst="rect">
            <a:avLst/>
          </a:prstGeom>
          <a:noFill/>
        </p:spPr>
        <p:txBody>
          <a:bodyPr wrap="square" rtlCol="0">
            <a:spAutoFit/>
          </a:bodyPr>
          <a:lstStyle/>
          <a:p>
            <a:pPr marL="214313" indent="-214313">
              <a:spcAft>
                <a:spcPts val="450"/>
              </a:spcAft>
              <a:buFont typeface="Wingdings" charset="2"/>
              <a:buChar char="§"/>
              <a:defRPr/>
            </a:pPr>
            <a:r>
              <a:rPr lang="en-US" sz="1600" dirty="0">
                <a:solidFill>
                  <a:srgbClr val="000000"/>
                </a:solidFill>
                <a:cs typeface="Times New Roman" panose="02020603050405020304" pitchFamily="18" charset="0"/>
              </a:rPr>
              <a:t>Gartner Research</a:t>
            </a:r>
          </a:p>
          <a:p>
            <a:pPr marL="214313" indent="-214313">
              <a:spcAft>
                <a:spcPts val="450"/>
              </a:spcAft>
              <a:buFont typeface="Wingdings" charset="2"/>
              <a:buChar char="§"/>
              <a:defRPr/>
            </a:pPr>
            <a:r>
              <a:rPr lang="en-US" sz="1600" dirty="0">
                <a:solidFill>
                  <a:srgbClr val="000000"/>
                </a:solidFill>
                <a:cs typeface="Times New Roman" panose="02020603050405020304" pitchFamily="18" charset="0"/>
              </a:rPr>
              <a:t>Cost Optimization </a:t>
            </a:r>
            <a:r>
              <a:rPr lang="en-US" sz="1600" dirty="0">
                <a:solidFill>
                  <a:srgbClr val="000000"/>
                </a:solidFill>
                <a:cs typeface="Times New Roman" panose="02020603050405020304" pitchFamily="18" charset="0"/>
              </a:rPr>
              <a:t>Tools</a:t>
            </a:r>
          </a:p>
          <a:p>
            <a:pPr marL="214313" indent="-214313">
              <a:spcAft>
                <a:spcPts val="450"/>
              </a:spcAft>
              <a:buFont typeface="Wingdings" charset="2"/>
              <a:buChar char="§"/>
              <a:defRPr/>
            </a:pPr>
            <a:r>
              <a:rPr lang="en-US" sz="1600" b="1" dirty="0">
                <a:cs typeface="Times New Roman" panose="02020603050405020304" pitchFamily="18" charset="0"/>
              </a:rPr>
              <a:t>Executive Partner not included for Additional </a:t>
            </a:r>
            <a:r>
              <a:rPr lang="en-US" sz="1600" b="1" dirty="0" smtClean="0">
                <a:cs typeface="Times New Roman" panose="02020603050405020304" pitchFamily="18" charset="0"/>
              </a:rPr>
              <a:t>Licenses </a:t>
            </a:r>
            <a:endParaRPr lang="en-US" sz="1600" b="1" dirty="0">
              <a:cs typeface="Times New Roman" panose="02020603050405020304" pitchFamily="18" charset="0"/>
            </a:endParaRPr>
          </a:p>
          <a:p>
            <a:pPr marL="214313" indent="-214313">
              <a:spcAft>
                <a:spcPts val="450"/>
              </a:spcAft>
              <a:buFont typeface="Wingdings" charset="2"/>
              <a:buChar char="§"/>
              <a:defRPr/>
            </a:pPr>
            <a:endParaRPr lang="en-US" sz="1600" dirty="0">
              <a:solidFill>
                <a:srgbClr val="000000"/>
              </a:solidFill>
              <a:cs typeface="Times New Roman" panose="02020603050405020304" pitchFamily="18" charset="0"/>
            </a:endParaRPr>
          </a:p>
        </p:txBody>
      </p:sp>
      <p:sp>
        <p:nvSpPr>
          <p:cNvPr id="55" name="TextBox 54"/>
          <p:cNvSpPr txBox="1"/>
          <p:nvPr/>
        </p:nvSpPr>
        <p:spPr>
          <a:xfrm>
            <a:off x="6296521" y="4135978"/>
            <a:ext cx="1008459" cy="584775"/>
          </a:xfrm>
          <a:prstGeom prst="rect">
            <a:avLst/>
          </a:prstGeom>
          <a:noFill/>
        </p:spPr>
        <p:txBody>
          <a:bodyPr wrap="square" rtlCol="0">
            <a:spAutoFit/>
          </a:bodyPr>
          <a:lstStyle/>
          <a:p>
            <a:r>
              <a:rPr lang="en-US" sz="1600" b="1" dirty="0">
                <a:solidFill>
                  <a:srgbClr val="00529B"/>
                </a:solidFill>
                <a:cs typeface="Times New Roman" panose="02020603050405020304" pitchFamily="18" charset="0"/>
              </a:rPr>
              <a:t>Direct</a:t>
            </a:r>
            <a:br>
              <a:rPr lang="en-US" sz="1600" b="1" dirty="0">
                <a:solidFill>
                  <a:srgbClr val="00529B"/>
                </a:solidFill>
                <a:cs typeface="Times New Roman" panose="02020603050405020304" pitchFamily="18" charset="0"/>
              </a:rPr>
            </a:br>
            <a:r>
              <a:rPr lang="en-US" sz="1600" b="1" dirty="0">
                <a:solidFill>
                  <a:srgbClr val="00529B"/>
                </a:solidFill>
                <a:cs typeface="Times New Roman" panose="02020603050405020304" pitchFamily="18" charset="0"/>
              </a:rPr>
              <a:t>Reports</a:t>
            </a:r>
          </a:p>
        </p:txBody>
      </p:sp>
      <p:sp>
        <p:nvSpPr>
          <p:cNvPr id="20" name="TextBox 19"/>
          <p:cNvSpPr txBox="1"/>
          <p:nvPr/>
        </p:nvSpPr>
        <p:spPr>
          <a:xfrm>
            <a:off x="5948814" y="2743200"/>
            <a:ext cx="4486889" cy="1077218"/>
          </a:xfrm>
          <a:prstGeom prst="rect">
            <a:avLst/>
          </a:prstGeom>
          <a:noFill/>
          <a:ln w="38100">
            <a:noFill/>
          </a:ln>
          <a:effectLst/>
        </p:spPr>
        <p:style>
          <a:lnRef idx="1">
            <a:schemeClr val="accent4"/>
          </a:lnRef>
          <a:fillRef idx="2">
            <a:schemeClr val="accent4"/>
          </a:fillRef>
          <a:effectRef idx="1">
            <a:schemeClr val="accent4"/>
          </a:effectRef>
          <a:fontRef idx="minor">
            <a:schemeClr val="dk1"/>
          </a:fontRef>
        </p:style>
        <p:txBody>
          <a:bodyPr wrap="square" lIns="0" tIns="0" rIns="0" bIns="0" rtlCol="0">
            <a:spAutoFit/>
          </a:bodyPr>
          <a:lstStyle/>
          <a:p>
            <a:r>
              <a:rPr lang="en-US" sz="1400" b="1" dirty="0">
                <a:solidFill>
                  <a:schemeClr val="bg1"/>
                </a:solidFill>
                <a:cs typeface="Times New Roman" panose="02020603050405020304" pitchFamily="18" charset="0"/>
              </a:rPr>
              <a:t>CIO Only:  3 Year Contract</a:t>
            </a:r>
          </a:p>
          <a:p>
            <a:r>
              <a:rPr lang="en-US" sz="1400" dirty="0">
                <a:solidFill>
                  <a:schemeClr val="bg1"/>
                </a:solidFill>
                <a:cs typeface="Times New Roman" panose="02020603050405020304" pitchFamily="18" charset="0"/>
              </a:rPr>
              <a:t>Year 1: $50,000</a:t>
            </a:r>
          </a:p>
          <a:p>
            <a:r>
              <a:rPr lang="en-US" sz="1400" dirty="0">
                <a:solidFill>
                  <a:schemeClr val="bg1"/>
                </a:solidFill>
                <a:cs typeface="Times New Roman" panose="02020603050405020304" pitchFamily="18" charset="0"/>
              </a:rPr>
              <a:t>Year 2: $51,500 (3% increase annually)</a:t>
            </a:r>
          </a:p>
          <a:p>
            <a:r>
              <a:rPr lang="en-US" sz="1400" dirty="0">
                <a:solidFill>
                  <a:schemeClr val="bg1"/>
                </a:solidFill>
                <a:cs typeface="Times New Roman" panose="02020603050405020304" pitchFamily="18" charset="0"/>
              </a:rPr>
              <a:t>Year 3: $53,100 (3% increase)</a:t>
            </a:r>
          </a:p>
          <a:p>
            <a:r>
              <a:rPr lang="en-US" sz="1400" dirty="0">
                <a:solidFill>
                  <a:schemeClr val="bg1"/>
                </a:solidFill>
                <a:cs typeface="Times New Roman" panose="02020603050405020304" pitchFamily="18" charset="0"/>
              </a:rPr>
              <a:t>renewal at end of 3 years – at Final Year Rate – 3 yr. Contract)</a:t>
            </a:r>
          </a:p>
        </p:txBody>
      </p:sp>
      <p:sp>
        <p:nvSpPr>
          <p:cNvPr id="23" name="TextBox 22"/>
          <p:cNvSpPr txBox="1"/>
          <p:nvPr/>
        </p:nvSpPr>
        <p:spPr>
          <a:xfrm>
            <a:off x="6203157" y="5143945"/>
            <a:ext cx="3050373" cy="1015663"/>
          </a:xfrm>
          <a:prstGeom prst="rect">
            <a:avLst/>
          </a:prstGeom>
          <a:noFill/>
          <a:ln w="38100">
            <a:noFill/>
          </a:ln>
          <a:effectLst/>
        </p:spPr>
        <p:style>
          <a:lnRef idx="1">
            <a:schemeClr val="accent4"/>
          </a:lnRef>
          <a:fillRef idx="2">
            <a:schemeClr val="accent4"/>
          </a:fillRef>
          <a:effectRef idx="1">
            <a:schemeClr val="accent4"/>
          </a:effectRef>
          <a:fontRef idx="minor">
            <a:schemeClr val="dk1"/>
          </a:fontRef>
        </p:style>
        <p:txBody>
          <a:bodyPr wrap="square" lIns="137160" tIns="137160" rIns="137160" bIns="137160" rtlCol="0">
            <a:spAutoFit/>
          </a:bodyPr>
          <a:lstStyle/>
          <a:p>
            <a:r>
              <a:rPr lang="en-US" sz="1200" b="1" dirty="0">
                <a:solidFill>
                  <a:schemeClr val="tx1"/>
                </a:solidFill>
                <a:cs typeface="Times New Roman" panose="02020603050405020304" pitchFamily="18" charset="0"/>
              </a:rPr>
              <a:t>Each </a:t>
            </a:r>
            <a:r>
              <a:rPr lang="en-US" sz="1200" b="1" dirty="0">
                <a:solidFill>
                  <a:schemeClr val="tx1"/>
                </a:solidFill>
                <a:cs typeface="Times New Roman" panose="02020603050405020304" pitchFamily="18" charset="0"/>
              </a:rPr>
              <a:t>Additional Workgroup – License: </a:t>
            </a:r>
          </a:p>
          <a:p>
            <a:r>
              <a:rPr lang="en-US" sz="1200" dirty="0">
                <a:solidFill>
                  <a:schemeClr val="tx1"/>
                </a:solidFill>
                <a:cs typeface="Times New Roman" panose="02020603050405020304" pitchFamily="18" charset="0"/>
              </a:rPr>
              <a:t>Year 1: $15,000</a:t>
            </a:r>
          </a:p>
          <a:p>
            <a:r>
              <a:rPr lang="en-US" sz="1200" dirty="0">
                <a:solidFill>
                  <a:schemeClr val="tx1"/>
                </a:solidFill>
                <a:cs typeface="Times New Roman" panose="02020603050405020304" pitchFamily="18" charset="0"/>
              </a:rPr>
              <a:t>Year 2: $15,500</a:t>
            </a:r>
          </a:p>
          <a:p>
            <a:r>
              <a:rPr lang="en-US" sz="1200" dirty="0">
                <a:solidFill>
                  <a:schemeClr val="tx1"/>
                </a:solidFill>
                <a:cs typeface="Times New Roman" panose="02020603050405020304" pitchFamily="18" charset="0"/>
              </a:rPr>
              <a:t>Year 3: $16,000</a:t>
            </a:r>
          </a:p>
        </p:txBody>
      </p:sp>
    </p:spTree>
    <p:extLst>
      <p:ext uri="{BB962C8B-B14F-4D97-AF65-F5344CB8AC3E}">
        <p14:creationId xmlns:p14="http://schemas.microsoft.com/office/powerpoint/2010/main" val="26467364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5"/>
  <p:tag name="MMPROD_UIDATA" val="&lt;database version=&quot;7.0&quot;&gt;&lt;object type=&quot;1&quot; unique_id=&quot;10001&quot;&gt;&lt;object type=&quot;8&quot; unique_id=&quot;10980&quot;&gt;&lt;/object&gt;&lt;object type=&quot;2&quot; unique_id=&quot;10981&quot;&gt;&lt;object type=&quot;3&quot; unique_id=&quot;10982&quot;&gt;&lt;property id=&quot;20148&quot; value=&quot;5&quot;/&gt;&lt;property id=&quot;20300&quot; value=&quot;Slide 1 - &amp;quot;Planning the Sales Call&amp;quot;&quot;/&gt;&lt;property id=&quot;20307&quot; value=&quot;256&quot;/&gt;&lt;/object&gt;&lt;object type=&quot;3&quot; unique_id=&quot;10983&quot;&gt;&lt;property id=&quot;20148&quot; value=&quot;5&quot;/&gt;&lt;property id=&quot;20300&quot; value=&quot;Slide 2 - &amp;quot;Some Questions Answered in this Chapter Are:&amp;quot;&quot;/&gt;&lt;property id=&quot;20307&quot; value=&quot;257&quot;/&gt;&lt;/object&gt;&lt;object type=&quot;3&quot; unique_id=&quot;10984&quot;&gt;&lt;property id=&quot;20148&quot; value=&quot;5&quot;/&gt;&lt;property id=&quot;20300&quot; value=&quot;Slide 3&quot;/&gt;&lt;property id=&quot;20307&quot; value=&quot;279&quot;/&gt;&lt;/object&gt;&lt;object type=&quot;3&quot; unique_id=&quot;10985&quot;&gt;&lt;property id=&quot;20148&quot; value=&quot;5&quot;/&gt;&lt;property id=&quot;20300&quot; value=&quot;Slide 4 - &amp;quot;A Flow Diagram of the&amp;#x0D;&amp;#x0A;Planning Process&amp;quot;&quot;/&gt;&lt;property id=&quot;20307&quot; value=&quot;280&quot;/&gt;&lt;/object&gt;&lt;object type=&quot;3&quot; unique_id=&quot;10986&quot;&gt;&lt;property id=&quot;20148&quot; value=&quot;5&quot;/&gt;&lt;property id=&quot;20300&quot; value=&quot;Slide 5 - &amp;quot;Why Plan the Sales Call?&amp;quot;&quot;/&gt;&lt;property id=&quot;20307&quot; value=&quot;260&quot;/&gt;&lt;/object&gt;&lt;object type=&quot;3&quot; unique_id=&quot;10987&quot;&gt;&lt;property id=&quot;20148&quot; value=&quot;5&quot;/&gt;&lt;property id=&quot;20300&quot; value=&quot;Slide 6 - &amp;quot;Obtaining Precall Information&amp;quot;&quot;/&gt;&lt;property id=&quot;20307&quot; value=&quot;262&quot;/&gt;&lt;/object&gt;&lt;object type=&quot;3&quot; unique_id=&quot;10988&quot;&gt;&lt;property id=&quot;20148&quot; value=&quot;5&quot;/&gt;&lt;property id=&quot;20300&quot; value=&quot;Slide 7 - &amp;quot;Obtaining Precall Information&amp;quot;&quot;/&gt;&lt;property id=&quot;20307&quot; value=&quot;281&quot;/&gt;&lt;/object&gt;&lt;object type=&quot;3&quot; unique_id=&quot;10989&quot;&gt;&lt;property id=&quot;20148&quot; value=&quot;5&quot;/&gt;&lt;property id=&quot;20300&quot; value=&quot;Slide 8 - &amp;quot;The Prospect/Customer as an Individual&amp;quot;&quot;/&gt;&lt;property id=&quot;20307&quot; value=&quot;263&quot;/&gt;&lt;/object&gt;&lt;object type=&quot;3&quot; unique_id=&quot;10990&quot;&gt;&lt;property id=&quot;20148&quot; value=&quot;5&quot;/&gt;&lt;property id=&quot;20300&quot; value=&quot;Slide 9 - &amp;quot;The Prospect/Customer as an Individual&amp;quot;&quot;/&gt;&lt;property id=&quot;20307&quot; value=&quot;282&quot;/&gt;&lt;/object&gt;&lt;object type=&quot;3&quot; unique_id=&quot;10991&quot;&gt;&lt;property id=&quot;20148&quot; value=&quot;5&quot;/&gt;&lt;property id=&quot;20300&quot; value=&quot;Slide 10 - &amp;quot;The Prospect/Customer as an Individual&amp;quot;&quot;/&gt;&lt;property id=&quot;20307&quot; value=&quot;264&quot;/&gt;&lt;/object&gt;&lt;object type=&quot;3&quot; unique_id=&quot;10992&quot;&gt;&lt;property id=&quot;20148&quot; value=&quot;5&quot;/&gt;&lt;property id=&quot;20300&quot; value=&quot;Slide 11 - &amp;quot;The Prospect/Customer as an Individual&amp;quot;&quot;/&gt;&lt;property id=&quot;20307&quot; value=&quot;283&quot;/&gt;&lt;/object&gt;&lt;object type=&quot;3&quot; unique_id=&quot;10993&quot;&gt;&lt;property id=&quot;20148&quot; value=&quot;5&quot;/&gt;&lt;property id=&quot;20300&quot; value=&quot;Slide 12 - &amp;quot;The Prospect’s/Customer’s Organization&amp;quot;&quot;/&gt;&lt;property id=&quot;20307&quot; value=&quot;265&quot;/&gt;&lt;/object&gt;&lt;object type=&quot;3&quot; unique_id=&quot;10994&quot;&gt;&lt;property id=&quot;20148&quot; value=&quot;5&quot;/&gt;&lt;property id=&quot;20300&quot; value=&quot;Slide 13 - &amp;quot;The Prospect’s/Customer’s Organization&amp;quot;&quot;/&gt;&lt;property id=&quot;20307&quot; value=&quot;284&quot;/&gt;&lt;/object&gt;&lt;object type=&quot;3&quot; unique_id=&quot;10995&quot;&gt;&lt;property id=&quot;20148&quot; value=&quot;5&quot;/&gt;&lt;property id=&quot;20300&quot; value=&quot;Slide 14 - &amp;quot;The Prospect’s/Customer’s Organization&amp;quot;&quot;/&gt;&lt;property id=&quot;20307&quot; value=&quot;266&quot;/&gt;&lt;/object&gt;&lt;object type=&quot;3&quot; unique_id=&quot;10996&quot;&gt;&lt;property id=&quot;20148&quot; value=&quot;5&quot;/&gt;&lt;property id=&quot;20300&quot; value=&quot;Slide 15 - &amp;quot;The Prospect’s/Customer’s Organization&amp;quot;&quot;/&gt;&lt;property id=&quot;20307&quot; value=&quot;285&quot;/&gt;&lt;/object&gt;&lt;object type=&quot;3&quot; unique_id=&quot;10997&quot;&gt;&lt;property id=&quot;20148&quot; value=&quot;5&quot;/&gt;&lt;property id=&quot;20300&quot; value=&quot;Slide 16 - &amp;quot;The Prospect’s/Customer’s Organization&amp;quot;&quot;/&gt;&lt;property id=&quot;20307&quot; value=&quot;267&quot;/&gt;&lt;/object&gt;&lt;object type=&quot;3&quot; unique_id=&quot;10998&quot;&gt;&lt;property id=&quot;20148&quot; value=&quot;5&quot;/&gt;&lt;property id=&quot;20300&quot; value=&quot;Slide 17 - &amp;quot;The Prospect’s/Customer’s Organization&amp;quot;&quot;/&gt;&lt;property id=&quot;20307&quot; value=&quot;286&quot;/&gt;&lt;/object&gt;&lt;object type=&quot;3&quot; unique_id=&quot;10999&quot;&gt;&lt;property id=&quot;20148&quot; value=&quot;5&quot;/&gt;&lt;property id=&quot;20300&quot; value=&quot;Slide 18 - &amp;quot;Sources of Information&amp;quot;&quot;/&gt;&lt;property id=&quot;20307&quot; value=&quot;268&quot;/&gt;&lt;/object&gt;&lt;object type=&quot;3&quot; unique_id=&quot;11000&quot;&gt;&lt;property id=&quot;20148&quot; value=&quot;5&quot;/&gt;&lt;property id=&quot;20300&quot; value=&quot;Slide 19 - &amp;quot;Sources of Information&amp;quot;&quot;/&gt;&lt;property id=&quot;20307&quot; value=&quot;269&quot;/&gt;&lt;/object&gt;&lt;object type=&quot;3&quot; unique_id=&quot;11001&quot;&gt;&lt;property id=&quot;20148&quot; value=&quot;5&quot;/&gt;&lt;property id=&quot;20300&quot; value=&quot;Slide 20 - &amp;quot;Sources of Information&amp;quot;&quot;/&gt;&lt;property id=&quot;20307&quot; value=&quot;287&quot;/&gt;&lt;/object&gt;&lt;object type=&quot;3&quot; unique_id=&quot;11002&quot;&gt;&lt;property id=&quot;20148&quot; value=&quot;5&quot;/&gt;&lt;property id=&quot;20300&quot; value=&quot;Slide 21 - &amp;quot;Setting Call Objectives&amp;quot;&quot;/&gt;&lt;property id=&quot;20307&quot; value=&quot;270&quot;/&gt;&lt;/object&gt;&lt;object type=&quot;3&quot; unique_id=&quot;11003&quot;&gt;&lt;property id=&quot;20148&quot; value=&quot;5&quot;/&gt;&lt;property id=&quot;20300&quot; value=&quot;Slide 22 - &amp;quot;Setting Call Objectives&amp;quot;&quot;/&gt;&lt;property id=&quot;20307&quot; value=&quot;288&quot;/&gt;&lt;/object&gt;&lt;object type=&quot;3&quot; unique_id=&quot;11004&quot;&gt;&lt;property id=&quot;20148&quot; value=&quot;5&quot;/&gt;&lt;property id=&quot;20300&quot; value=&quot;Slide 23 - &amp;quot;Criteria for Effective Objectives&amp;quot;&quot;/&gt;&lt;property id=&quot;20307&quot; value=&quot;271&quot;/&gt;&lt;/object&gt;&lt;object type=&quot;3&quot; unique_id=&quot;11005&quot;&gt;&lt;property id=&quot;20148&quot; value=&quot;5&quot;/&gt;&lt;property id=&quot;20300&quot; value=&quot;Slide 24 - &amp;quot;Criteria for Effective Objectives - &amp;#x0D;&amp;#x0A;SMART&amp;quot;&quot;/&gt;&lt;property id=&quot;20307&quot; value=&quot;289&quot;/&gt;&lt;/object&gt;&lt;object type=&quot;3&quot; unique_id=&quot;11006&quot;&gt;&lt;property id=&quot;20148&quot; value=&quot;5&quot;/&gt;&lt;property id=&quot;20300&quot; value=&quot;Slide 25 - &amp;quot;Setting More than One Call Objective&amp;quot;&quot;/&gt;&lt;property id=&quot;20307&quot; value=&quot;290&quot;/&gt;&lt;/object&gt;&lt;object type=&quot;3&quot; unique_id=&quot;11007&quot;&gt;&lt;property id=&quot;20148&quot; value=&quot;5&quot;/&gt;&lt;property id=&quot;20300&quot; value=&quot;Slide 26 - &amp;quot;Setting More than One Call Objective&amp;quot;&quot;/&gt;&lt;property id=&quot;20307&quot; value=&quot;291&quot;/&gt;&lt;/object&gt;&lt;object type=&quot;3&quot; unique_id=&quot;11008&quot;&gt;&lt;property id=&quot;20148&quot; value=&quot;5&quot;/&gt;&lt;property id=&quot;20300&quot; value=&quot;Slide 27 - &amp;quot;Examples of Call Objectives&amp;quot;&quot;/&gt;&lt;property id=&quot;20307&quot; value=&quot;292&quot;/&gt;&lt;/object&gt;&lt;object type=&quot;3&quot; unique_id=&quot;11009&quot;&gt;&lt;property id=&quot;20148&quot; value=&quot;5&quot;/&gt;&lt;property id=&quot;20300&quot; value=&quot;Slide 28 - &amp;quot;Setting Objectives for Several Calls&amp;quot;&quot;/&gt;&lt;property id=&quot;20307&quot; value=&quot;273&quot;/&gt;&lt;/object&gt;&lt;object type=&quot;3&quot; unique_id=&quot;11010&quot;&gt;&lt;property id=&quot;20148&quot; value=&quot;5&quot;/&gt;&lt;property id=&quot;20300&quot; value=&quot;Slide 29 - &amp;quot;Multiple Call Objectives of a Samsung Salesperson Selling to Johnson Electronics&amp;quot;&quot;/&gt;&lt;property id=&quot;20307&quot; value=&quot;293&quot;/&gt;&lt;/object&gt;&lt;object type=&quot;3&quot; unique_id=&quot;11011&quot;&gt;&lt;property id=&quot;20148&quot; value=&quot;5&quot;/&gt;&lt;property id=&quot;20300&quot; value=&quot;Slide 30 - &amp;quot;Buyers are Setting Goals Also&amp;quot;&quot;/&gt;&lt;property id=&quot;20307&quot; value=&quot;274&quot;/&gt;&lt;/object&gt;&lt;object type=&quot;3&quot; unique_id=&quot;11012&quot;&gt;&lt;property id=&quot;20148&quot; value=&quot;5&quot;/&gt;&lt;property id=&quot;20300&quot; value=&quot;Slide 31 - &amp;quot;Making an Appointment&amp;quot;&quot;/&gt;&lt;property id=&quot;20307&quot; value=&quot;275&quot;/&gt;&lt;/object&gt;&lt;object type=&quot;3&quot; unique_id=&quot;11013&quot;&gt;&lt;property id=&quot;20148&quot; value=&quot;5&quot;/&gt;&lt;property id=&quot;20300&quot; value=&quot;Slide 32 - &amp;quot;Making an Appointment&amp;quot;&quot;/&gt;&lt;property id=&quot;20307&quot; value=&quot;276&quot;/&gt;&lt;/object&gt;&lt;object type=&quot;3&quot; unique_id=&quot;11014&quot;&gt;&lt;property id=&quot;20148&quot; value=&quot;5&quot;/&gt;&lt;property id=&quot;20300&quot; value=&quot;Slide 33 - &amp;quot;Telephoning for Appointments&amp;quot;&quot;/&gt;&lt;property id=&quot;20307&quot; value=&quot;277&quot;/&gt;&lt;/object&gt;&lt;object type=&quot;3&quot; unique_id=&quot;11015&quot;&gt;&lt;property id=&quot;20148&quot; value=&quot;5&quot;/&gt;&lt;property id=&quot;20300&quot; value=&quot;Slide 34 - &amp;quot;Responses to Objections Concerning Appointments&amp;quot;&quot;/&gt;&lt;property id=&quot;20307&quot; value=&quot;294&quot;/&gt;&lt;/object&gt;&lt;object type=&quot;3&quot; unique_id=&quot;11016&quot;&gt;&lt;property id=&quot;20148&quot; value=&quot;5&quot;/&gt;&lt;property id=&quot;20300&quot; value=&quot;Slide 35 - &amp;quot;Additional Planning&amp;quot;&quot;/&gt;&lt;property id=&quot;20307&quot; value=&quot;278&quot;/&gt;&lt;/object&gt;&lt;/object&gt;&lt;/object&gt;&lt;/database&gt;"/>
  <p:tag name="SECTOMILLISECCONVERTED" val="1"/>
</p:tagLst>
</file>

<file path=ppt/theme/theme1.xml><?xml version="1.0" encoding="utf-8"?>
<a:theme xmlns:a="http://schemas.openxmlformats.org/drawingml/2006/main" name="Presentation1">
  <a:themeElements>
    <a:clrScheme name="KSU">
      <a:dk1>
        <a:sysClr val="windowText" lastClr="000000"/>
      </a:dk1>
      <a:lt1>
        <a:srgbClr val="FFFFFF"/>
      </a:lt1>
      <a:dk2>
        <a:srgbClr val="44546A"/>
      </a:dk2>
      <a:lt2>
        <a:srgbClr val="E7E6E6"/>
      </a:lt2>
      <a:accent1>
        <a:srgbClr val="FFC425"/>
      </a:accent1>
      <a:accent2>
        <a:srgbClr val="ED7D31"/>
      </a:accent2>
      <a:accent3>
        <a:srgbClr val="231F20"/>
      </a:accent3>
      <a:accent4>
        <a:srgbClr val="5B9BD5"/>
      </a:accent4>
      <a:accent5>
        <a:srgbClr val="255FF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C62B320-5D7A-466B-AAA4-19093119E017}" vid="{B6F455A0-C5D9-4B00-ABB7-7DE847A964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2734</TotalTime>
  <Words>2253</Words>
  <Application>Microsoft Office PowerPoint</Application>
  <PresentationFormat>Widescreen</PresentationFormat>
  <Paragraphs>332</Paragraphs>
  <Slides>28</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Symbol</vt:lpstr>
      <vt:lpstr>Times New Roman</vt:lpstr>
      <vt:lpstr>Wingdings</vt:lpstr>
      <vt:lpstr>Presentation1</vt:lpstr>
      <vt:lpstr>Role-Play Product and Buyer Information</vt:lpstr>
      <vt:lpstr>Role-Play Product Information</vt:lpstr>
      <vt:lpstr>Product Info: Gartner</vt:lpstr>
      <vt:lpstr>Product Info: Gartner</vt:lpstr>
      <vt:lpstr>Product Info: Gartner</vt:lpstr>
      <vt:lpstr>Gartner “Offerings”  Product Knowledge</vt:lpstr>
      <vt:lpstr>Gartner ExP Capabilities “Deliverables - Benefits”</vt:lpstr>
      <vt:lpstr>Example Executive Partner – David Hamilton Ulmer</vt:lpstr>
      <vt:lpstr>Gartner Solution: Pricing</vt:lpstr>
      <vt:lpstr>Role-Play Buyer Information</vt:lpstr>
      <vt:lpstr>IT Specific Useful Statistics</vt:lpstr>
      <vt:lpstr>PowerPoint Presentation</vt:lpstr>
      <vt:lpstr>PowerPoint Presentation</vt:lpstr>
      <vt:lpstr>PowerPoint Presentation</vt:lpstr>
      <vt:lpstr>Buyer Info: Gartner</vt:lpstr>
      <vt:lpstr>Buyer Info: Gartner</vt:lpstr>
      <vt:lpstr>Buyer Info: Gartner</vt:lpstr>
      <vt:lpstr>Buyer Info: Gartner</vt:lpstr>
      <vt:lpstr>PowerPoint Presentation</vt:lpstr>
      <vt:lpstr>PowerPoint Presentation</vt:lpstr>
      <vt:lpstr>Buyer Info: Gartner</vt:lpstr>
      <vt:lpstr>Buyer Info: Gartner</vt:lpstr>
      <vt:lpstr>Buyer Info: Gartner</vt:lpstr>
      <vt:lpstr>Buyer Info: Gartner</vt:lpstr>
      <vt:lpstr>Buyer Info: Gartner</vt:lpstr>
      <vt:lpstr>Buyer Info: Gartner</vt:lpstr>
      <vt:lpstr>Buyer Info: Gartner – 5 Universal Needs</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Bcox</dc:creator>
  <cp:lastModifiedBy>Terry Loe</cp:lastModifiedBy>
  <cp:revision>143</cp:revision>
  <cp:lastPrinted>2017-06-14T11:30:17Z</cp:lastPrinted>
  <dcterms:created xsi:type="dcterms:W3CDTF">2010-09-06T20:52:08Z</dcterms:created>
  <dcterms:modified xsi:type="dcterms:W3CDTF">2019-03-04T15:41:06Z</dcterms:modified>
</cp:coreProperties>
</file>