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notesMasterIdLst>
    <p:notesMasterId r:id="rId15"/>
  </p:notesMasterIdLst>
  <p:sldIdLst>
    <p:sldId id="256" r:id="rId2"/>
    <p:sldId id="261" r:id="rId3"/>
    <p:sldId id="257" r:id="rId4"/>
    <p:sldId id="267" r:id="rId5"/>
    <p:sldId id="258" r:id="rId6"/>
    <p:sldId id="259" r:id="rId7"/>
    <p:sldId id="260" r:id="rId8"/>
    <p:sldId id="262" r:id="rId9"/>
    <p:sldId id="263" r:id="rId10"/>
    <p:sldId id="264" r:id="rId11"/>
    <p:sldId id="265" r:id="rId12"/>
    <p:sldId id="266" r:id="rId13"/>
    <p:sldId id="268" r:id="rId1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17" autoAdjust="0"/>
    <p:restoredTop sz="89697" autoAdjust="0"/>
  </p:normalViewPr>
  <p:slideViewPr>
    <p:cSldViewPr snapToGrid="0">
      <p:cViewPr varScale="1">
        <p:scale>
          <a:sx n="73" d="100"/>
          <a:sy n="73" d="100"/>
        </p:scale>
        <p:origin x="91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D50D0D-2093-45CB-AC91-97B663338C0B}" type="datetimeFigureOut">
              <a:rPr lang="en-US" smtClean="0"/>
              <a:t>2/23/2020</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A2B7CC-EB28-44B3-A3DC-17886EA8A01E}" type="slidenum">
              <a:rPr lang="en-US" smtClean="0"/>
              <a:t>‹#›</a:t>
            </a:fld>
            <a:endParaRPr lang="en-US"/>
          </a:p>
        </p:txBody>
      </p:sp>
    </p:spTree>
    <p:extLst>
      <p:ext uri="{BB962C8B-B14F-4D97-AF65-F5344CB8AC3E}">
        <p14:creationId xmlns:p14="http://schemas.microsoft.com/office/powerpoint/2010/main" val="2032128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People</a:t>
            </a:r>
            <a:r>
              <a:rPr lang="en-US" sz="1200" baseline="0" dirty="0">
                <a:latin typeface="Times New Roman" panose="02020603050405020304" pitchFamily="18" charset="0"/>
                <a:cs typeface="Times New Roman" panose="02020603050405020304" pitchFamily="18" charset="0"/>
              </a:rPr>
              <a:t> Community clinic is dedicated to providing healthcare to those with little means to access quality care. </a:t>
            </a:r>
            <a:r>
              <a:rPr lang="en-US" sz="1200" dirty="0">
                <a:latin typeface="Times New Roman" panose="02020603050405020304" pitchFamily="18" charset="0"/>
                <a:cs typeface="Times New Roman" panose="02020603050405020304" pitchFamily="18" charset="0"/>
              </a:rPr>
              <a:t>To achieve this ambitious goal, People Community Clinic focuses on providing high quality and affordable care.</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2</a:t>
            </a:fld>
            <a:endParaRPr lang="en-US"/>
          </a:p>
        </p:txBody>
      </p:sp>
    </p:spTree>
    <p:extLst>
      <p:ext uri="{BB962C8B-B14F-4D97-AF65-F5344CB8AC3E}">
        <p14:creationId xmlns:p14="http://schemas.microsoft.com/office/powerpoint/2010/main" val="1090524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The Community Health Centers grant is provided by the federal Department of Health and Human Services. The purpose of the grant is to provide expanded quality health care in Austin, Texas.</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11</a:t>
            </a:fld>
            <a:endParaRPr lang="en-US"/>
          </a:p>
        </p:txBody>
      </p:sp>
    </p:spTree>
    <p:extLst>
      <p:ext uri="{BB962C8B-B14F-4D97-AF65-F5344CB8AC3E}">
        <p14:creationId xmlns:p14="http://schemas.microsoft.com/office/powerpoint/2010/main" val="4122208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latin typeface="Times New Roman" panose="02020603050405020304" pitchFamily="18" charset="0"/>
                <a:cs typeface="Times New Roman" panose="02020603050405020304" pitchFamily="18" charset="0"/>
              </a:rPr>
              <a:t>The table above shows the concentration of credit risk for Medicare, Medicaid and self-pay. The data displayed is for the years ending 2015 and 2014.</a:t>
            </a:r>
          </a:p>
          <a:p>
            <a:pPr algn="l" hangingPunct="0"/>
            <a:r>
              <a:rPr lang="en-US" sz="1200" dirty="0">
                <a:latin typeface="Times New Roman" panose="02020603050405020304" pitchFamily="18" charset="0"/>
                <a:cs typeface="Times New Roman" panose="02020603050405020304" pitchFamily="18" charset="0"/>
              </a:rPr>
              <a:t> </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12</a:t>
            </a:fld>
            <a:endParaRPr lang="en-US"/>
          </a:p>
        </p:txBody>
      </p:sp>
    </p:spTree>
    <p:extLst>
      <p:ext uri="{BB962C8B-B14F-4D97-AF65-F5344CB8AC3E}">
        <p14:creationId xmlns:p14="http://schemas.microsoft.com/office/powerpoint/2010/main" val="2228613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hangingPunct="0"/>
            <a:r>
              <a:rPr lang="en-US" sz="1200" dirty="0">
                <a:latin typeface="Times New Roman" panose="02020603050405020304" pitchFamily="18" charset="0"/>
                <a:cs typeface="Times New Roman" panose="02020603050405020304" pitchFamily="18" charset="0"/>
              </a:rPr>
              <a:t> </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13</a:t>
            </a:fld>
            <a:endParaRPr lang="en-US"/>
          </a:p>
        </p:txBody>
      </p:sp>
    </p:spTree>
    <p:extLst>
      <p:ext uri="{BB962C8B-B14F-4D97-AF65-F5344CB8AC3E}">
        <p14:creationId xmlns:p14="http://schemas.microsoft.com/office/powerpoint/2010/main" val="100311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People Community Clinic maintained the interest of about three per cent in a limited partnership. The investment was non-material to financial statements and was not reflected in the balance sheet. The organization received a disbursement for the sale of some real estate assets held by the limited partnership. </a:t>
            </a:r>
          </a:p>
          <a:p>
            <a:endParaRPr lang="en-US" dirty="0"/>
          </a:p>
        </p:txBody>
      </p:sp>
      <p:sp>
        <p:nvSpPr>
          <p:cNvPr id="4" name="Slide Number Placeholder 3"/>
          <p:cNvSpPr>
            <a:spLocks noGrp="1"/>
          </p:cNvSpPr>
          <p:nvPr>
            <p:ph type="sldNum" sz="quarter" idx="10"/>
          </p:nvPr>
        </p:nvSpPr>
        <p:spPr/>
        <p:txBody>
          <a:bodyPr/>
          <a:lstStyle/>
          <a:p>
            <a:fld id="{EFA2B7CC-EB28-44B3-A3DC-17886EA8A01E}" type="slidenum">
              <a:rPr lang="en-US" smtClean="0"/>
              <a:t>3</a:t>
            </a:fld>
            <a:endParaRPr lang="en-US"/>
          </a:p>
        </p:txBody>
      </p:sp>
    </p:spTree>
    <p:extLst>
      <p:ext uri="{BB962C8B-B14F-4D97-AF65-F5344CB8AC3E}">
        <p14:creationId xmlns:p14="http://schemas.microsoft.com/office/powerpoint/2010/main" val="602895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The illustration</a:t>
            </a:r>
            <a:r>
              <a:rPr lang="en-US" sz="1200" baseline="0" dirty="0">
                <a:latin typeface="Times New Roman" panose="02020603050405020304" pitchFamily="18" charset="0"/>
                <a:cs typeface="Times New Roman" panose="02020603050405020304" pitchFamily="18" charset="0"/>
              </a:rPr>
              <a:t> shows balance sheet, current assets including cash and cash equivalent, short term investment, grants, patients accounts, third party payers, suppliers and prepaid.</a:t>
            </a:r>
            <a:endParaRPr lang="en-US" sz="12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EFA2B7CC-EB28-44B3-A3DC-17886EA8A01E}" type="slidenum">
              <a:rPr lang="en-US" smtClean="0"/>
              <a:t>4</a:t>
            </a:fld>
            <a:endParaRPr lang="en-US"/>
          </a:p>
        </p:txBody>
      </p:sp>
    </p:spTree>
    <p:extLst>
      <p:ext uri="{BB962C8B-B14F-4D97-AF65-F5344CB8AC3E}">
        <p14:creationId xmlns:p14="http://schemas.microsoft.com/office/powerpoint/2010/main" val="1055615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medical malpractice claim has been made for the people community clinic for the years ended between 2015 and 2014. According to the clinics policy, claims can be made without consideration of insurance recoveries. However, that does not mean that events have not occurred that can be used as a basis for material claim. </a:t>
            </a:r>
          </a:p>
          <a:p>
            <a:endParaRPr lang="en-US" dirty="0"/>
          </a:p>
        </p:txBody>
      </p:sp>
      <p:sp>
        <p:nvSpPr>
          <p:cNvPr id="4" name="Slide Number Placeholder 3"/>
          <p:cNvSpPr>
            <a:spLocks noGrp="1"/>
          </p:cNvSpPr>
          <p:nvPr>
            <p:ph type="sldNum" sz="quarter" idx="10"/>
          </p:nvPr>
        </p:nvSpPr>
        <p:spPr/>
        <p:txBody>
          <a:bodyPr/>
          <a:lstStyle/>
          <a:p>
            <a:fld id="{EFA2B7CC-EB28-44B3-A3DC-17886EA8A01E}" type="slidenum">
              <a:rPr lang="en-US" smtClean="0"/>
              <a:t>5</a:t>
            </a:fld>
            <a:endParaRPr lang="en-US"/>
          </a:p>
        </p:txBody>
      </p:sp>
    </p:spTree>
    <p:extLst>
      <p:ext uri="{BB962C8B-B14F-4D97-AF65-F5344CB8AC3E}">
        <p14:creationId xmlns:p14="http://schemas.microsoft.com/office/powerpoint/2010/main" val="2645131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dirty="0">
              <a:latin typeface="Times New Roman" panose="02020603050405020304" pitchFamily="18" charset="0"/>
              <a:cs typeface="Times New Roman" panose="02020603050405020304" pitchFamily="18" charset="0"/>
            </a:endParaRPr>
          </a:p>
          <a:p>
            <a:pPr algn="l"/>
            <a:r>
              <a:rPr lang="en-US" sz="1200" dirty="0">
                <a:latin typeface="Times New Roman" panose="02020603050405020304" pitchFamily="18" charset="0"/>
                <a:cs typeface="Times New Roman" panose="02020603050405020304" pitchFamily="18" charset="0"/>
              </a:rPr>
              <a:t>The excess revenue, which represents the excess of revenues against expenses, was $ 302 626 for the year ended and 2015 $274,687 for the year ended 2014.</a:t>
            </a:r>
          </a:p>
          <a:p>
            <a:pPr algn="l"/>
            <a:r>
              <a:rPr lang="en-US" sz="1200" dirty="0">
                <a:latin typeface="Times New Roman" panose="02020603050405020304" pitchFamily="18" charset="0"/>
                <a:cs typeface="Times New Roman" panose="02020603050405020304" pitchFamily="18" charset="0"/>
              </a:rPr>
              <a:t> </a:t>
            </a:r>
          </a:p>
          <a:p>
            <a:endParaRPr lang="en-US" dirty="0"/>
          </a:p>
        </p:txBody>
      </p:sp>
      <p:sp>
        <p:nvSpPr>
          <p:cNvPr id="4" name="Slide Number Placeholder 3"/>
          <p:cNvSpPr>
            <a:spLocks noGrp="1"/>
          </p:cNvSpPr>
          <p:nvPr>
            <p:ph type="sldNum" sz="quarter" idx="10"/>
          </p:nvPr>
        </p:nvSpPr>
        <p:spPr/>
        <p:txBody>
          <a:bodyPr/>
          <a:lstStyle/>
          <a:p>
            <a:fld id="{EFA2B7CC-EB28-44B3-A3DC-17886EA8A01E}" type="slidenum">
              <a:rPr lang="en-US" smtClean="0"/>
              <a:t>6</a:t>
            </a:fld>
            <a:endParaRPr lang="en-US"/>
          </a:p>
        </p:txBody>
      </p:sp>
    </p:spTree>
    <p:extLst>
      <p:ext uri="{BB962C8B-B14F-4D97-AF65-F5344CB8AC3E}">
        <p14:creationId xmlns:p14="http://schemas.microsoft.com/office/powerpoint/2010/main" val="672910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Font typeface="Wingdings" panose="05000000000000000000" pitchFamily="2" charset="2"/>
              <a:buNone/>
            </a:pPr>
            <a:r>
              <a:rPr lang="en-US" sz="1200" dirty="0">
                <a:latin typeface="Times New Roman" panose="02020603050405020304" pitchFamily="18" charset="0"/>
                <a:cs typeface="Times New Roman" panose="02020603050405020304" pitchFamily="18" charset="0"/>
              </a:rPr>
              <a:t>Financing activities included proceeds from acquisitions,</a:t>
            </a:r>
            <a:r>
              <a:rPr lang="en-US" sz="1200" baseline="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and equipment, and long term debt payment. </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7</a:t>
            </a:fld>
            <a:endParaRPr lang="en-US"/>
          </a:p>
        </p:txBody>
      </p:sp>
    </p:spTree>
    <p:extLst>
      <p:ext uri="{BB962C8B-B14F-4D97-AF65-F5344CB8AC3E}">
        <p14:creationId xmlns:p14="http://schemas.microsoft.com/office/powerpoint/2010/main" val="359004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buFont typeface="Wingdings" panose="05000000000000000000" pitchFamily="2" charset="2"/>
              <a:buChar char="q"/>
            </a:pPr>
            <a:endParaRPr lang="en-US" sz="1200" dirty="0">
              <a:latin typeface="Times New Roman" panose="02020603050405020304" pitchFamily="18" charset="0"/>
              <a:cs typeface="Times New Roman" panose="02020603050405020304" pitchFamily="18" charset="0"/>
            </a:endParaRPr>
          </a:p>
          <a:p>
            <a:pPr marL="457200" indent="-457200" algn="l">
              <a:buFont typeface="Wingdings" panose="05000000000000000000" pitchFamily="2" charset="2"/>
              <a:buChar char="q"/>
            </a:pPr>
            <a:r>
              <a:rPr lang="en-US" sz="1200" dirty="0">
                <a:latin typeface="Times New Roman" panose="02020603050405020304" pitchFamily="18" charset="0"/>
                <a:cs typeface="Times New Roman" panose="02020603050405020304" pitchFamily="18" charset="0"/>
              </a:rPr>
              <a:t>Gifts in the form of money used to purchase property and equipment are marked as restricted assets. The end of restriction marks an increase in unrestricted net assets when the asset has been put into service. No asset was found to be impaired between 2015 and 2014. </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8</a:t>
            </a:fld>
            <a:endParaRPr lang="en-US"/>
          </a:p>
        </p:txBody>
      </p:sp>
    </p:spTree>
    <p:extLst>
      <p:ext uri="{BB962C8B-B14F-4D97-AF65-F5344CB8AC3E}">
        <p14:creationId xmlns:p14="http://schemas.microsoft.com/office/powerpoint/2010/main" val="1716799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The organization's policy requires recording of the approximate value of contributions in financial statements.  </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9</a:t>
            </a:fld>
            <a:endParaRPr lang="en-US"/>
          </a:p>
        </p:txBody>
      </p:sp>
    </p:spTree>
    <p:extLst>
      <p:ext uri="{BB962C8B-B14F-4D97-AF65-F5344CB8AC3E}">
        <p14:creationId xmlns:p14="http://schemas.microsoft.com/office/powerpoint/2010/main" val="2849583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latin typeface="Times New Roman" panose="02020603050405020304" pitchFamily="18" charset="0"/>
                <a:cs typeface="Times New Roman" panose="02020603050405020304" pitchFamily="18" charset="0"/>
              </a:rPr>
              <a:t>Medicare payments last up to four years based on statutory criteria. An audit determines the final payment amount by the state or Medicare Administrators. There are unique events that could potentially alter the final amounts from the initial costs under the program. </a:t>
            </a:r>
          </a:p>
          <a:p>
            <a:pPr algn="l"/>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FA2B7CC-EB28-44B3-A3DC-17886EA8A01E}" type="slidenum">
              <a:rPr lang="en-US" smtClean="0"/>
              <a:t>10</a:t>
            </a:fld>
            <a:endParaRPr lang="en-US"/>
          </a:p>
        </p:txBody>
      </p:sp>
    </p:spTree>
    <p:extLst>
      <p:ext uri="{BB962C8B-B14F-4D97-AF65-F5344CB8AC3E}">
        <p14:creationId xmlns:p14="http://schemas.microsoft.com/office/powerpoint/2010/main" val="3463049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36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226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35729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9193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9669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7507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774619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982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14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756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53135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424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766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134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801754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822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2/23/2020</a:t>
            </a:fld>
            <a:endParaRPr lang="en-US" dirty="0"/>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6257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7679" y="524839"/>
            <a:ext cx="6146912" cy="1646302"/>
          </a:xfrm>
        </p:spPr>
        <p:txBody>
          <a:bodyPr/>
          <a:lstStyle/>
          <a:p>
            <a:pPr algn="l"/>
            <a:r>
              <a:rPr lang="en-US" sz="4000" b="1" dirty="0">
                <a:latin typeface="Times New Roman" panose="02020603050405020304" pitchFamily="18" charset="0"/>
                <a:cs typeface="Times New Roman" panose="02020603050405020304" pitchFamily="18" charset="0"/>
              </a:rPr>
              <a:t>People Community Clinic</a:t>
            </a:r>
          </a:p>
        </p:txBody>
      </p:sp>
      <p:sp>
        <p:nvSpPr>
          <p:cNvPr id="3" name="Subtitle 2"/>
          <p:cNvSpPr>
            <a:spLocks noGrp="1"/>
          </p:cNvSpPr>
          <p:nvPr>
            <p:ph type="subTitle" idx="1"/>
          </p:nvPr>
        </p:nvSpPr>
        <p:spPr>
          <a:xfrm>
            <a:off x="1739162" y="4050835"/>
            <a:ext cx="6312279" cy="1096899"/>
          </a:xfrm>
        </p:spPr>
        <p:txBody>
          <a:bodyPr>
            <a:noAutofit/>
          </a:bodyPr>
          <a:lstStyle/>
          <a:p>
            <a:pPr algn="l"/>
            <a:r>
              <a:rPr lang="en-US" sz="2800" dirty="0">
                <a:latin typeface="Times New Roman" panose="02020603050405020304" pitchFamily="18" charset="0"/>
                <a:cs typeface="Times New Roman" panose="02020603050405020304" pitchFamily="18" charset="0"/>
              </a:rPr>
              <a:t>Brenda Pitts</a:t>
            </a:r>
          </a:p>
          <a:p>
            <a:pPr algn="l"/>
            <a:r>
              <a:rPr lang="en-US" sz="2800" dirty="0">
                <a:latin typeface="Times New Roman" panose="02020603050405020304" pitchFamily="18" charset="0"/>
                <a:cs typeface="Times New Roman" panose="02020603050405020304" pitchFamily="18" charset="0"/>
              </a:rPr>
              <a:t>Herzing University</a:t>
            </a:r>
          </a:p>
          <a:p>
            <a:pPr algn="l"/>
            <a:r>
              <a:rPr lang="en-US" sz="2800" dirty="0">
                <a:latin typeface="Times New Roman" panose="02020603050405020304" pitchFamily="18" charset="0"/>
                <a:cs typeface="Times New Roman" panose="02020603050405020304" pitchFamily="18" charset="0"/>
              </a:rPr>
              <a:t>February 16,2020</a:t>
            </a:r>
          </a:p>
        </p:txBody>
      </p:sp>
    </p:spTree>
    <p:extLst>
      <p:ext uri="{BB962C8B-B14F-4D97-AF65-F5344CB8AC3E}">
        <p14:creationId xmlns:p14="http://schemas.microsoft.com/office/powerpoint/2010/main" val="1463264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8259" y="1084488"/>
            <a:ext cx="7552054" cy="644314"/>
          </a:xfrm>
        </p:spPr>
        <p:txBody>
          <a:bodyPr/>
          <a:lstStyle/>
          <a:p>
            <a:pPr algn="l" hangingPunct="0"/>
            <a:r>
              <a:rPr lang="en-US" sz="4000" b="1" dirty="0">
                <a:latin typeface="Times New Roman" panose="02020603050405020304" pitchFamily="18" charset="0"/>
                <a:cs typeface="Times New Roman" panose="02020603050405020304" pitchFamily="18" charset="0"/>
              </a:rPr>
              <a:t>Revenues from the Medicaid program</a:t>
            </a:r>
          </a:p>
        </p:txBody>
      </p:sp>
      <p:sp>
        <p:nvSpPr>
          <p:cNvPr id="3" name="Subtitle 2"/>
          <p:cNvSpPr>
            <a:spLocks noGrp="1"/>
          </p:cNvSpPr>
          <p:nvPr>
            <p:ph type="subTitle" idx="1"/>
          </p:nvPr>
        </p:nvSpPr>
        <p:spPr>
          <a:xfrm>
            <a:off x="681125" y="1089956"/>
            <a:ext cx="7734741" cy="5297706"/>
          </a:xfrm>
        </p:spPr>
        <p:txBody>
          <a:bodyPr>
            <a:noAutofit/>
          </a:bodyPr>
          <a:lstStyle/>
          <a:p>
            <a:pPr algn="l"/>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People community clinic recorded $127,500 under the Medicaid program and $93,500 in 2014 under the same program.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people community clinic has an active Electronic Health Records Program.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program provides incentive payments under the Medicaid and Medicare programs to qualified health centers that have demonstrated effective use of electronic health records. </a:t>
            </a:r>
          </a:p>
        </p:txBody>
      </p:sp>
    </p:spTree>
    <p:extLst>
      <p:ext uri="{BB962C8B-B14F-4D97-AF65-F5344CB8AC3E}">
        <p14:creationId xmlns:p14="http://schemas.microsoft.com/office/powerpoint/2010/main" val="3926018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0763" y="667396"/>
            <a:ext cx="7552054" cy="644314"/>
          </a:xfrm>
        </p:spPr>
        <p:txBody>
          <a:bodyPr/>
          <a:lstStyle/>
          <a:p>
            <a:pPr algn="l"/>
            <a:r>
              <a:rPr lang="en-US" sz="4000" b="1" dirty="0">
                <a:latin typeface="Times New Roman" panose="02020603050405020304" pitchFamily="18" charset="0"/>
                <a:cs typeface="Times New Roman" panose="02020603050405020304" pitchFamily="18" charset="0"/>
              </a:rPr>
              <a:t>Grant Revenue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5" y="1555174"/>
            <a:ext cx="7734741" cy="5297706"/>
          </a:xfrm>
        </p:spPr>
        <p:txBody>
          <a:bodyPr>
            <a:noAutofit/>
          </a:bodyPr>
          <a:lstStyle/>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Between the years 2015 and 2014, People Community Clinic recorded $1,183,576 and $809,688 respectively from Community Health Centers grant.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Funding for the award for the year ending was authorized at $1,497,379.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clinic also extra funding from other states and privates institutions. Such funding calls for compliance with terms stipulated in grant agreements. </a:t>
            </a:r>
          </a:p>
          <a:p>
            <a:pPr algn="l"/>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147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2007" y="426766"/>
            <a:ext cx="7552054" cy="644314"/>
          </a:xfrm>
        </p:spPr>
        <p:txBody>
          <a:bodyPr/>
          <a:lstStyle/>
          <a:p>
            <a:pPr algn="l"/>
            <a:r>
              <a:rPr lang="en-US" sz="4000" b="1" dirty="0">
                <a:latin typeface="Times New Roman" panose="02020603050405020304" pitchFamily="18" charset="0"/>
                <a:cs typeface="Times New Roman" panose="02020603050405020304" pitchFamily="18" charset="0"/>
              </a:rPr>
              <a:t>Credit Risk Score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5" y="1105998"/>
            <a:ext cx="7734741" cy="5297706"/>
          </a:xfrm>
        </p:spPr>
        <p:txBody>
          <a:bodyPr>
            <a:noAutofit/>
          </a:bodyPr>
          <a:lstStyle/>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People community clinic provides credit to its patient without collateral.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Most of the recipients are under third-party agreements insurance as shown below.</a:t>
            </a:r>
          </a:p>
          <a:p>
            <a:pPr marL="457200" indent="-457200" algn="l">
              <a:buFont typeface="Wingdings" panose="05000000000000000000" pitchFamily="2" charset="2"/>
              <a:buChar char="q"/>
            </a:pPr>
            <a:endParaRPr lang="en-US" sz="28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8126303"/>
              </p:ext>
            </p:extLst>
          </p:nvPr>
        </p:nvGraphicFramePr>
        <p:xfrm>
          <a:off x="953841" y="3160296"/>
          <a:ext cx="6409485" cy="3416967"/>
        </p:xfrm>
        <a:graphic>
          <a:graphicData uri="http://schemas.openxmlformats.org/drawingml/2006/table">
            <a:tbl>
              <a:tblPr firstRow="1" firstCol="1" lastRow="1" lastCol="1" bandRow="1" bandCol="1">
                <a:tableStyleId>{5C22544A-7EE6-4342-B048-85BDC9FD1C3A}</a:tableStyleId>
              </a:tblPr>
              <a:tblGrid>
                <a:gridCol w="4125114">
                  <a:extLst>
                    <a:ext uri="{9D8B030D-6E8A-4147-A177-3AD203B41FA5}">
                      <a16:colId xmlns:a16="http://schemas.microsoft.com/office/drawing/2014/main" val="20000"/>
                    </a:ext>
                  </a:extLst>
                </a:gridCol>
                <a:gridCol w="1011874">
                  <a:extLst>
                    <a:ext uri="{9D8B030D-6E8A-4147-A177-3AD203B41FA5}">
                      <a16:colId xmlns:a16="http://schemas.microsoft.com/office/drawing/2014/main" val="20001"/>
                    </a:ext>
                  </a:extLst>
                </a:gridCol>
                <a:gridCol w="260623">
                  <a:extLst>
                    <a:ext uri="{9D8B030D-6E8A-4147-A177-3AD203B41FA5}">
                      <a16:colId xmlns:a16="http://schemas.microsoft.com/office/drawing/2014/main" val="20002"/>
                    </a:ext>
                  </a:extLst>
                </a:gridCol>
                <a:gridCol w="1011874">
                  <a:extLst>
                    <a:ext uri="{9D8B030D-6E8A-4147-A177-3AD203B41FA5}">
                      <a16:colId xmlns:a16="http://schemas.microsoft.com/office/drawing/2014/main" val="20003"/>
                    </a:ext>
                  </a:extLst>
                </a:gridCol>
              </a:tblGrid>
              <a:tr h="448706">
                <a:tc>
                  <a:txBody>
                    <a:bodyPr/>
                    <a:lstStyle/>
                    <a:p>
                      <a:pPr marL="0" marR="0">
                        <a:spcBef>
                          <a:spcPts val="0"/>
                        </a:spcBef>
                        <a:spcAft>
                          <a:spcPts val="0"/>
                        </a:spcAft>
                      </a:pPr>
                      <a:r>
                        <a:rPr lang="en-US" sz="1100" dirty="0">
                          <a:effectLst/>
                        </a:rPr>
                        <a:t> </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295275" marR="0">
                        <a:lnSpc>
                          <a:spcPts val="1225"/>
                        </a:lnSpc>
                        <a:spcBef>
                          <a:spcPts val="0"/>
                        </a:spcBef>
                        <a:spcAft>
                          <a:spcPts val="0"/>
                        </a:spcAft>
                      </a:pPr>
                      <a:r>
                        <a:rPr lang="en-US" sz="1100">
                          <a:effectLst/>
                        </a:rPr>
                        <a:t>2015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295275" marR="0">
                        <a:lnSpc>
                          <a:spcPts val="1225"/>
                        </a:lnSpc>
                        <a:spcBef>
                          <a:spcPts val="0"/>
                        </a:spcBef>
                        <a:spcAft>
                          <a:spcPts val="0"/>
                        </a:spcAft>
                      </a:pPr>
                      <a:r>
                        <a:rPr lang="en-US" sz="1100">
                          <a:effectLst/>
                        </a:rPr>
                        <a:t>2014</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0"/>
                  </a:ext>
                </a:extLst>
              </a:tr>
              <a:tr h="805903">
                <a:tc>
                  <a:txBody>
                    <a:bodyPr/>
                    <a:lstStyle/>
                    <a:p>
                      <a:pPr marL="0" marR="0">
                        <a:spcBef>
                          <a:spcPts val="20"/>
                        </a:spcBef>
                        <a:spcAft>
                          <a:spcPts val="0"/>
                        </a:spcAft>
                      </a:pPr>
                      <a:r>
                        <a:rPr lang="en-US" sz="1150" dirty="0">
                          <a:effectLst/>
                        </a:rPr>
                        <a:t> </a:t>
                      </a:r>
                      <a:endParaRPr lang="en-US" sz="1100" dirty="0">
                        <a:effectLst/>
                      </a:endParaRPr>
                    </a:p>
                    <a:p>
                      <a:pPr marL="31750" marR="0">
                        <a:spcBef>
                          <a:spcPts val="0"/>
                        </a:spcBef>
                        <a:spcAft>
                          <a:spcPts val="0"/>
                        </a:spcAft>
                      </a:pPr>
                      <a:r>
                        <a:rPr lang="en-US" sz="1100" dirty="0">
                          <a:effectLst/>
                        </a:rPr>
                        <a:t>Medicare</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20"/>
                        </a:spcBef>
                        <a:spcAft>
                          <a:spcPts val="0"/>
                        </a:spcAft>
                      </a:pPr>
                      <a:r>
                        <a:rPr lang="en-US" sz="1150">
                          <a:effectLst/>
                        </a:rPr>
                        <a:t> </a:t>
                      </a:r>
                      <a:endParaRPr lang="en-US" sz="1100">
                        <a:effectLst/>
                      </a:endParaRPr>
                    </a:p>
                    <a:p>
                      <a:pPr marL="0" marR="19685" algn="r">
                        <a:spcBef>
                          <a:spcPts val="0"/>
                        </a:spcBef>
                        <a:spcAft>
                          <a:spcPts val="0"/>
                        </a:spcAft>
                      </a:pPr>
                      <a:r>
                        <a:rPr lang="en-US" sz="1100">
                          <a:effectLst/>
                        </a:rPr>
                        <a:t>10%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20"/>
                        </a:spcBef>
                        <a:spcAft>
                          <a:spcPts val="0"/>
                        </a:spcAft>
                      </a:pPr>
                      <a:r>
                        <a:rPr lang="en-US" sz="1150">
                          <a:effectLst/>
                        </a:rPr>
                        <a:t> </a:t>
                      </a:r>
                      <a:endParaRPr lang="en-US" sz="1100">
                        <a:effectLst/>
                      </a:endParaRPr>
                    </a:p>
                    <a:p>
                      <a:pPr marL="0" marR="20320" algn="r">
                        <a:spcBef>
                          <a:spcPts val="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1"/>
                  </a:ext>
                </a:extLst>
              </a:tr>
              <a:tr h="430996">
                <a:tc>
                  <a:txBody>
                    <a:bodyPr/>
                    <a:lstStyle/>
                    <a:p>
                      <a:pPr marL="31750" marR="0">
                        <a:spcBef>
                          <a:spcPts val="75"/>
                        </a:spcBef>
                        <a:spcAft>
                          <a:spcPts val="0"/>
                        </a:spcAft>
                      </a:pPr>
                      <a:r>
                        <a:rPr lang="en-US" sz="1100" dirty="0">
                          <a:effectLst/>
                        </a:rPr>
                        <a:t>Medicaid</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0" marR="19685" algn="r">
                        <a:spcBef>
                          <a:spcPts val="75"/>
                        </a:spcBef>
                        <a:spcAft>
                          <a:spcPts val="0"/>
                        </a:spcAft>
                      </a:pPr>
                      <a:r>
                        <a:rPr lang="en-US" sz="1100">
                          <a:effectLst/>
                        </a:rPr>
                        <a:t>82%</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20955" algn="r">
                        <a:spcBef>
                          <a:spcPts val="75"/>
                        </a:spcBef>
                        <a:spcAft>
                          <a:spcPts val="0"/>
                        </a:spcAft>
                      </a:pPr>
                      <a:r>
                        <a:rPr lang="en-US" sz="1100">
                          <a:effectLst/>
                        </a:rPr>
                        <a:t>79%</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2"/>
                  </a:ext>
                </a:extLst>
              </a:tr>
              <a:tr h="430996">
                <a:tc>
                  <a:txBody>
                    <a:bodyPr/>
                    <a:lstStyle/>
                    <a:p>
                      <a:pPr marL="31750" marR="0">
                        <a:spcBef>
                          <a:spcPts val="70"/>
                        </a:spcBef>
                        <a:spcAft>
                          <a:spcPts val="0"/>
                        </a:spcAft>
                      </a:pPr>
                      <a:r>
                        <a:rPr lang="en-US" sz="1100">
                          <a:effectLst/>
                        </a:rPr>
                        <a:t>Other third-party payers</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19050" algn="r">
                        <a:spcBef>
                          <a:spcPts val="70"/>
                        </a:spcBef>
                        <a:spcAft>
                          <a:spcPts val="0"/>
                        </a:spcAft>
                      </a:pPr>
                      <a:r>
                        <a:rPr lang="en-US" sz="1100">
                          <a:effectLst/>
                        </a:rPr>
                        <a:t>3%</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0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20955" algn="r">
                        <a:spcBef>
                          <a:spcPts val="70"/>
                        </a:spcBef>
                        <a:spcAft>
                          <a:spcPts val="0"/>
                        </a:spcAft>
                      </a:pPr>
                      <a:r>
                        <a:rPr lang="en-US" sz="1100">
                          <a:effectLst/>
                        </a:rPr>
                        <a:t>12%</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436898">
                <a:tc>
                  <a:txBody>
                    <a:bodyPr/>
                    <a:lstStyle/>
                    <a:p>
                      <a:pPr marL="31750" marR="0">
                        <a:spcBef>
                          <a:spcPts val="75"/>
                        </a:spcBef>
                        <a:spcAft>
                          <a:spcPts val="0"/>
                        </a:spcAft>
                      </a:pPr>
                      <a:r>
                        <a:rPr lang="en-US" sz="1100">
                          <a:effectLst/>
                        </a:rPr>
                        <a:t>Self-pay</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19685" algn="r">
                        <a:spcBef>
                          <a:spcPts val="75"/>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20955" algn="r">
                        <a:spcBef>
                          <a:spcPts val="75"/>
                        </a:spcBef>
                        <a:spcAft>
                          <a:spcPts val="0"/>
                        </a:spcAft>
                      </a:pPr>
                      <a:r>
                        <a:rPr lang="en-US" sz="1100">
                          <a:effectLst/>
                        </a:rPr>
                        <a:t>4%</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863468">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15"/>
                        </a:spcBef>
                        <a:spcAft>
                          <a:spcPts val="0"/>
                        </a:spcAft>
                      </a:pPr>
                      <a:r>
                        <a:rPr lang="en-US" sz="1050">
                          <a:effectLst/>
                        </a:rPr>
                        <a:t> </a:t>
                      </a:r>
                      <a:endParaRPr lang="en-US" sz="1100">
                        <a:effectLst/>
                      </a:endParaRPr>
                    </a:p>
                    <a:p>
                      <a:pPr marL="0" marR="19685" algn="r">
                        <a:spcBef>
                          <a:spcPts val="0"/>
                        </a:spcBef>
                        <a:spcAft>
                          <a:spcPts val="0"/>
                        </a:spcAft>
                      </a:pPr>
                      <a:r>
                        <a:rPr lang="en-US" sz="1100">
                          <a:effectLst/>
                        </a:rPr>
                        <a:t>100%</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spcBef>
                          <a:spcPts val="15"/>
                        </a:spcBef>
                        <a:spcAft>
                          <a:spcPts val="0"/>
                        </a:spcAft>
                      </a:pPr>
                      <a:r>
                        <a:rPr lang="en-US" sz="1050" dirty="0">
                          <a:effectLst/>
                        </a:rPr>
                        <a:t> </a:t>
                      </a:r>
                      <a:endParaRPr lang="en-US" sz="1100" dirty="0">
                        <a:effectLst/>
                      </a:endParaRPr>
                    </a:p>
                    <a:p>
                      <a:pPr marL="0" marR="20955" algn="r">
                        <a:spcBef>
                          <a:spcPts val="0"/>
                        </a:spcBef>
                        <a:spcAft>
                          <a:spcPts val="0"/>
                        </a:spcAft>
                      </a:pPr>
                      <a:r>
                        <a:rPr lang="en-US" sz="1100" dirty="0">
                          <a:effectLst/>
                        </a:rPr>
                        <a:t>100%</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65541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2007" y="426766"/>
            <a:ext cx="7552054" cy="644314"/>
          </a:xfrm>
        </p:spPr>
        <p:txBody>
          <a:bodyPr/>
          <a:lstStyle/>
          <a:p>
            <a:pPr algn="l"/>
            <a:r>
              <a:rPr lang="en-US" sz="4000" b="1" dirty="0">
                <a:latin typeface="Times New Roman" panose="02020603050405020304" pitchFamily="18" charset="0"/>
                <a:cs typeface="Times New Roman" panose="02020603050405020304" pitchFamily="18" charset="0"/>
              </a:rPr>
              <a:t>   Reference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5" y="1105998"/>
            <a:ext cx="7734741" cy="5297706"/>
          </a:xfrm>
        </p:spPr>
        <p:txBody>
          <a:bodyPr>
            <a:noAutofit/>
          </a:bodyPr>
          <a:lstStyle/>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People’s Community Clinic (2016). Independent Auditor’s Report and Financial Statements December 31, 2015 and 2014</a:t>
            </a:r>
          </a:p>
        </p:txBody>
      </p:sp>
    </p:spTree>
    <p:extLst>
      <p:ext uri="{BB962C8B-B14F-4D97-AF65-F5344CB8AC3E}">
        <p14:creationId xmlns:p14="http://schemas.microsoft.com/office/powerpoint/2010/main" val="178753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3663" y="313110"/>
            <a:ext cx="7552054" cy="1151011"/>
          </a:xfrm>
        </p:spPr>
        <p:txBody>
          <a:bodyPr/>
          <a:lstStyle/>
          <a:p>
            <a:pPr algn="l"/>
            <a:r>
              <a:rPr lang="en-US" sz="4000" b="1" dirty="0">
                <a:latin typeface="Times New Roman" panose="02020603050405020304" pitchFamily="18" charset="0"/>
                <a:cs typeface="Times New Roman" panose="02020603050405020304" pitchFamily="18" charset="0"/>
              </a:rPr>
              <a:t>Type of operations provided by Peoples Community Clinic</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5" y="1089956"/>
            <a:ext cx="7734741" cy="5297706"/>
          </a:xfrm>
        </p:spPr>
        <p:txBody>
          <a:bodyPr>
            <a:noAutofit/>
          </a:bodyPr>
          <a:lstStyle/>
          <a:p>
            <a:pPr algn="l"/>
            <a:endParaRPr lang="en-US" sz="2800" dirty="0">
              <a:latin typeface="Times New Roman" panose="02020603050405020304" pitchFamily="18" charset="0"/>
              <a:cs typeface="Times New Roman" panose="02020603050405020304" pitchFamily="18" charset="0"/>
            </a:endParaRP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People Community Clinic generates revenue by offering healthcare services using a clinic in Austin, Texas.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clinic is qualified under the federal standards and is funded through public insurance programs like Medicare and Medicaid, local grants, state grants, private grants and contributions.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mission of the clinic is to raise the standards of health for the uninsured and medically underserved people within central Texas. </a:t>
            </a:r>
          </a:p>
          <a:p>
            <a:pPr marL="457200" indent="-457200" algn="l">
              <a:buFont typeface="Wingdings" panose="05000000000000000000" pitchFamily="2" charset="2"/>
              <a:buChar char="q"/>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0746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4388" y="574272"/>
            <a:ext cx="4945092" cy="1151011"/>
          </a:xfrm>
        </p:spPr>
        <p:txBody>
          <a:bodyPr/>
          <a:lstStyle/>
          <a:p>
            <a:pPr algn="l"/>
            <a:r>
              <a:rPr lang="en-US" sz="4800" b="1" dirty="0">
                <a:latin typeface="Times New Roman" panose="02020603050405020304" pitchFamily="18" charset="0"/>
                <a:cs typeface="Times New Roman" panose="02020603050405020304" pitchFamily="18" charset="0"/>
              </a:rPr>
              <a:t>Balance Sheet</a:t>
            </a:r>
            <a:br>
              <a:rPr lang="en-US" sz="4800" dirty="0">
                <a:latin typeface="Times New Roman" panose="02020603050405020304" pitchFamily="18" charset="0"/>
                <a:cs typeface="Times New Roman" panose="02020603050405020304" pitchFamily="18" charset="0"/>
              </a:rPr>
            </a:br>
            <a:endParaRPr lang="en-US" sz="4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715632" y="950332"/>
            <a:ext cx="7315200" cy="5297706"/>
          </a:xfrm>
        </p:spPr>
        <p:txBody>
          <a:bodyPr>
            <a:noAutofit/>
          </a:bodyPr>
          <a:lstStyle/>
          <a:p>
            <a:pPr algn="l"/>
            <a:r>
              <a:rPr lang="en-US" sz="24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Current assets</a:t>
            </a:r>
          </a:p>
          <a:p>
            <a:pPr marL="342900" indent="-342900" algn="l">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People community clinic had total current assets of $14,880,022, compared as of the year ended 2015, and $ 19,322,973 for the year ended 2014.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Long term investments totaled $25,665 for the year 2015. Property and equipment totaled $ 15,317,748 for the year same year.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Other assets, including received contributions, totaled $ 28,781,957 for the year ended 2015 and $26,453,899 for the year ended 2014. </a:t>
            </a:r>
          </a:p>
          <a:p>
            <a:pPr algn="l"/>
            <a:r>
              <a:rPr lang="en-US" sz="2400" dirty="0">
                <a:latin typeface="Times New Roman" panose="02020603050405020304" pitchFamily="18" charset="0"/>
                <a:cs typeface="Times New Roman" panose="02020603050405020304" pitchFamily="18" charset="0"/>
              </a:rPr>
              <a:t> </a:t>
            </a:r>
          </a:p>
          <a:p>
            <a:pPr algn="l"/>
            <a:r>
              <a:rPr lang="en-US" sz="2400" dirty="0">
                <a:latin typeface="Times New Roman" panose="02020603050405020304" pitchFamily="18" charset="0"/>
                <a:cs typeface="Times New Roman" panose="02020603050405020304" pitchFamily="18" charset="0"/>
              </a:rPr>
              <a:t> </a:t>
            </a:r>
          </a:p>
          <a:p>
            <a:pPr marL="342900" indent="-342900" algn="l">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079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5632" y="950332"/>
            <a:ext cx="7315200" cy="5297706"/>
          </a:xfrm>
        </p:spPr>
        <p:txBody>
          <a:bodyPr>
            <a:noAutofit/>
          </a:bodyPr>
          <a:lstStyle/>
          <a:p>
            <a:pPr algn="l"/>
            <a:r>
              <a:rPr lang="en-US" sz="2400" dirty="0">
                <a:latin typeface="Times New Roman" panose="02020603050405020304" pitchFamily="18" charset="0"/>
                <a:cs typeface="Times New Roman" panose="02020603050405020304" pitchFamily="18" charset="0"/>
              </a:rPr>
              <a:t>       </a:t>
            </a:r>
          </a:p>
          <a:p>
            <a:pPr algn="l"/>
            <a:r>
              <a:rPr lang="en-US" sz="2400" dirty="0">
                <a:latin typeface="Times New Roman" panose="02020603050405020304" pitchFamily="18" charset="0"/>
                <a:cs typeface="Times New Roman" panose="02020603050405020304" pitchFamily="18" charset="0"/>
              </a:rPr>
              <a:t> </a:t>
            </a:r>
          </a:p>
          <a:p>
            <a:pPr marL="342900" indent="-342900" algn="l">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715632" y="1219200"/>
            <a:ext cx="7128957" cy="5028838"/>
          </a:xfrm>
          <a:prstGeom prst="rect">
            <a:avLst/>
          </a:prstGeom>
        </p:spPr>
      </p:pic>
    </p:spTree>
    <p:extLst>
      <p:ext uri="{BB962C8B-B14F-4D97-AF65-F5344CB8AC3E}">
        <p14:creationId xmlns:p14="http://schemas.microsoft.com/office/powerpoint/2010/main" val="3322512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4388" y="574272"/>
            <a:ext cx="4945092" cy="1151011"/>
          </a:xfrm>
        </p:spPr>
        <p:txBody>
          <a:bodyPr/>
          <a:lstStyle/>
          <a:p>
            <a:pPr algn="l"/>
            <a:r>
              <a:rPr lang="en-US" sz="4800" b="1" dirty="0">
                <a:latin typeface="Times New Roman" panose="02020603050405020304" pitchFamily="18" charset="0"/>
                <a:cs typeface="Times New Roman" panose="02020603050405020304" pitchFamily="18" charset="0"/>
              </a:rPr>
              <a:t>Balance Sheet</a:t>
            </a:r>
            <a:br>
              <a:rPr lang="en-US" sz="4800" dirty="0">
                <a:latin typeface="Times New Roman" panose="02020603050405020304" pitchFamily="18" charset="0"/>
                <a:cs typeface="Times New Roman" panose="02020603050405020304" pitchFamily="18" charset="0"/>
              </a:rPr>
            </a:br>
            <a:endParaRPr lang="en-US" sz="4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6" y="1174621"/>
            <a:ext cx="7315200" cy="5297706"/>
          </a:xfrm>
        </p:spPr>
        <p:txBody>
          <a:bodyPr>
            <a:noAutofit/>
          </a:bodyPr>
          <a:lstStyle/>
          <a:p>
            <a:pPr algn="l"/>
            <a:r>
              <a:rPr lang="en-US" sz="28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Liabilities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total liabilities for People Community Clinic was $ 2,600,998 and $1,103,291 for the years ended 2015 and 2014, respectively.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total net assets, including unrestricted, temporary and permanently restricted assets amounted to $26,072,626 for the year ended 2015 and $ 2014 for the year ended.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total liabilities and net assets for the same years were $ 28,781,957 and $26,453,899.</a:t>
            </a:r>
          </a:p>
          <a:p>
            <a:pPr algn="l"/>
            <a:r>
              <a:rPr lang="en-US" sz="2800" dirty="0">
                <a:latin typeface="Times New Roman" panose="02020603050405020304" pitchFamily="18" charset="0"/>
                <a:cs typeface="Times New Roman" panose="02020603050405020304" pitchFamily="18" charset="0"/>
              </a:rPr>
              <a:t> </a:t>
            </a:r>
          </a:p>
          <a:p>
            <a:pPr algn="l"/>
            <a:r>
              <a:rPr lang="en-US" sz="2800" dirty="0">
                <a:latin typeface="Times New Roman" panose="02020603050405020304" pitchFamily="18" charset="0"/>
                <a:cs typeface="Times New Roman" panose="02020603050405020304" pitchFamily="18" charset="0"/>
              </a:rPr>
              <a:t> </a:t>
            </a:r>
          </a:p>
          <a:p>
            <a:pPr marL="342900" indent="-342900" algn="l">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659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4387" y="1385159"/>
            <a:ext cx="6635869" cy="1151011"/>
          </a:xfrm>
        </p:spPr>
        <p:txBody>
          <a:bodyPr/>
          <a:lstStyle/>
          <a:p>
            <a:pPr algn="l"/>
            <a:r>
              <a:rPr lang="en-US" sz="4800" b="1" dirty="0">
                <a:latin typeface="Times New Roman" panose="02020603050405020304" pitchFamily="18" charset="0"/>
                <a:cs typeface="Times New Roman" panose="02020603050405020304" pitchFamily="18" charset="0"/>
              </a:rPr>
              <a:t>Statement of operations</a:t>
            </a:r>
            <a:br>
              <a:rPr lang="en-US" sz="4800" dirty="0">
                <a:latin typeface="Times New Roman" panose="02020603050405020304" pitchFamily="18" charset="0"/>
                <a:cs typeface="Times New Roman" panose="02020603050405020304" pitchFamily="18" charset="0"/>
              </a:rPr>
            </a:br>
            <a:br>
              <a:rPr lang="en-US" sz="4800" dirty="0">
                <a:latin typeface="Times New Roman" panose="02020603050405020304" pitchFamily="18" charset="0"/>
                <a:cs typeface="Times New Roman" panose="02020603050405020304" pitchFamily="18" charset="0"/>
              </a:rPr>
            </a:br>
            <a:endParaRPr lang="en-US" sz="4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6" y="1174621"/>
            <a:ext cx="7315200" cy="5297706"/>
          </a:xfrm>
        </p:spPr>
        <p:txBody>
          <a:bodyPr>
            <a:noAutofit/>
          </a:bodyPr>
          <a:lstStyle/>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total unrestricted revenues, gains and other support for the clinic was $15,558,735 for the year ended 2015 and 14,225,051 for the year ended 2014.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This total includes revenues from patients, provision for uncollected accounts, grant revenue, patient service less uncollected amounts and contributions.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Total expenses and losses for the year ended 2015 were $15,932,042 and $13,961,121 for the year ended 2014.  </a:t>
            </a:r>
          </a:p>
          <a:p>
            <a:pPr algn="l"/>
            <a:r>
              <a:rPr lang="en-US" sz="2800" dirty="0">
                <a:latin typeface="Times New Roman" panose="02020603050405020304" pitchFamily="18" charset="0"/>
                <a:cs typeface="Times New Roman" panose="02020603050405020304" pitchFamily="18" charset="0"/>
              </a:rPr>
              <a:t> </a:t>
            </a:r>
          </a:p>
          <a:p>
            <a:pPr algn="l"/>
            <a:r>
              <a:rPr lang="en-US" sz="2800" dirty="0">
                <a:latin typeface="Times New Roman" panose="02020603050405020304" pitchFamily="18" charset="0"/>
                <a:cs typeface="Times New Roman" panose="02020603050405020304" pitchFamily="18" charset="0"/>
              </a:rPr>
              <a:t> </a:t>
            </a:r>
          </a:p>
          <a:p>
            <a:pPr marL="342900" indent="-342900" algn="l">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544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4387" y="-144095"/>
            <a:ext cx="6635869" cy="1151011"/>
          </a:xfrm>
        </p:spPr>
        <p:txBody>
          <a:bodyPr/>
          <a:lstStyle/>
          <a:p>
            <a:pPr algn="l"/>
            <a:r>
              <a:rPr lang="en-US" sz="4800" b="1" dirty="0">
                <a:latin typeface="Times New Roman" panose="02020603050405020304" pitchFamily="18" charset="0"/>
                <a:cs typeface="Times New Roman" panose="02020603050405020304" pitchFamily="18" charset="0"/>
              </a:rPr>
              <a:t>Cash Flows</a:t>
            </a:r>
            <a:endParaRPr lang="en-US" sz="4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1125" y="1089956"/>
            <a:ext cx="7734741" cy="5297706"/>
          </a:xfrm>
        </p:spPr>
        <p:txBody>
          <a:bodyPr>
            <a:noAutofit/>
          </a:bodyPr>
          <a:lstStyle/>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net cash from operating activities was 633,664 for the year ended 2015 and 1,331,437, for the year ended 2014.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operating activities included depreciation, amortization and gains or losses from the sale of property and equipment.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Net cash for investing activities for the year ended 2015 was 5,283,072, and 215,857 for the year ended 2014. </a:t>
            </a:r>
          </a:p>
          <a:p>
            <a:pPr marL="457200" indent="-45720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The net cash for financing activities was 10,233,496 for the year ended and 1,011,455for the year ended in 2014.</a:t>
            </a:r>
          </a:p>
        </p:txBody>
      </p:sp>
    </p:spTree>
    <p:extLst>
      <p:ext uri="{BB962C8B-B14F-4D97-AF65-F5344CB8AC3E}">
        <p14:creationId xmlns:p14="http://schemas.microsoft.com/office/powerpoint/2010/main" val="1206693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6281" y="362595"/>
            <a:ext cx="7552054" cy="644314"/>
          </a:xfrm>
        </p:spPr>
        <p:txBody>
          <a:bodyPr/>
          <a:lstStyle/>
          <a:p>
            <a:pPr algn="l" hangingPunct="0"/>
            <a:r>
              <a:rPr lang="en-US" sz="4000" b="1" dirty="0">
                <a:latin typeface="Times New Roman" panose="02020603050405020304" pitchFamily="18" charset="0"/>
                <a:cs typeface="Times New Roman" panose="02020603050405020304" pitchFamily="18" charset="0"/>
              </a:rPr>
              <a:t>Cash and Cash Equivalents</a:t>
            </a:r>
          </a:p>
        </p:txBody>
      </p:sp>
      <p:sp>
        <p:nvSpPr>
          <p:cNvPr id="3" name="Subtitle 2"/>
          <p:cNvSpPr>
            <a:spLocks noGrp="1"/>
          </p:cNvSpPr>
          <p:nvPr>
            <p:ph type="subTitle" idx="1"/>
          </p:nvPr>
        </p:nvSpPr>
        <p:spPr>
          <a:xfrm>
            <a:off x="681125" y="1089956"/>
            <a:ext cx="7734741" cy="5297706"/>
          </a:xfrm>
        </p:spPr>
        <p:txBody>
          <a:bodyPr>
            <a:noAutofit/>
          </a:bodyPr>
          <a:lstStyle/>
          <a:p>
            <a:pPr marL="514350" indent="-51435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Cash and cash equivalents are the most liquid assets of People's Community Clinic. </a:t>
            </a:r>
          </a:p>
          <a:p>
            <a:pPr marL="514350" indent="-51435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Between 2014 and 2015, cash equivalents for the clinic consisted of money market accounts with securities and brokers bought through agreements to resell. </a:t>
            </a:r>
          </a:p>
          <a:p>
            <a:pPr marL="514350" indent="-51435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Securities purchased under the resell agreement totaled $8,739,000 and $4,451,000 for the years ended 2015 and 2014 respectively. </a:t>
            </a:r>
          </a:p>
          <a:p>
            <a:pPr marL="514350" indent="-514350" algn="l">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At the end of 2015, the clinic's cash accounts were more than the federally insured limits by about $200,000.</a:t>
            </a:r>
          </a:p>
          <a:p>
            <a:pPr marL="457200" indent="-457200" algn="l">
              <a:buFont typeface="Wingdings" panose="05000000000000000000" pitchFamily="2" charset="2"/>
              <a:buChar char="q"/>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611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8259" y="362595"/>
            <a:ext cx="7552054" cy="644314"/>
          </a:xfrm>
        </p:spPr>
        <p:txBody>
          <a:bodyPr/>
          <a:lstStyle/>
          <a:p>
            <a:pPr algn="l" hangingPunct="0"/>
            <a:r>
              <a:rPr lang="en-US" sz="4000" b="1" dirty="0">
                <a:latin typeface="Times New Roman" panose="02020603050405020304" pitchFamily="18" charset="0"/>
                <a:cs typeface="Times New Roman" panose="02020603050405020304" pitchFamily="18" charset="0"/>
              </a:rPr>
              <a:t>In-Kind Contributions</a:t>
            </a:r>
          </a:p>
        </p:txBody>
      </p:sp>
      <p:sp>
        <p:nvSpPr>
          <p:cNvPr id="3" name="Subtitle 2"/>
          <p:cNvSpPr>
            <a:spLocks noGrp="1"/>
          </p:cNvSpPr>
          <p:nvPr>
            <p:ph type="subTitle" idx="1"/>
          </p:nvPr>
        </p:nvSpPr>
        <p:spPr>
          <a:xfrm>
            <a:off x="681125" y="1089956"/>
            <a:ext cx="7734741" cy="5297706"/>
          </a:xfrm>
        </p:spPr>
        <p:txBody>
          <a:bodyPr>
            <a:noAutofit/>
          </a:bodyPr>
          <a:lstStyle/>
          <a:p>
            <a:pPr algn="l"/>
            <a:r>
              <a:rPr lang="en-US" sz="2800" dirty="0">
                <a:latin typeface="Times New Roman" panose="02020603050405020304" pitchFamily="18" charset="0"/>
                <a:cs typeface="Times New Roman" panose="02020603050405020304" pitchFamily="18" charset="0"/>
              </a:rPr>
              <a:t>The in-kind contribution received by the people community clinic was $953,022 and $927,541 for the years ended 2015 and 2014, respectively. </a:t>
            </a:r>
          </a:p>
          <a:p>
            <a:pPr algn="l"/>
            <a:r>
              <a:rPr lang="en-US" sz="2800" dirty="0">
                <a:latin typeface="Times New Roman" panose="02020603050405020304" pitchFamily="18" charset="0"/>
                <a:cs typeface="Times New Roman" panose="02020603050405020304" pitchFamily="18" charset="0"/>
              </a:rPr>
              <a:t>In-kind contributions refers to non-monetary contribution. These are goods or services given to the organization freely or at the less than average cost. </a:t>
            </a:r>
          </a:p>
          <a:p>
            <a:pPr algn="l"/>
            <a:r>
              <a:rPr lang="en-US" sz="2800" dirty="0">
                <a:latin typeface="Times New Roman" panose="02020603050405020304" pitchFamily="18" charset="0"/>
                <a:cs typeface="Times New Roman" panose="02020603050405020304" pitchFamily="18" charset="0"/>
              </a:rPr>
              <a:t>When a person or organization pays for services on behalf of the committee, the payment constitutes an in-kind contribution. </a:t>
            </a:r>
          </a:p>
          <a:p>
            <a:pPr algn="l"/>
            <a:r>
              <a:rPr lang="en-US" sz="2800" dirty="0">
                <a:latin typeface="Times New Roman" panose="02020603050405020304" pitchFamily="18" charset="0"/>
                <a:cs typeface="Times New Roman" panose="02020603050405020304" pitchFamily="18" charset="0"/>
              </a:rPr>
              <a:t>People Community Clinic receives in-kind contributions in the form of supplies, rent and drugs. </a:t>
            </a:r>
          </a:p>
        </p:txBody>
      </p:sp>
    </p:spTree>
    <p:extLst>
      <p:ext uri="{BB962C8B-B14F-4D97-AF65-F5344CB8AC3E}">
        <p14:creationId xmlns:p14="http://schemas.microsoft.com/office/powerpoint/2010/main" val="14415514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1069</TotalTime>
  <Words>909</Words>
  <Application>Microsoft Office PowerPoint</Application>
  <PresentationFormat>A4 Paper (210x297 mm)</PresentationFormat>
  <Paragraphs>118</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Times New Roman</vt:lpstr>
      <vt:lpstr>Trebuchet MS</vt:lpstr>
      <vt:lpstr>Wingdings</vt:lpstr>
      <vt:lpstr>Wingdings 3</vt:lpstr>
      <vt:lpstr>Facet</vt:lpstr>
      <vt:lpstr>People Community Clinic</vt:lpstr>
      <vt:lpstr>Type of operations provided by Peoples Community Clinic</vt:lpstr>
      <vt:lpstr>Balance Sheet </vt:lpstr>
      <vt:lpstr>PowerPoint Presentation</vt:lpstr>
      <vt:lpstr>Balance Sheet </vt:lpstr>
      <vt:lpstr>Statement of operations  </vt:lpstr>
      <vt:lpstr>Cash Flows</vt:lpstr>
      <vt:lpstr>Cash and Cash Equivalents</vt:lpstr>
      <vt:lpstr>In-Kind Contributions</vt:lpstr>
      <vt:lpstr>Revenues from the Medicaid program</vt:lpstr>
      <vt:lpstr>Grant Revenue</vt:lpstr>
      <vt:lpstr>Credit Risk Score</vt:lpstr>
      <vt:lpstr>   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Brooklyn Park Community Presentation,</dc:title>
  <dc:creator>LILIAN</dc:creator>
  <cp:lastModifiedBy>brenda pitts</cp:lastModifiedBy>
  <cp:revision>35</cp:revision>
  <dcterms:created xsi:type="dcterms:W3CDTF">2020-02-08T22:09:53Z</dcterms:created>
  <dcterms:modified xsi:type="dcterms:W3CDTF">2020-02-24T00:48:37Z</dcterms:modified>
</cp:coreProperties>
</file>