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4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5663986-8696-0648-A8E8-17E6E1846302}" type="datetimeFigureOut">
              <a:rPr lang="en-US" smtClean="0"/>
              <a:t>1/29/19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0694BB-8EC3-824D-9A88-1E5F6198FF9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3986-8696-0648-A8E8-17E6E1846302}" type="datetimeFigureOut">
              <a:rPr lang="en-US" smtClean="0"/>
              <a:t>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94BB-8EC3-824D-9A88-1E5F6198FF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5663986-8696-0648-A8E8-17E6E1846302}" type="datetimeFigureOut">
              <a:rPr lang="en-US" smtClean="0"/>
              <a:t>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A0694BB-8EC3-824D-9A88-1E5F6198FF9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3986-8696-0648-A8E8-17E6E1846302}" type="datetimeFigureOut">
              <a:rPr lang="en-US" smtClean="0"/>
              <a:t>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A0694BB-8EC3-824D-9A88-1E5F6198FF9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3986-8696-0648-A8E8-17E6E1846302}" type="datetimeFigureOut">
              <a:rPr lang="en-US" smtClean="0"/>
              <a:t>1/29/19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A0694BB-8EC3-824D-9A88-1E5F6198FF9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5663986-8696-0648-A8E8-17E6E1846302}" type="datetimeFigureOut">
              <a:rPr lang="en-US" smtClean="0"/>
              <a:t>1/29/19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A0694BB-8EC3-824D-9A88-1E5F6198FF9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5663986-8696-0648-A8E8-17E6E1846302}" type="datetimeFigureOut">
              <a:rPr lang="en-US" smtClean="0"/>
              <a:t>1/29/19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A0694BB-8EC3-824D-9A88-1E5F6198FF9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3986-8696-0648-A8E8-17E6E1846302}" type="datetimeFigureOut">
              <a:rPr lang="en-US" smtClean="0"/>
              <a:t>1/29/19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A0694BB-8EC3-824D-9A88-1E5F6198FF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3986-8696-0648-A8E8-17E6E1846302}" type="datetimeFigureOut">
              <a:rPr lang="en-US" smtClean="0"/>
              <a:t>1/29/19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0694BB-8EC3-824D-9A88-1E5F6198FF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3986-8696-0648-A8E8-17E6E1846302}" type="datetimeFigureOut">
              <a:rPr lang="en-US" smtClean="0"/>
              <a:t>1/29/19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A0694BB-8EC3-824D-9A88-1E5F6198FF9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5663986-8696-0648-A8E8-17E6E1846302}" type="datetimeFigureOut">
              <a:rPr lang="en-US" smtClean="0"/>
              <a:t>1/29/19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A0694BB-8EC3-824D-9A88-1E5F6198FF9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5663986-8696-0648-A8E8-17E6E1846302}" type="datetimeFigureOut">
              <a:rPr lang="en-US" smtClean="0"/>
              <a:t>1/29/19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A0694BB-8EC3-824D-9A88-1E5F6198FF9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351" y="4038600"/>
            <a:ext cx="8082849" cy="1828800"/>
          </a:xfrm>
        </p:spPr>
        <p:txBody>
          <a:bodyPr/>
          <a:lstStyle/>
          <a:p>
            <a:r>
              <a:rPr lang="en-US" dirty="0" smtClean="0"/>
              <a:t>Commitment From the Top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#1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It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organization has a unique business case for Diversity &amp; Inclusion (D&amp;I) success. </a:t>
            </a:r>
          </a:p>
          <a:p>
            <a:r>
              <a:rPr lang="en-US" dirty="0" smtClean="0"/>
              <a:t>Must be clearly defined up front, or the D&amp;I initiative will be perceived as a “feel good” effort rather than a business imperative. </a:t>
            </a:r>
          </a:p>
          <a:p>
            <a:r>
              <a:rPr lang="en-US" dirty="0" smtClean="0"/>
              <a:t>A clearly defined, well-articulated Vision of Success, must be strongly supported by top management, because it helps all stakeholders to become actively involved in achieving success.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Articulate the business case for D&amp;I</a:t>
            </a:r>
            <a:endParaRPr lang="en-US" dirty="0" smtClean="0"/>
          </a:p>
          <a:p>
            <a:r>
              <a:rPr lang="en-US" dirty="0" smtClean="0"/>
              <a:t>Lead </a:t>
            </a:r>
            <a:r>
              <a:rPr lang="en-US" dirty="0" smtClean="0"/>
              <a:t>all audiences towards a sustained commitment to D&amp;I</a:t>
            </a:r>
            <a:endParaRPr lang="en-US" dirty="0" smtClean="0"/>
          </a:p>
          <a:p>
            <a:r>
              <a:rPr lang="en-US" dirty="0" smtClean="0"/>
              <a:t>Lead a culture that values </a:t>
            </a:r>
            <a:r>
              <a:rPr lang="en-US" dirty="0" smtClean="0"/>
              <a:t>differences</a:t>
            </a:r>
            <a:endParaRPr lang="en-US" dirty="0" smtClean="0"/>
          </a:p>
          <a:p>
            <a:r>
              <a:rPr lang="en-US" dirty="0" smtClean="0"/>
              <a:t>Sponsor </a:t>
            </a:r>
            <a:r>
              <a:rPr lang="en-US" dirty="0" smtClean="0"/>
              <a:t>and support D&amp;I efforts</a:t>
            </a:r>
            <a:endParaRPr lang="en-US" dirty="0" smtClean="0"/>
          </a:p>
          <a:p>
            <a:r>
              <a:rPr lang="en-US" dirty="0" smtClean="0"/>
              <a:t>Lead </a:t>
            </a:r>
            <a:r>
              <a:rPr lang="en-US" dirty="0" smtClean="0"/>
              <a:t>in a culturally competent </a:t>
            </a:r>
            <a:r>
              <a:rPr lang="en-US" dirty="0" smtClean="0"/>
              <a:t>way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Senior Leadership?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CEO sets the tone</a:t>
            </a:r>
          </a:p>
          <a:p>
            <a:pPr lvl="1"/>
            <a:r>
              <a:rPr lang="en-US" dirty="0" smtClean="0"/>
              <a:t>Articulates the importance of D&amp;I</a:t>
            </a:r>
          </a:p>
          <a:p>
            <a:pPr lvl="1"/>
            <a:r>
              <a:rPr lang="en-US" dirty="0" smtClean="0"/>
              <a:t>Surrounds him/herself with a diverse executive team</a:t>
            </a:r>
          </a:p>
          <a:p>
            <a:r>
              <a:rPr lang="en-US" dirty="0" smtClean="0"/>
              <a:t>Champions D&amp;I through C-</a:t>
            </a:r>
            <a:r>
              <a:rPr lang="en-US" dirty="0" smtClean="0"/>
              <a:t>Level Executives</a:t>
            </a:r>
            <a:endParaRPr lang="en-US" dirty="0" smtClean="0"/>
          </a:p>
          <a:p>
            <a:r>
              <a:rPr lang="en-US" dirty="0" smtClean="0"/>
              <a:t>Chief Diversity Officer</a:t>
            </a:r>
          </a:p>
          <a:p>
            <a:r>
              <a:rPr lang="en-US" dirty="0" smtClean="0"/>
              <a:t>Business </a:t>
            </a:r>
            <a:r>
              <a:rPr lang="en-US" dirty="0" smtClean="0"/>
              <a:t>Unit Leaders and</a:t>
            </a:r>
            <a:r>
              <a:rPr lang="en-US" dirty="0" smtClean="0"/>
              <a:t> middle managers execute D&amp;I Plans and are held accountable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a Leader Demonstrate Commitment to D&amp;I?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Employee Resource Groups</a:t>
            </a:r>
          </a:p>
          <a:p>
            <a:r>
              <a:rPr lang="en-US" dirty="0" smtClean="0"/>
              <a:t>Team Building &amp; Trust</a:t>
            </a:r>
          </a:p>
          <a:p>
            <a:r>
              <a:rPr lang="en-US" dirty="0" smtClean="0"/>
              <a:t>Builds dedicated time into the work plan so employees are encouraged to actively participate</a:t>
            </a:r>
          </a:p>
          <a:p>
            <a:r>
              <a:rPr lang="en-US" dirty="0" smtClean="0"/>
              <a:t>Listening—Roundtables and Customer Panels</a:t>
            </a:r>
          </a:p>
          <a:p>
            <a:r>
              <a:rPr lang="en-US" dirty="0" smtClean="0"/>
              <a:t>Educate and Empower Leadership team</a:t>
            </a:r>
          </a:p>
          <a:p>
            <a:pPr lvl="1"/>
            <a:r>
              <a:rPr lang="en-US" dirty="0" smtClean="0"/>
              <a:t>Show them the way by modeling company values, and let them manage their piece of D&amp;I</a:t>
            </a:r>
          </a:p>
          <a:p>
            <a:r>
              <a:rPr lang="en-US" dirty="0" smtClean="0"/>
              <a:t>Frequent Communication of Expectations</a:t>
            </a:r>
          </a:p>
          <a:p>
            <a:r>
              <a:rPr lang="en-US" dirty="0" smtClean="0"/>
              <a:t>Set Goals, Measure </a:t>
            </a:r>
            <a:r>
              <a:rPr lang="en-US" dirty="0" smtClean="0"/>
              <a:t>P</a:t>
            </a:r>
            <a:r>
              <a:rPr lang="en-US" dirty="0" smtClean="0"/>
              <a:t>rogress, and Hold Accountable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35</TotalTime>
  <Words>256</Words>
  <Application>Microsoft Macintosh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Median</vt:lpstr>
      <vt:lpstr>Commitment From the Top</vt:lpstr>
      <vt:lpstr>Why It Matters</vt:lpstr>
      <vt:lpstr>Leadership Actions</vt:lpstr>
      <vt:lpstr>Who Is Senior Leadership?</vt:lpstr>
      <vt:lpstr>How Does a Leader Demonstrate Commitment to D&amp;I?</vt:lpstr>
    </vt:vector>
  </TitlesOfParts>
  <Company>marketing matters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Commitment From the Top</dc:title>
  <dc:creator>holly obrien</dc:creator>
  <cp:lastModifiedBy>holly obrien</cp:lastModifiedBy>
  <cp:revision>1</cp:revision>
  <dcterms:created xsi:type="dcterms:W3CDTF">2019-01-30T02:14:21Z</dcterms:created>
  <dcterms:modified xsi:type="dcterms:W3CDTF">2019-01-30T02:49:34Z</dcterms:modified>
</cp:coreProperties>
</file>