
<file path=[Content_Types].xml><?xml version="1.0" encoding="utf-8"?>
<Types xmlns="http://schemas.openxmlformats.org/package/2006/content-types">
  <Override PartName="/ppt/slideLayouts/slideLayout4.xml" ContentType="application/vnd.openxmlformats-officedocument.presentationml.slideLayout+xml"/>
  <Override PartName="/docProps/core.xml" ContentType="application/vnd.openxmlformats-package.core-properties+xml"/>
  <Override PartName="/ppt/slideLayouts/slideLayout6.xml" ContentType="application/vnd.openxmlformats-officedocument.presentationml.slideLayout+xml"/>
  <Default Extension="rels" ContentType="application/vnd.openxmlformats-package.relationships+xml"/>
  <Override PartName="/ppt/slides/slide5.xml" ContentType="application/vnd.openxmlformats-officedocument.presentationml.slide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slideLayouts/slideLayout1.xml" ContentType="application/vnd.openxmlformats-officedocument.presentationml.slideLayout+xml"/>
  <Default Extension="png" ContentType="image/png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ppt/slides/slide2.xml" ContentType="application/vnd.openxmlformats-officedocument.presentationml.slide+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slideLayouts/slideLayout9.xml" ContentType="application/vnd.openxmlformats-officedocument.presentationml.slideLayout+xml"/>
  <Default Extension="jpeg" ContentType="image/jpeg"/>
  <Override PartName="/ppt/presProps.xml" ContentType="application/vnd.openxmlformats-officedocument.presentationml.presProps+xml"/>
  <Override PartName="/ppt/slideLayouts/slideLayout2.xml" ContentType="application/vnd.openxmlformats-officedocument.presentationml.slideLayout+xml"/>
  <Override PartName="/ppt/presentation.xml" ContentType="application/vnd.openxmlformats-officedocument.presentationml.presentation.main+xml"/>
  <Default Extension="bin" ContentType="application/vnd.openxmlformats-officedocument.presentationml.printerSettings"/>
  <Override PartName="/ppt/slides/slide1.xml" ContentType="application/vnd.openxmlformats-officedocument.presentationml.slide+xml"/>
  <Override PartName="/ppt/slideLayouts/slideLayout10.xml" ContentType="application/vnd.openxmlformats-officedocument.presentationml.slideLayout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slides/slide3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60" r:id="rId1"/>
  </p:sldMasterIdLst>
  <p:sldIdLst>
    <p:sldId id="256" r:id="rId2"/>
    <p:sldId id="257" r:id="rId3"/>
    <p:sldId id="262" r:id="rId4"/>
    <p:sldId id="258" r:id="rId5"/>
    <p:sldId id="259" r:id="rId6"/>
    <p:sldId id="260" r:id="rId7"/>
    <p:sldId id="261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620"/>
    <p:restoredTop sz="94660"/>
  </p:normalViewPr>
  <p:slideViewPr>
    <p:cSldViewPr snapToGrid="0" snapToObjects="1">
      <p:cViewPr varScale="1">
        <p:scale>
          <a:sx n="106" d="100"/>
          <a:sy n="106" d="100"/>
        </p:scale>
        <p:origin x="-960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1995949A-45DD-2C43-AC79-2185ED641939}" type="datetimeFigureOut">
              <a:rPr lang="en-US" smtClean="0"/>
              <a:pPr/>
              <a:t>9/16/19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275FF87-BACC-CA46-BA28-0DD86E2420F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5949A-45DD-2C43-AC79-2185ED641939}" type="datetimeFigureOut">
              <a:rPr lang="en-US" smtClean="0"/>
              <a:pPr/>
              <a:t>9/16/19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5FF87-BACC-CA46-BA28-0DD86E2420F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1995949A-45DD-2C43-AC79-2185ED641939}" type="datetimeFigureOut">
              <a:rPr lang="en-US" smtClean="0"/>
              <a:pPr/>
              <a:t>9/16/19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D275FF87-BACC-CA46-BA28-0DD86E2420F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5949A-45DD-2C43-AC79-2185ED641939}" type="datetimeFigureOut">
              <a:rPr lang="en-US" smtClean="0"/>
              <a:pPr/>
              <a:t>9/16/19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275FF87-BACC-CA46-BA28-0DD86E2420F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5949A-45DD-2C43-AC79-2185ED641939}" type="datetimeFigureOut">
              <a:rPr lang="en-US" smtClean="0"/>
              <a:pPr/>
              <a:t>9/16/19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D275FF87-BACC-CA46-BA28-0DD86E2420F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1995949A-45DD-2C43-AC79-2185ED641939}" type="datetimeFigureOut">
              <a:rPr lang="en-US" smtClean="0"/>
              <a:pPr/>
              <a:t>9/16/19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D275FF87-BACC-CA46-BA28-0DD86E2420F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1995949A-45DD-2C43-AC79-2185ED641939}" type="datetimeFigureOut">
              <a:rPr lang="en-US" smtClean="0"/>
              <a:pPr/>
              <a:t>9/16/19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D275FF87-BACC-CA46-BA28-0DD86E2420F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5949A-45DD-2C43-AC79-2185ED641939}" type="datetimeFigureOut">
              <a:rPr lang="en-US" smtClean="0"/>
              <a:pPr/>
              <a:t>9/16/19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275FF87-BACC-CA46-BA28-0DD86E2420F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5949A-45DD-2C43-AC79-2185ED641939}" type="datetimeFigureOut">
              <a:rPr lang="en-US" smtClean="0"/>
              <a:pPr/>
              <a:t>9/16/19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275FF87-BACC-CA46-BA28-0DD86E2420F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5949A-45DD-2C43-AC79-2185ED641939}" type="datetimeFigureOut">
              <a:rPr lang="en-US" smtClean="0"/>
              <a:pPr/>
              <a:t>9/16/19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275FF87-BACC-CA46-BA28-0DD86E2420F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1995949A-45DD-2C43-AC79-2185ED641939}" type="datetimeFigureOut">
              <a:rPr lang="en-US" smtClean="0"/>
              <a:pPr/>
              <a:t>9/16/19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D275FF87-BACC-CA46-BA28-0DD86E2420F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1995949A-45DD-2C43-AC79-2185ED641939}" type="datetimeFigureOut">
              <a:rPr lang="en-US" smtClean="0"/>
              <a:pPr/>
              <a:t>9/16/19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D275FF87-BACC-CA46-BA28-0DD86E2420F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wheniwork.com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Section 4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RETENTION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3997" y="1453415"/>
            <a:ext cx="5013163" cy="2585185"/>
          </a:xfrm>
          <a:prstGeom prst="rect">
            <a:avLst/>
          </a:prstGeom>
          <a:effectLst>
            <a:softEdge rad="203200"/>
          </a:effec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RETENTION DEFINED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Employee retention is a measure of what percentage of employees remain with a company for a period of time (usually one year)</a:t>
            </a:r>
          </a:p>
          <a:p>
            <a:r>
              <a:rPr lang="en-US" dirty="0" smtClean="0"/>
              <a:t>Job satisfaction and employee morale are very closely linked to retention. Often, organizations measure these two outcomes through periodic surveys, employee round tables and exit interviews</a:t>
            </a:r>
          </a:p>
          <a:p>
            <a:r>
              <a:rPr lang="en-US" dirty="0" smtClean="0"/>
              <a:t>Restaurant Retention rate: 17%</a:t>
            </a:r>
          </a:p>
          <a:p>
            <a:r>
              <a:rPr lang="en-US" dirty="0" smtClean="0"/>
              <a:t>Casino Retention Rate: </a:t>
            </a:r>
            <a:r>
              <a:rPr lang="en-US" dirty="0" smtClean="0">
                <a:solidFill>
                  <a:srgbClr val="FF0000"/>
                </a:solidFill>
              </a:rPr>
              <a:t>-250%</a:t>
            </a:r>
          </a:p>
          <a:p>
            <a:r>
              <a:rPr lang="en-US" dirty="0" smtClean="0"/>
              <a:t>90% is considered healthy</a:t>
            </a:r>
          </a:p>
          <a:p>
            <a:pPr>
              <a:buNone/>
            </a:pPr>
            <a:r>
              <a:rPr lang="en-US" i="1" dirty="0" smtClean="0"/>
              <a:t>Bureau of Labor Statistics</a:t>
            </a:r>
            <a:endParaRPr lang="en-US" i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Case For Retention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9750" y="2056806"/>
            <a:ext cx="8064500" cy="25654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901734" y="5308038"/>
            <a:ext cx="703281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Gallup’s 2017 State of the American Workplace Report 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Job Satisfaction Factors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According to a Society of Human Resources (SHRM) Study, five factors impact job satisfaction: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Respect at all levels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Fair compensation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Trust between employees and senior leadership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Job security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Opportunities to use skills and prospects for advancement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Employee Engagement Factors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Recognition </a:t>
            </a:r>
          </a:p>
          <a:p>
            <a:pPr lvl="1"/>
            <a:r>
              <a:rPr lang="en-US" dirty="0" smtClean="0"/>
              <a:t>must align with company values</a:t>
            </a:r>
          </a:p>
          <a:p>
            <a:pPr lvl="1"/>
            <a:r>
              <a:rPr lang="en-US" dirty="0" smtClean="0"/>
              <a:t>Allow for public and private recognition</a:t>
            </a:r>
          </a:p>
          <a:p>
            <a:r>
              <a:rPr lang="en-US" dirty="0" smtClean="0"/>
              <a:t>Employees who feel pride in the organization and have clearly defined roles remain engaged</a:t>
            </a:r>
          </a:p>
          <a:p>
            <a:r>
              <a:rPr lang="en-US" dirty="0" smtClean="0"/>
              <a:t>Are there diverse role models at all levels in the organization?</a:t>
            </a:r>
          </a:p>
          <a:p>
            <a:r>
              <a:rPr lang="en-US" dirty="0" smtClean="0"/>
              <a:t>Are there formal and informal opportunities to connect to company mission and co-workers?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Enemy of Retention: Turnover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Costly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Bad for morale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Disruptive to employees remaining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Disruptive to guest </a:t>
            </a:r>
            <a:r>
              <a:rPr lang="en-US" dirty="0" smtClean="0"/>
              <a:t>service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Bad for company image and recruiting efforts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Foster Retention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Hire the right person from the start</a:t>
            </a:r>
          </a:p>
          <a:p>
            <a:r>
              <a:rPr lang="en-US" dirty="0" smtClean="0"/>
              <a:t>Promote from within</a:t>
            </a:r>
          </a:p>
          <a:p>
            <a:r>
              <a:rPr lang="en-US" dirty="0" smtClean="0"/>
              <a:t>Rewards and Recognition</a:t>
            </a:r>
          </a:p>
          <a:p>
            <a:r>
              <a:rPr lang="en-US" dirty="0" smtClean="0"/>
              <a:t>Cross-training</a:t>
            </a:r>
          </a:p>
          <a:p>
            <a:r>
              <a:rPr lang="en-US" dirty="0" err="1" smtClean="0"/>
              <a:t>ERGs</a:t>
            </a:r>
            <a:r>
              <a:rPr lang="en-US" dirty="0" smtClean="0"/>
              <a:t> and Mentoring</a:t>
            </a:r>
          </a:p>
          <a:p>
            <a:r>
              <a:rPr lang="en-US" dirty="0" smtClean="0"/>
              <a:t>Leaders, not bosses</a:t>
            </a:r>
          </a:p>
          <a:p>
            <a:r>
              <a:rPr lang="en-US" dirty="0" smtClean="0"/>
              <a:t>Involvement from the top</a:t>
            </a:r>
          </a:p>
          <a:p>
            <a:r>
              <a:rPr lang="en-US" dirty="0" smtClean="0"/>
              <a:t>Competitive benefits and compensation</a:t>
            </a:r>
          </a:p>
          <a:p>
            <a:r>
              <a:rPr lang="en-US" dirty="0" smtClean="0"/>
              <a:t>Retention strategies and plans—every day</a:t>
            </a:r>
          </a:p>
          <a:p>
            <a:endParaRPr lang="en-US" dirty="0" smtClean="0"/>
          </a:p>
          <a:p>
            <a:pPr>
              <a:buNone/>
            </a:pPr>
            <a:r>
              <a:rPr lang="en-US" i="1" dirty="0" smtClean="0"/>
              <a:t>Excepts from </a:t>
            </a:r>
            <a:r>
              <a:rPr lang="en-US" i="1" dirty="0" smtClean="0">
                <a:hlinkClick r:id="rId2"/>
              </a:rPr>
              <a:t>www.wheniwork.com</a:t>
            </a:r>
            <a:r>
              <a:rPr lang="en-US" i="1" dirty="0" smtClean="0"/>
              <a:t> and SHRM</a:t>
            </a:r>
            <a:endParaRPr lang="en-US" i="1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ＭＳ Ｐゴシック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ＭＳ Ｐゴシック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Median.thmx</Template>
  <TotalTime>90</TotalTime>
  <Words>264</Words>
  <Application>Microsoft Macintosh PowerPoint</Application>
  <PresentationFormat>On-screen Show (4:3)</PresentationFormat>
  <Paragraphs>50</Paragraphs>
  <Slides>7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Median</vt:lpstr>
      <vt:lpstr>Section 4</vt:lpstr>
      <vt:lpstr>RETENTION DEFINED</vt:lpstr>
      <vt:lpstr>The Case For Retention</vt:lpstr>
      <vt:lpstr>Job Satisfaction Factors</vt:lpstr>
      <vt:lpstr>Employee Engagement Factors</vt:lpstr>
      <vt:lpstr>The Enemy of Retention: Turnover</vt:lpstr>
      <vt:lpstr>How to Foster Retention</vt:lpstr>
    </vt:vector>
  </TitlesOfParts>
  <Company>marketing matters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Section 4</dc:title>
  <dc:creator>holly obrien</dc:creator>
  <cp:lastModifiedBy>holly obrien</cp:lastModifiedBy>
  <cp:revision>5</cp:revision>
  <dcterms:created xsi:type="dcterms:W3CDTF">2019-09-17T00:48:56Z</dcterms:created>
  <dcterms:modified xsi:type="dcterms:W3CDTF">2019-09-17T01:28:26Z</dcterms:modified>
</cp:coreProperties>
</file>