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8"/>
  </p:notesMasterIdLst>
  <p:sldIdLst>
    <p:sldId id="256" r:id="rId2"/>
    <p:sldId id="260" r:id="rId3"/>
    <p:sldId id="284" r:id="rId4"/>
    <p:sldId id="275" r:id="rId5"/>
    <p:sldId id="282" r:id="rId6"/>
    <p:sldId id="27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lcom"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7" autoAdjust="0"/>
    <p:restoredTop sz="70946" autoAdjust="0"/>
  </p:normalViewPr>
  <p:slideViewPr>
    <p:cSldViewPr snapToGrid="0" snapToObjects="1">
      <p:cViewPr varScale="1">
        <p:scale>
          <a:sx n="51" d="100"/>
          <a:sy n="51" d="100"/>
        </p:scale>
        <p:origin x="154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lcom\Desktop\1%20God%20is%20Good,%20All%20the%20times\TWENDY%20DWENTY\Eunice\6%20Powerpoint%20Slides\p2ips_a_v2%20(2).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alcom\Desktop\1%20God%20is%20Good,%20All%20the%20times\TWENDY%20DWENTY\Eunice\6%20Powerpoint%20Slides\p2ips_b_v2%20(2).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lcom\Desktop\1%20God%20is%20Good,%20All%20the%20times\TWENDY%20DWENTY\Eunice\6%20Powerpoint%20Slides\p2ips_b_v2%20(2).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alcom\Desktop\1%20God%20is%20Good,%20All%20the%20times\TWENDY%20DWENTY\Eunice\6%20Powerpoint%20Slides\p2ips_a_v2%20(2).xls"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Population increase Between General</a:t>
            </a:r>
            <a:r>
              <a:rPr lang="en-US" baseline="0" dirty="0"/>
              <a:t> </a:t>
            </a:r>
            <a:r>
              <a:rPr lang="en-US" dirty="0"/>
              <a:t>US</a:t>
            </a:r>
            <a:r>
              <a:rPr lang="en-US" baseline="0" dirty="0"/>
              <a:t> and Chicago Between 1980 to 1990 and 1990 to 2000</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KE"/>
        </a:p>
      </c:txPr>
    </c:title>
    <c:autoTitleDeleted val="0"/>
    <c:plotArea>
      <c:layout/>
      <c:lineChart>
        <c:grouping val="standard"/>
        <c:varyColors val="0"/>
        <c:ser>
          <c:idx val="0"/>
          <c:order val="0"/>
          <c:tx>
            <c:strRef>
              <c:f>'[p2ips_a_v2 (2).xls]USA occupation'!$G$25</c:f>
              <c:strCache>
                <c:ptCount val="1"/>
                <c:pt idx="0">
                  <c:v>1980-1990</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'[p2ips_a_v2 (2).xls]USA occupation'!$H$24:$M$24</c:f>
              <c:strCache>
                <c:ptCount val="6"/>
                <c:pt idx="0">
                  <c:v>US</c:v>
                </c:pt>
                <c:pt idx="1">
                  <c:v>US female</c:v>
                </c:pt>
                <c:pt idx="2">
                  <c:v>US males</c:v>
                </c:pt>
                <c:pt idx="3">
                  <c:v>Chicago</c:v>
                </c:pt>
                <c:pt idx="4">
                  <c:v>ChicagoFemales</c:v>
                </c:pt>
                <c:pt idx="5">
                  <c:v>Chicago Males</c:v>
                </c:pt>
              </c:strCache>
            </c:strRef>
          </c:cat>
          <c:val>
            <c:numRef>
              <c:f>'[p2ips_a_v2 (2).xls]USA occupation'!$H$25:$M$25</c:f>
              <c:numCache>
                <c:formatCode>General</c:formatCode>
                <c:ptCount val="6"/>
                <c:pt idx="0">
                  <c:v>9.8000000000000007</c:v>
                </c:pt>
                <c:pt idx="1">
                  <c:v>9.6</c:v>
                </c:pt>
                <c:pt idx="2">
                  <c:v>10</c:v>
                </c:pt>
                <c:pt idx="3">
                  <c:v>7</c:v>
                </c:pt>
                <c:pt idx="4">
                  <c:v>8.7000000000000011</c:v>
                </c:pt>
                <c:pt idx="5">
                  <c:v>5.3</c:v>
                </c:pt>
              </c:numCache>
            </c:numRef>
          </c:val>
          <c:smooth val="0"/>
          <c:extLst>
            <c:ext xmlns:c16="http://schemas.microsoft.com/office/drawing/2014/chart" uri="{C3380CC4-5D6E-409C-BE32-E72D297353CC}">
              <c16:uniqueId val="{00000000-B98E-437E-8308-BC770428E395}"/>
            </c:ext>
          </c:extLst>
        </c:ser>
        <c:ser>
          <c:idx val="1"/>
          <c:order val="1"/>
          <c:tx>
            <c:strRef>
              <c:f>'[p2ips_a_v2 (2).xls]USA occupation'!$G$26</c:f>
              <c:strCache>
                <c:ptCount val="1"/>
                <c:pt idx="0">
                  <c:v>1990-2000</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'[p2ips_a_v2 (2).xls]USA occupation'!$H$24:$M$24</c:f>
              <c:strCache>
                <c:ptCount val="6"/>
                <c:pt idx="0">
                  <c:v>US</c:v>
                </c:pt>
                <c:pt idx="1">
                  <c:v>US female</c:v>
                </c:pt>
                <c:pt idx="2">
                  <c:v>US males</c:v>
                </c:pt>
                <c:pt idx="3">
                  <c:v>Chicago</c:v>
                </c:pt>
                <c:pt idx="4">
                  <c:v>ChicagoFemales</c:v>
                </c:pt>
                <c:pt idx="5">
                  <c:v>Chicago Males</c:v>
                </c:pt>
              </c:strCache>
            </c:strRef>
          </c:cat>
          <c:val>
            <c:numRef>
              <c:f>'[p2ips_a_v2 (2).xls]USA occupation'!$H$26:$M$26</c:f>
              <c:numCache>
                <c:formatCode>General</c:formatCode>
                <c:ptCount val="6"/>
                <c:pt idx="0">
                  <c:v>13</c:v>
                </c:pt>
                <c:pt idx="1">
                  <c:v>12.4</c:v>
                </c:pt>
                <c:pt idx="2">
                  <c:v>15.2</c:v>
                </c:pt>
                <c:pt idx="3">
                  <c:v>15.2</c:v>
                </c:pt>
                <c:pt idx="4">
                  <c:v>3.3</c:v>
                </c:pt>
                <c:pt idx="5">
                  <c:v>7.2</c:v>
                </c:pt>
              </c:numCache>
            </c:numRef>
          </c:val>
          <c:smooth val="0"/>
          <c:extLst>
            <c:ext xmlns:c16="http://schemas.microsoft.com/office/drawing/2014/chart" uri="{C3380CC4-5D6E-409C-BE32-E72D297353CC}">
              <c16:uniqueId val="{00000001-B98E-437E-8308-BC770428E395}"/>
            </c:ext>
          </c:extLst>
        </c:ser>
        <c:dLbls>
          <c:showLegendKey val="0"/>
          <c:showVal val="0"/>
          <c:showCatName val="0"/>
          <c:showSerName val="0"/>
          <c:showPercent val="0"/>
          <c:showBubbleSize val="0"/>
        </c:dLbls>
        <c:marker val="1"/>
        <c:smooth val="0"/>
        <c:axId val="2070435288"/>
        <c:axId val="2070440792"/>
      </c:lineChart>
      <c:catAx>
        <c:axId val="2070435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440792"/>
        <c:crosses val="autoZero"/>
        <c:auto val="1"/>
        <c:lblAlgn val="ctr"/>
        <c:lblOffset val="100"/>
        <c:noMultiLvlLbl val="0"/>
      </c:catAx>
      <c:valAx>
        <c:axId val="2070440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435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legend>
    <c:plotVisOnly val="1"/>
    <c:dispBlanksAs val="gap"/>
    <c:showDLblsOverMax val="0"/>
  </c:chart>
  <c:spPr>
    <a:noFill/>
    <a:ln>
      <a:noFill/>
    </a:ln>
    <a:effectLst/>
  </c:spPr>
  <c:txPr>
    <a:bodyPr/>
    <a:lstStyle/>
    <a:p>
      <a:pPr>
        <a:defRPr/>
      </a:pPr>
      <a:endParaRPr lang="en-K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increse in Median</a:t>
            </a:r>
            <a:r>
              <a:rPr lang="en-US" baseline="0"/>
              <a:t> Household Income and Per Capita Income between 1990 and 2000</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KE"/>
        </a:p>
      </c:txPr>
    </c:title>
    <c:autoTitleDeleted val="0"/>
    <c:plotArea>
      <c:layout/>
      <c:barChart>
        <c:barDir val="col"/>
        <c:grouping val="clustered"/>
        <c:varyColors val="0"/>
        <c:ser>
          <c:idx val="0"/>
          <c:order val="0"/>
          <c:tx>
            <c:strRef>
              <c:f>'60614 census trend'!$N$11</c:f>
              <c:strCache>
                <c:ptCount val="1"/>
                <c:pt idx="0">
                  <c:v>Median Household Income</c:v>
                </c:pt>
              </c:strCache>
            </c:strRef>
          </c:tx>
          <c:spPr>
            <a:solidFill>
              <a:schemeClr val="accent1"/>
            </a:solidFill>
            <a:ln>
              <a:noFill/>
            </a:ln>
            <a:effectLst/>
          </c:spPr>
          <c:invertIfNegative val="0"/>
          <c:cat>
            <c:strRef>
              <c:f>'60614 census trend'!$O$10:$P$10</c:f>
              <c:strCache>
                <c:ptCount val="2"/>
                <c:pt idx="0">
                  <c:v>US</c:v>
                </c:pt>
                <c:pt idx="1">
                  <c:v>Chicago</c:v>
                </c:pt>
              </c:strCache>
            </c:strRef>
          </c:cat>
          <c:val>
            <c:numRef>
              <c:f>'60614 census trend'!$O$11:$P$11</c:f>
              <c:numCache>
                <c:formatCode>General</c:formatCode>
                <c:ptCount val="2"/>
                <c:pt idx="0">
                  <c:v>67.2</c:v>
                </c:pt>
                <c:pt idx="1">
                  <c:v>68.099999999999994</c:v>
                </c:pt>
              </c:numCache>
            </c:numRef>
          </c:val>
          <c:extLst>
            <c:ext xmlns:c16="http://schemas.microsoft.com/office/drawing/2014/chart" uri="{C3380CC4-5D6E-409C-BE32-E72D297353CC}">
              <c16:uniqueId val="{00000000-23FC-4E15-B192-4BEBDD29A490}"/>
            </c:ext>
          </c:extLst>
        </c:ser>
        <c:ser>
          <c:idx val="1"/>
          <c:order val="1"/>
          <c:tx>
            <c:strRef>
              <c:f>'60614 census trend'!$N$12</c:f>
              <c:strCache>
                <c:ptCount val="1"/>
                <c:pt idx="0">
                  <c:v>Per Capita Income</c:v>
                </c:pt>
              </c:strCache>
            </c:strRef>
          </c:tx>
          <c:spPr>
            <a:solidFill>
              <a:schemeClr val="accent2"/>
            </a:solidFill>
            <a:ln>
              <a:noFill/>
            </a:ln>
            <a:effectLst/>
          </c:spPr>
          <c:invertIfNegative val="0"/>
          <c:cat>
            <c:strRef>
              <c:f>'60614 census trend'!$O$10:$P$10</c:f>
              <c:strCache>
                <c:ptCount val="2"/>
                <c:pt idx="0">
                  <c:v>US</c:v>
                </c:pt>
                <c:pt idx="1">
                  <c:v>Chicago</c:v>
                </c:pt>
              </c:strCache>
            </c:strRef>
          </c:cat>
          <c:val>
            <c:numRef>
              <c:f>'60614 census trend'!$O$12:$P$12</c:f>
              <c:numCache>
                <c:formatCode>General</c:formatCode>
                <c:ptCount val="2"/>
                <c:pt idx="0">
                  <c:v>70.400000000000006</c:v>
                </c:pt>
                <c:pt idx="1">
                  <c:v>65.599999999999994</c:v>
                </c:pt>
              </c:numCache>
            </c:numRef>
          </c:val>
          <c:extLst>
            <c:ext xmlns:c16="http://schemas.microsoft.com/office/drawing/2014/chart" uri="{C3380CC4-5D6E-409C-BE32-E72D297353CC}">
              <c16:uniqueId val="{00000001-23FC-4E15-B192-4BEBDD29A490}"/>
            </c:ext>
          </c:extLst>
        </c:ser>
        <c:dLbls>
          <c:showLegendKey val="0"/>
          <c:showVal val="0"/>
          <c:showCatName val="0"/>
          <c:showSerName val="0"/>
          <c:showPercent val="0"/>
          <c:showBubbleSize val="0"/>
        </c:dLbls>
        <c:gapWidth val="219"/>
        <c:overlap val="-27"/>
        <c:axId val="2070510472"/>
        <c:axId val="2070514184"/>
      </c:barChart>
      <c:catAx>
        <c:axId val="2070510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514184"/>
        <c:crosses val="autoZero"/>
        <c:auto val="1"/>
        <c:lblAlgn val="ctr"/>
        <c:lblOffset val="100"/>
        <c:noMultiLvlLbl val="0"/>
      </c:catAx>
      <c:valAx>
        <c:axId val="2070514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510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legend>
    <c:plotVisOnly val="1"/>
    <c:dispBlanksAs val="gap"/>
    <c:showDLblsOverMax val="0"/>
  </c:chart>
  <c:spPr>
    <a:noFill/>
    <a:ln>
      <a:noFill/>
    </a:ln>
    <a:effectLst/>
  </c:spPr>
  <c:txPr>
    <a:bodyPr/>
    <a:lstStyle/>
    <a:p>
      <a:pPr>
        <a:defRPr/>
      </a:pPr>
      <a:endParaRPr lang="en-K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Increase of House Ownership from 1990</a:t>
            </a:r>
            <a:r>
              <a:rPr lang="en-US" baseline="0" dirty="0"/>
              <a:t> to 2000 between the General US and California.</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KE"/>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'60614 census trend'!$H$40</c:f>
              <c:strCache>
                <c:ptCount val="1"/>
                <c:pt idx="0">
                  <c:v>Owner Occupied Housing</c:v>
                </c:pt>
              </c:strCache>
            </c:strRef>
          </c:tx>
          <c:spPr>
            <a:solidFill>
              <a:schemeClr val="accent1"/>
            </a:solidFill>
            <a:ln>
              <a:noFill/>
            </a:ln>
            <a:effectLst/>
            <a:sp3d/>
          </c:spPr>
          <c:invertIfNegative val="0"/>
          <c:cat>
            <c:strRef>
              <c:f>'60614 census trend'!$I$39:$J$39</c:f>
              <c:strCache>
                <c:ptCount val="2"/>
                <c:pt idx="0">
                  <c:v>US</c:v>
                </c:pt>
                <c:pt idx="1">
                  <c:v>California</c:v>
                </c:pt>
              </c:strCache>
            </c:strRef>
          </c:cat>
          <c:val>
            <c:numRef>
              <c:f>'60614 census trend'!$I$40:$J$40</c:f>
              <c:numCache>
                <c:formatCode>General</c:formatCode>
                <c:ptCount val="2"/>
                <c:pt idx="0">
                  <c:v>13.3</c:v>
                </c:pt>
                <c:pt idx="1">
                  <c:v>26.8</c:v>
                </c:pt>
              </c:numCache>
            </c:numRef>
          </c:val>
          <c:extLst>
            <c:ext xmlns:c16="http://schemas.microsoft.com/office/drawing/2014/chart" uri="{C3380CC4-5D6E-409C-BE32-E72D297353CC}">
              <c16:uniqueId val="{00000000-B280-41A9-A739-BF516D32F255}"/>
            </c:ext>
          </c:extLst>
        </c:ser>
        <c:ser>
          <c:idx val="1"/>
          <c:order val="1"/>
          <c:tx>
            <c:strRef>
              <c:f>'60614 census trend'!$H$41</c:f>
              <c:strCache>
                <c:ptCount val="1"/>
                <c:pt idx="0">
                  <c:v>Renter Occupied Housing</c:v>
                </c:pt>
              </c:strCache>
            </c:strRef>
          </c:tx>
          <c:spPr>
            <a:solidFill>
              <a:schemeClr val="accent2"/>
            </a:solidFill>
            <a:ln>
              <a:noFill/>
            </a:ln>
            <a:effectLst/>
            <a:sp3d/>
          </c:spPr>
          <c:invertIfNegative val="0"/>
          <c:cat>
            <c:strRef>
              <c:f>'60614 census trend'!$I$39:$J$39</c:f>
              <c:strCache>
                <c:ptCount val="2"/>
                <c:pt idx="0">
                  <c:v>US</c:v>
                </c:pt>
                <c:pt idx="1">
                  <c:v>California</c:v>
                </c:pt>
              </c:strCache>
            </c:strRef>
          </c:cat>
          <c:val>
            <c:numRef>
              <c:f>'60614 census trend'!$I$41:$J$41</c:f>
              <c:numCache>
                <c:formatCode>General</c:formatCode>
                <c:ptCount val="2"/>
                <c:pt idx="0">
                  <c:v>-6</c:v>
                </c:pt>
                <c:pt idx="1">
                  <c:v>-8.2000000000000011</c:v>
                </c:pt>
              </c:numCache>
            </c:numRef>
          </c:val>
          <c:extLst>
            <c:ext xmlns:c16="http://schemas.microsoft.com/office/drawing/2014/chart" uri="{C3380CC4-5D6E-409C-BE32-E72D297353CC}">
              <c16:uniqueId val="{00000001-B280-41A9-A739-BF516D32F255}"/>
            </c:ext>
          </c:extLst>
        </c:ser>
        <c:dLbls>
          <c:showLegendKey val="0"/>
          <c:showVal val="0"/>
          <c:showCatName val="0"/>
          <c:showSerName val="0"/>
          <c:showPercent val="0"/>
          <c:showBubbleSize val="0"/>
        </c:dLbls>
        <c:gapWidth val="150"/>
        <c:shape val="box"/>
        <c:axId val="2070551208"/>
        <c:axId val="2070554984"/>
        <c:axId val="0"/>
      </c:bar3DChart>
      <c:catAx>
        <c:axId val="20705512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554984"/>
        <c:crosses val="autoZero"/>
        <c:auto val="1"/>
        <c:lblAlgn val="ctr"/>
        <c:lblOffset val="100"/>
        <c:noMultiLvlLbl val="0"/>
      </c:catAx>
      <c:valAx>
        <c:axId val="2070554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551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legend>
    <c:plotVisOnly val="1"/>
    <c:dispBlanksAs val="gap"/>
    <c:showDLblsOverMax val="0"/>
  </c:chart>
  <c:spPr>
    <a:noFill/>
    <a:ln>
      <a:noFill/>
    </a:ln>
    <a:effectLst/>
  </c:spPr>
  <c:txPr>
    <a:bodyPr/>
    <a:lstStyle/>
    <a:p>
      <a:pPr>
        <a:defRPr/>
      </a:pPr>
      <a:endParaRPr lang="en-K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KE"/>
        </a:p>
      </c:txPr>
    </c:title>
    <c:autoTitleDeleted val="0"/>
    <c:plotArea>
      <c:layout/>
      <c:lineChart>
        <c:grouping val="standard"/>
        <c:varyColors val="0"/>
        <c:ser>
          <c:idx val="0"/>
          <c:order val="0"/>
          <c:tx>
            <c:strRef>
              <c:f>'USA general summary'!$F$4</c:f>
              <c:strCache>
                <c:ptCount val="1"/>
                <c:pt idx="0">
                  <c:v>US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'USA general summary'!$G$3:$M$3</c:f>
              <c:strCache>
                <c:ptCount val="7"/>
                <c:pt idx="0">
                  <c:v>College: Associates Degree</c:v>
                </c:pt>
                <c:pt idx="1">
                  <c:v>College: Bachelor's Degree</c:v>
                </c:pt>
                <c:pt idx="2">
                  <c:v>College: Graduate Degree</c:v>
                </c:pt>
                <c:pt idx="3">
                  <c:v>College: Some College, No Degree</c:v>
                </c:pt>
                <c:pt idx="4">
                  <c:v>School: 9th to 11th grade no diploma</c:v>
                </c:pt>
                <c:pt idx="5">
                  <c:v>School: Grade K - 9</c:v>
                </c:pt>
                <c:pt idx="6">
                  <c:v>School: High School Graduate</c:v>
                </c:pt>
              </c:strCache>
            </c:strRef>
          </c:cat>
          <c:val>
            <c:numRef>
              <c:f>'USA general summary'!$G$4:$M$4</c:f>
              <c:numCache>
                <c:formatCode>0.00%</c:formatCode>
                <c:ptCount val="7"/>
                <c:pt idx="0">
                  <c:v>6.3200000000000006E-2</c:v>
                </c:pt>
                <c:pt idx="1">
                  <c:v>0.15540000000000001</c:v>
                </c:pt>
                <c:pt idx="2">
                  <c:v>8.8599999999999998E-2</c:v>
                </c:pt>
                <c:pt idx="3">
                  <c:v>0.21049999999999999</c:v>
                </c:pt>
                <c:pt idx="4">
                  <c:v>0.1205</c:v>
                </c:pt>
                <c:pt idx="5">
                  <c:v>6.1100000000000002E-2</c:v>
                </c:pt>
                <c:pt idx="6">
                  <c:v>0.2863</c:v>
                </c:pt>
              </c:numCache>
            </c:numRef>
          </c:val>
          <c:smooth val="0"/>
          <c:extLst>
            <c:ext xmlns:c16="http://schemas.microsoft.com/office/drawing/2014/chart" uri="{C3380CC4-5D6E-409C-BE32-E72D297353CC}">
              <c16:uniqueId val="{00000000-0264-40BE-B458-37EA564B62CA}"/>
            </c:ext>
          </c:extLst>
        </c:ser>
        <c:ser>
          <c:idx val="1"/>
          <c:order val="1"/>
          <c:tx>
            <c:strRef>
              <c:f>'USA general summary'!$F$5</c:f>
              <c:strCache>
                <c:ptCount val="1"/>
                <c:pt idx="0">
                  <c:v>California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'USA general summary'!$G$3:$M$3</c:f>
              <c:strCache>
                <c:ptCount val="7"/>
                <c:pt idx="0">
                  <c:v>College: Associates Degree</c:v>
                </c:pt>
                <c:pt idx="1">
                  <c:v>College: Bachelor's Degree</c:v>
                </c:pt>
                <c:pt idx="2">
                  <c:v>College: Graduate Degree</c:v>
                </c:pt>
                <c:pt idx="3">
                  <c:v>College: Some College, No Degree</c:v>
                </c:pt>
                <c:pt idx="4">
                  <c:v>School: 9th to 11th grade no diploma</c:v>
                </c:pt>
                <c:pt idx="5">
                  <c:v>School: Grade K - 9</c:v>
                </c:pt>
                <c:pt idx="6">
                  <c:v>School: High School Graduate</c:v>
                </c:pt>
              </c:strCache>
            </c:strRef>
          </c:cat>
          <c:val>
            <c:numRef>
              <c:f>'USA general summary'!$G$5:$M$5</c:f>
              <c:numCache>
                <c:formatCode>0%</c:formatCode>
                <c:ptCount val="7"/>
                <c:pt idx="0" formatCode="0.00%">
                  <c:v>6.3E-2</c:v>
                </c:pt>
                <c:pt idx="1">
                  <c:v>0.21</c:v>
                </c:pt>
                <c:pt idx="2" formatCode="0.00%">
                  <c:v>7.0999999999999994E-2</c:v>
                </c:pt>
                <c:pt idx="3" formatCode="0.00%">
                  <c:v>0.28599999999999998</c:v>
                </c:pt>
                <c:pt idx="4" formatCode="0.00%">
                  <c:v>8.6999999999999994E-2</c:v>
                </c:pt>
                <c:pt idx="5" formatCode="0.00%">
                  <c:v>6.3E-2</c:v>
                </c:pt>
                <c:pt idx="6" formatCode="0.00%">
                  <c:v>5.8999999999999997E-2</c:v>
                </c:pt>
              </c:numCache>
            </c:numRef>
          </c:val>
          <c:smooth val="0"/>
          <c:extLst>
            <c:ext xmlns:c16="http://schemas.microsoft.com/office/drawing/2014/chart" uri="{C3380CC4-5D6E-409C-BE32-E72D297353CC}">
              <c16:uniqueId val="{00000001-0264-40BE-B458-37EA564B62CA}"/>
            </c:ext>
          </c:extLst>
        </c:ser>
        <c:dLbls>
          <c:showLegendKey val="0"/>
          <c:showVal val="0"/>
          <c:showCatName val="0"/>
          <c:showSerName val="0"/>
          <c:showPercent val="0"/>
          <c:showBubbleSize val="0"/>
        </c:dLbls>
        <c:marker val="1"/>
        <c:smooth val="0"/>
        <c:axId val="2070620792"/>
        <c:axId val="2070626168"/>
      </c:lineChart>
      <c:catAx>
        <c:axId val="2070620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626168"/>
        <c:crosses val="autoZero"/>
        <c:auto val="1"/>
        <c:lblAlgn val="ctr"/>
        <c:lblOffset val="100"/>
        <c:noMultiLvlLbl val="0"/>
      </c:catAx>
      <c:valAx>
        <c:axId val="20706261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20706207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legend>
    <c:plotVisOnly val="1"/>
    <c:dispBlanksAs val="gap"/>
    <c:showDLblsOverMax val="0"/>
  </c:chart>
  <c:spPr>
    <a:noFill/>
    <a:ln>
      <a:noFill/>
    </a:ln>
    <a:effectLst/>
  </c:spPr>
  <c:txPr>
    <a:bodyPr/>
    <a:lstStyle/>
    <a:p>
      <a:pPr>
        <a:defRPr/>
      </a:pPr>
      <a:endParaRPr lang="en-K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C8D233-7E05-4319-B3C7-4B42BCB0E664}" type="datetimeFigureOut">
              <a:rPr lang="en-US" smtClean="0"/>
              <a:t>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B0A4FA-687D-45B3-AF22-C683E65D27D4}" type="slidenum">
              <a:rPr lang="en-US" smtClean="0"/>
              <a:t>‹#›</a:t>
            </a:fld>
            <a:endParaRPr lang="en-US"/>
          </a:p>
        </p:txBody>
      </p:sp>
    </p:spTree>
    <p:extLst>
      <p:ext uri="{BB962C8B-B14F-4D97-AF65-F5344CB8AC3E}">
        <p14:creationId xmlns:p14="http://schemas.microsoft.com/office/powerpoint/2010/main" val="1063658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B0A4FA-687D-45B3-AF22-C683E65D27D4}" type="slidenum">
              <a:rPr lang="en-US" smtClean="0"/>
              <a:t>1</a:t>
            </a:fld>
            <a:endParaRPr lang="en-US"/>
          </a:p>
        </p:txBody>
      </p:sp>
    </p:spTree>
    <p:extLst>
      <p:ext uri="{BB962C8B-B14F-4D97-AF65-F5344CB8AC3E}">
        <p14:creationId xmlns:p14="http://schemas.microsoft.com/office/powerpoint/2010/main" val="1590350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dirty="0"/>
              <a:t>The US population increased by 9.8% from 1980 to 1990 and by 13% from 1990 to 2000.</a:t>
            </a:r>
          </a:p>
          <a:p>
            <a:pPr marL="228600" indent="-228600">
              <a:buFont typeface="+mj-lt"/>
              <a:buAutoNum type="arabicPeriod"/>
            </a:pPr>
            <a:r>
              <a:rPr lang="en-US" sz="1200" dirty="0"/>
              <a:t>The population of Chicago alone increased by 7.0% 1980 to 1990 and by 5% from 1990 to 2000.</a:t>
            </a:r>
          </a:p>
          <a:p>
            <a:pPr marL="228600" indent="-228600">
              <a:buFont typeface="+mj-lt"/>
              <a:buAutoNum type="arabicPeriod"/>
            </a:pPr>
            <a:r>
              <a:rPr lang="en-US" sz="1200" dirty="0"/>
              <a:t>Female population also increased less from 1980 to 1990 and more from 1990 to 2000 while men increased less between 1980 to1990 and more from 1990 to 2000 (Perry et al., 2001). </a:t>
            </a:r>
          </a:p>
          <a:p>
            <a:pPr marL="228600" indent="-228600">
              <a:buFont typeface="+mj-lt"/>
              <a:buAutoNum type="arabicPeriod"/>
            </a:pPr>
            <a:r>
              <a:rPr lang="en-US" sz="1200" dirty="0"/>
              <a:t>This change</a:t>
            </a:r>
            <a:r>
              <a:rPr lang="en-US" sz="1200" baseline="0" dirty="0"/>
              <a:t> shows that while the general US had no change in male and female population between 1980 to 1990, the later decade till 2000 had a high population from all clusters. However, the population of Chicago women plummeted in 2000 by 3.3% from 9.6% change between 1980 t0 1990. The population of men decreased too in Chicago from 1990 to 2000 while the general US had very high populations in the same period.</a:t>
            </a:r>
            <a:endParaRPr lang="en-US" sz="1200" dirty="0"/>
          </a:p>
        </p:txBody>
      </p:sp>
      <p:sp>
        <p:nvSpPr>
          <p:cNvPr id="4" name="Slide Number Placeholder 3"/>
          <p:cNvSpPr>
            <a:spLocks noGrp="1"/>
          </p:cNvSpPr>
          <p:nvPr>
            <p:ph type="sldNum" sz="quarter" idx="10"/>
          </p:nvPr>
        </p:nvSpPr>
        <p:spPr/>
        <p:txBody>
          <a:bodyPr/>
          <a:lstStyle/>
          <a:p>
            <a:fld id="{BAB0A4FA-687D-45B3-AF22-C683E65D27D4}" type="slidenum">
              <a:rPr lang="en-US" smtClean="0"/>
              <a:t>2</a:t>
            </a:fld>
            <a:endParaRPr lang="en-US"/>
          </a:p>
        </p:txBody>
      </p:sp>
    </p:spTree>
    <p:extLst>
      <p:ext uri="{BB962C8B-B14F-4D97-AF65-F5344CB8AC3E}">
        <p14:creationId xmlns:p14="http://schemas.microsoft.com/office/powerpoint/2010/main" val="113172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The percentage</a:t>
            </a:r>
            <a:r>
              <a:rPr lang="en-US" baseline="0" dirty="0"/>
              <a:t> increase of per capita income and the median household income in Chicago, from 1990 to 2000 has been recorded more than that of the general USA. Therefore, Big D finds Chicago with a stronger spending power than any other state in the United States as depicted in the bar graph on median household income and per capita income.</a:t>
            </a:r>
          </a:p>
          <a:p>
            <a:pPr marL="228600" indent="-228600">
              <a:buFont typeface="+mj-lt"/>
              <a:buAutoNum type="arabicPeriod"/>
            </a:pPr>
            <a:r>
              <a:rPr lang="en-US" baseline="0" dirty="0"/>
              <a:t>Also, some correlation can ne drawn on the ability of the residents of California to have the ability to purchase goods due to their increased affluence. The second graph proves this since the rate at which California people recorded a greater ability to own personal houses as opposed to renting one, as is the case with the general United States from the year 1990 to 2000. Therefore, a relative business would function with more efficiency given the enhanced purchasing power.</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BAB0A4FA-687D-45B3-AF22-C683E65D27D4}" type="slidenum">
              <a:rPr lang="en-US" smtClean="0"/>
              <a:t>3</a:t>
            </a:fld>
            <a:endParaRPr lang="en-US"/>
          </a:p>
        </p:txBody>
      </p:sp>
    </p:spTree>
    <p:extLst>
      <p:ext uri="{BB962C8B-B14F-4D97-AF65-F5344CB8AC3E}">
        <p14:creationId xmlns:p14="http://schemas.microsoft.com/office/powerpoint/2010/main" val="39445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The people of California have better education that is the case in the general</a:t>
            </a:r>
            <a:r>
              <a:rPr lang="en-US" baseline="0" dirty="0"/>
              <a:t> United States (</a:t>
            </a:r>
            <a:r>
              <a:rPr lang="en-US" sz="1200" dirty="0"/>
              <a:t>Bauman &amp; Niki,</a:t>
            </a:r>
            <a:r>
              <a:rPr lang="en-US" sz="1200" baseline="0" dirty="0"/>
              <a:t> 2003</a:t>
            </a:r>
            <a:r>
              <a:rPr lang="en-US" baseline="0" dirty="0"/>
              <a:t>). These persons have embarked on higher education thus  </a:t>
            </a:r>
            <a:r>
              <a:rPr lang="en-US" dirty="0"/>
              <a:t>The same</a:t>
            </a:r>
            <a:r>
              <a:rPr lang="en-US" baseline="0" dirty="0"/>
              <a:t> purchasing power to sustain a certain business in California can be proven by the level of education people have embarked on. People in California have recorded their highest level of education more than any other region in USA, thus allowing them to be more employable.</a:t>
            </a:r>
          </a:p>
          <a:p>
            <a:pPr marL="228600" indent="-228600">
              <a:buFont typeface="+mj-lt"/>
              <a:buAutoNum type="arabicPeriod"/>
            </a:pPr>
            <a:r>
              <a:rPr lang="en-US" baseline="0" dirty="0"/>
              <a:t>For a business looking to invest in California, chances are high to succeed following the vast talent and knowhow provided by the people of California.</a:t>
            </a:r>
            <a:endParaRPr lang="en-US" dirty="0"/>
          </a:p>
        </p:txBody>
      </p:sp>
      <p:sp>
        <p:nvSpPr>
          <p:cNvPr id="4" name="Slide Number Placeholder 3"/>
          <p:cNvSpPr>
            <a:spLocks noGrp="1"/>
          </p:cNvSpPr>
          <p:nvPr>
            <p:ph type="sldNum" sz="quarter" idx="5"/>
          </p:nvPr>
        </p:nvSpPr>
        <p:spPr/>
        <p:txBody>
          <a:bodyPr/>
          <a:lstStyle/>
          <a:p>
            <a:fld id="{BAB0A4FA-687D-45B3-AF22-C683E65D27D4}" type="slidenum">
              <a:rPr lang="en-US" smtClean="0"/>
              <a:t>4</a:t>
            </a:fld>
            <a:endParaRPr lang="en-US"/>
          </a:p>
        </p:txBody>
      </p:sp>
    </p:spTree>
    <p:extLst>
      <p:ext uri="{BB962C8B-B14F-4D97-AF65-F5344CB8AC3E}">
        <p14:creationId xmlns:p14="http://schemas.microsoft.com/office/powerpoint/2010/main" val="4065609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dirty="0"/>
              <a:t>From the data presented, the people of California are more educated than people of general US. They have been found to hold more higher education standards than the general USA does. For that sake, their employability is more.</a:t>
            </a:r>
          </a:p>
          <a:p>
            <a:pPr marL="228600" indent="-228600">
              <a:buFont typeface="+mj-lt"/>
              <a:buAutoNum type="arabicPeriod"/>
            </a:pPr>
            <a:r>
              <a:rPr lang="en-US" sz="1200" dirty="0"/>
              <a:t>With enhanced employability, the people of California have a better purchasing power. Thus, a business is more likely to survive in this region. More so;</a:t>
            </a:r>
          </a:p>
          <a:p>
            <a:pPr marL="228600" indent="-228600">
              <a:buFont typeface="+mj-lt"/>
              <a:buAutoNum type="arabicPeriod"/>
            </a:pPr>
            <a:r>
              <a:rPr lang="en-US" sz="1200" dirty="0"/>
              <a:t>California has been seen to have a low population. Thus, the resources offered by this county are in abundance thus presenting individuals with the right chances to compete in life,</a:t>
            </a:r>
            <a:r>
              <a:rPr lang="en-US" sz="1200" baseline="0" dirty="0"/>
              <a:t> b</a:t>
            </a:r>
            <a:r>
              <a:rPr lang="en-US" sz="1200" dirty="0"/>
              <a:t>oth educationally, health wise,</a:t>
            </a:r>
            <a:r>
              <a:rPr lang="en-US" sz="1200" baseline="0" dirty="0"/>
              <a:t> career wise, among many other elements of life.</a:t>
            </a:r>
            <a:endParaRPr lang="en-US" sz="1200" dirty="0"/>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BAB0A4FA-687D-45B3-AF22-C683E65D27D4}" type="slidenum">
              <a:rPr lang="en-US" smtClean="0"/>
              <a:t>5</a:t>
            </a:fld>
            <a:endParaRPr lang="en-US"/>
          </a:p>
        </p:txBody>
      </p:sp>
    </p:spTree>
    <p:extLst>
      <p:ext uri="{BB962C8B-B14F-4D97-AF65-F5344CB8AC3E}">
        <p14:creationId xmlns:p14="http://schemas.microsoft.com/office/powerpoint/2010/main" val="2391516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2/4/2020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118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558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2/4/2020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290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0920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2/4/2020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970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053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724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4652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2217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2/4/2020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217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599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2/4/2020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87814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ensus.gov/prod/2001pubs/c2kbr01-2.pdf" TargetMode="External"/><Relationship Id="rId2" Type="http://schemas.openxmlformats.org/officeDocument/2006/relationships/hyperlink" Target="https://www.census.gov/prod/2003pubs/c2kbr-2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CF3CB96A-5D9D-264C-92D4-16D3FFF631FC}"/>
              </a:ext>
            </a:extLst>
          </p:cNvPr>
          <p:cNvSpPr>
            <a:spLocks noGrp="1"/>
          </p:cNvSpPr>
          <p:nvPr>
            <p:ph type="ctrTitle"/>
          </p:nvPr>
        </p:nvSpPr>
        <p:spPr>
          <a:xfrm>
            <a:off x="1784352" y="457201"/>
            <a:ext cx="9961115" cy="3678071"/>
          </a:xfrm>
          <a:solidFill>
            <a:schemeClr val="accent1"/>
          </a:solidFill>
        </p:spPr>
        <p:txBody>
          <a:bodyPr anchor="ctr">
            <a:normAutofit/>
          </a:bodyPr>
          <a:lstStyle/>
          <a:p>
            <a:pPr algn="ctr">
              <a:lnSpc>
                <a:spcPct val="150000"/>
              </a:lnSpc>
            </a:pPr>
            <a:r>
              <a:rPr lang="en-US" sz="2700" b="1" dirty="0">
                <a:solidFill>
                  <a:schemeClr val="bg1"/>
                </a:solidFill>
              </a:rPr>
              <a:t>Big d incorporated market assessment</a:t>
            </a:r>
            <a:br>
              <a:rPr lang="en-US" sz="2700" b="1" dirty="0">
                <a:solidFill>
                  <a:schemeClr val="bg1"/>
                </a:solidFill>
              </a:rPr>
            </a:br>
            <a:r>
              <a:rPr lang="en-US" sz="2700" b="1" dirty="0">
                <a:solidFill>
                  <a:schemeClr val="bg1"/>
                </a:solidFill>
              </a:rPr>
              <a:t>Colorado technical university</a:t>
            </a:r>
            <a:br>
              <a:rPr lang="en-US" sz="2700" b="1" dirty="0">
                <a:solidFill>
                  <a:schemeClr val="bg1"/>
                </a:solidFill>
              </a:rPr>
            </a:br>
            <a:r>
              <a:rPr lang="en-US" sz="2700" b="1" dirty="0">
                <a:solidFill>
                  <a:schemeClr val="bg1"/>
                </a:solidFill>
              </a:rPr>
              <a:t>Luz </a:t>
            </a:r>
            <a:r>
              <a:rPr lang="en-US" sz="2700" b="1" dirty="0" err="1">
                <a:solidFill>
                  <a:schemeClr val="bg1"/>
                </a:solidFill>
              </a:rPr>
              <a:t>sustaita</a:t>
            </a:r>
            <a:br>
              <a:rPr lang="en-US" sz="2700" b="1" dirty="0">
                <a:solidFill>
                  <a:schemeClr val="bg1"/>
                </a:solidFill>
              </a:rPr>
            </a:br>
            <a:r>
              <a:rPr lang="en-US" sz="2700" b="1" dirty="0">
                <a:solidFill>
                  <a:schemeClr val="bg1"/>
                </a:solidFill>
              </a:rPr>
              <a:t>Jan. 23, 2020</a:t>
            </a:r>
            <a:br>
              <a:rPr lang="en-US" sz="2700" b="1" dirty="0">
                <a:solidFill>
                  <a:schemeClr val="bg1"/>
                </a:solidFill>
              </a:rPr>
            </a:br>
            <a:endParaRPr lang="en-US" sz="2700" b="1" dirty="0">
              <a:solidFill>
                <a:schemeClr val="bg1"/>
              </a:solidFill>
            </a:endParaRPr>
          </a:p>
        </p:txBody>
      </p:sp>
      <p:sp>
        <p:nvSpPr>
          <p:cNvPr id="14" name="Rectangle 13">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5326" y="4244454"/>
            <a:ext cx="2060027" cy="2181663"/>
          </a:xfrm>
          <a:prstGeom prst="rect">
            <a:avLst/>
          </a:prstGeom>
        </p:spPr>
      </p:pic>
    </p:spTree>
    <p:extLst>
      <p:ext uri="{BB962C8B-B14F-4D97-AF65-F5344CB8AC3E}">
        <p14:creationId xmlns:p14="http://schemas.microsoft.com/office/powerpoint/2010/main" val="3070151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A83A-C6A4-1E49-A880-96C2A548EC57}"/>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INTRODUCTION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2430356"/>
              </p:ext>
            </p:extLst>
          </p:nvPr>
        </p:nvGraphicFramePr>
        <p:xfrm>
          <a:off x="381001" y="2181225"/>
          <a:ext cx="10665372" cy="3736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366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A83A-C6A4-1E49-A880-96C2A548EC57}"/>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Prospect Earning and housing abilities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57253318"/>
              </p:ext>
            </p:extLst>
          </p:nvPr>
        </p:nvGraphicFramePr>
        <p:xfrm>
          <a:off x="581025" y="2181225"/>
          <a:ext cx="5430892" cy="36782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523950389"/>
              </p:ext>
            </p:extLst>
          </p:nvPr>
        </p:nvGraphicFramePr>
        <p:xfrm>
          <a:off x="6784428" y="264874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54092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B63A-D6D6-4438-BE86-CDE04A443513}"/>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Buying power and employability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5507505"/>
              </p:ext>
            </p:extLst>
          </p:nvPr>
        </p:nvGraphicFramePr>
        <p:xfrm>
          <a:off x="4939861" y="2181225"/>
          <a:ext cx="6671113" cy="325262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94290" y="2984938"/>
            <a:ext cx="4403834" cy="646331"/>
          </a:xfrm>
          <a:prstGeom prst="rect">
            <a:avLst/>
          </a:prstGeom>
          <a:noFill/>
        </p:spPr>
        <p:txBody>
          <a:bodyPr wrap="square" rtlCol="0">
            <a:spAutoFit/>
          </a:bodyPr>
          <a:lstStyle/>
          <a:p>
            <a:pPr marL="285750" indent="-285750">
              <a:buFont typeface="Arial" panose="020B0604020202020204" pitchFamily="34" charset="0"/>
              <a:buChar char="•"/>
            </a:pPr>
            <a:r>
              <a:rPr lang="en-US" b="1" dirty="0"/>
              <a:t>California people are more hirable than the collective residents of US.</a:t>
            </a:r>
          </a:p>
        </p:txBody>
      </p:sp>
      <p:sp>
        <p:nvSpPr>
          <p:cNvPr id="6" name="TextBox 5"/>
          <p:cNvSpPr txBox="1"/>
          <p:nvPr/>
        </p:nvSpPr>
        <p:spPr>
          <a:xfrm>
            <a:off x="581192" y="4204138"/>
            <a:ext cx="3969787" cy="1200329"/>
          </a:xfrm>
          <a:prstGeom prst="rect">
            <a:avLst/>
          </a:prstGeom>
          <a:noFill/>
        </p:spPr>
        <p:txBody>
          <a:bodyPr wrap="square" rtlCol="0">
            <a:spAutoFit/>
          </a:bodyPr>
          <a:lstStyle/>
          <a:p>
            <a:r>
              <a:rPr lang="en-US" b="1" dirty="0"/>
              <a:t>People of California also have a high purchasing power than people in general US.</a:t>
            </a:r>
          </a:p>
          <a:p>
            <a:endParaRPr lang="en-US" b="1" dirty="0"/>
          </a:p>
        </p:txBody>
      </p:sp>
    </p:spTree>
    <p:extLst>
      <p:ext uri="{BB962C8B-B14F-4D97-AF65-F5344CB8AC3E}">
        <p14:creationId xmlns:p14="http://schemas.microsoft.com/office/powerpoint/2010/main" val="309035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99344" y="1996440"/>
            <a:ext cx="4082449" cy="4082449"/>
          </a:xfrm>
          <a:prstGeom prst="rect">
            <a:avLst/>
          </a:prstGeom>
        </p:spPr>
      </p:pic>
      <p:sp>
        <p:nvSpPr>
          <p:cNvPr id="2" name="Title 1">
            <a:extLst>
              <a:ext uri="{FF2B5EF4-FFF2-40B4-BE49-F238E27FC236}">
                <a16:creationId xmlns:a16="http://schemas.microsoft.com/office/drawing/2014/main" id="{22B63864-A3BD-49C6-926D-01BBC04889DC}"/>
              </a:ext>
            </a:extLst>
          </p:cNvPr>
          <p:cNvSpPr>
            <a:spLocks noGrp="1"/>
          </p:cNvSpPr>
          <p:nvPr>
            <p:ph type="title"/>
          </p:nvPr>
        </p:nvSpPr>
        <p:spPr/>
        <p:txBody>
          <a:bodyPr/>
          <a:lstStyle/>
          <a:p>
            <a:pPr algn="ctr"/>
            <a:r>
              <a:rPr lang="en-US" b="1" u="sng" dirty="0">
                <a:effectLst>
                  <a:outerShdw blurRad="38100" dist="38100" dir="2700000" algn="tl">
                    <a:srgbClr val="000000">
                      <a:alpha val="43137"/>
                    </a:srgbClr>
                  </a:outerShdw>
                </a:effectLst>
              </a:rPr>
              <a:t>conclusion</a:t>
            </a:r>
          </a:p>
        </p:txBody>
      </p:sp>
      <p:sp>
        <p:nvSpPr>
          <p:cNvPr id="3" name="Content Placeholder 2">
            <a:extLst>
              <a:ext uri="{FF2B5EF4-FFF2-40B4-BE49-F238E27FC236}">
                <a16:creationId xmlns:a16="http://schemas.microsoft.com/office/drawing/2014/main" id="{87285EEA-50EA-4D40-B2C7-EEA01EDC1B20}"/>
              </a:ext>
            </a:extLst>
          </p:cNvPr>
          <p:cNvSpPr>
            <a:spLocks noGrp="1"/>
          </p:cNvSpPr>
          <p:nvPr>
            <p:ph idx="1"/>
          </p:nvPr>
        </p:nvSpPr>
        <p:spPr>
          <a:xfrm>
            <a:off x="581192" y="1996440"/>
            <a:ext cx="11029615" cy="4297680"/>
          </a:xfrm>
        </p:spPr>
        <p:txBody>
          <a:bodyPr>
            <a:noAutofit/>
          </a:bodyPr>
          <a:lstStyle/>
          <a:p>
            <a:r>
              <a:rPr lang="en-US" sz="2200" dirty="0"/>
              <a:t>People of California are more educated than people of general US.</a:t>
            </a:r>
          </a:p>
          <a:p>
            <a:r>
              <a:rPr lang="en-US" sz="2200" dirty="0"/>
              <a:t>Their employability is better than that of USA.</a:t>
            </a:r>
          </a:p>
          <a:p>
            <a:r>
              <a:rPr lang="en-US" sz="2200" dirty="0"/>
              <a:t>People of California have a better purchasing power. </a:t>
            </a:r>
          </a:p>
          <a:p>
            <a:r>
              <a:rPr lang="en-US" sz="2200" dirty="0"/>
              <a:t>Thus, a business is more likely to survive in this region.</a:t>
            </a:r>
          </a:p>
          <a:p>
            <a:r>
              <a:rPr lang="en-US" sz="2200" dirty="0"/>
              <a:t>California has been seen to have a low population. </a:t>
            </a:r>
          </a:p>
          <a:p>
            <a:r>
              <a:rPr lang="en-US" sz="2200" dirty="0"/>
              <a:t>Thus, the resources offered by this county are in abundance.</a:t>
            </a:r>
          </a:p>
        </p:txBody>
      </p:sp>
    </p:spTree>
    <p:extLst>
      <p:ext uri="{BB962C8B-B14F-4D97-AF65-F5344CB8AC3E}">
        <p14:creationId xmlns:p14="http://schemas.microsoft.com/office/powerpoint/2010/main" val="556625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3E7F1-2D40-7741-AA13-A3A0D27C30B7}"/>
              </a:ext>
            </a:extLst>
          </p:cNvPr>
          <p:cNvSpPr>
            <a:spLocks noGrp="1"/>
          </p:cNvSpPr>
          <p:nvPr>
            <p:ph type="title"/>
          </p:nvPr>
        </p:nvSpPr>
        <p:spPr/>
        <p:txBody>
          <a:bodyPr/>
          <a:lstStyle/>
          <a:p>
            <a:pPr algn="ctr"/>
            <a:r>
              <a:rPr lang="en-US" b="1" dirty="0">
                <a:effectLst>
                  <a:outerShdw blurRad="38100" dist="38100" dir="2700000" algn="tl">
                    <a:srgbClr val="000000">
                      <a:alpha val="43137"/>
                    </a:srgbClr>
                  </a:outerShdw>
                </a:effectLst>
              </a:rPr>
              <a:t>References</a:t>
            </a:r>
          </a:p>
        </p:txBody>
      </p:sp>
      <p:sp>
        <p:nvSpPr>
          <p:cNvPr id="3" name="Content Placeholder 2">
            <a:extLst>
              <a:ext uri="{FF2B5EF4-FFF2-40B4-BE49-F238E27FC236}">
                <a16:creationId xmlns:a16="http://schemas.microsoft.com/office/drawing/2014/main" id="{532F65B0-E1BF-E14B-8052-9D2258216C77}"/>
              </a:ext>
            </a:extLst>
          </p:cNvPr>
          <p:cNvSpPr>
            <a:spLocks noGrp="1"/>
          </p:cNvSpPr>
          <p:nvPr>
            <p:ph idx="1"/>
          </p:nvPr>
        </p:nvSpPr>
        <p:spPr/>
        <p:txBody>
          <a:bodyPr>
            <a:noAutofit/>
          </a:bodyPr>
          <a:lstStyle/>
          <a:p>
            <a:r>
              <a:rPr lang="en-US" sz="2400" dirty="0"/>
              <a:t>Kurt J. Bauman and Nikki L. Graf. (2003). Educational Attainment: 2000 Census 2000 Brief. Retrieved from: </a:t>
            </a:r>
            <a:r>
              <a:rPr lang="en-US" sz="2400" dirty="0">
                <a:solidFill>
                  <a:srgbClr val="00B0F0"/>
                </a:solidFill>
                <a:hlinkClick r:id="rId2"/>
              </a:rPr>
              <a:t>https://www.census.gov/prod/2003pubs/c2kbr-24.pdf</a:t>
            </a:r>
            <a:endParaRPr lang="en-US" sz="2400" dirty="0">
              <a:solidFill>
                <a:srgbClr val="00B0F0"/>
              </a:solidFill>
            </a:endParaRPr>
          </a:p>
          <a:p>
            <a:r>
              <a:rPr lang="en-US" sz="2400" dirty="0"/>
              <a:t>Marc J. Perry and Paul J. </a:t>
            </a:r>
            <a:r>
              <a:rPr lang="en-US" sz="2400" dirty="0" err="1"/>
              <a:t>Mackun</a:t>
            </a:r>
            <a:r>
              <a:rPr lang="en-US" sz="2400" dirty="0"/>
              <a:t>, Josephine D. Baker, Colleen D. Joyce, Lisa R. </a:t>
            </a:r>
            <a:r>
              <a:rPr lang="en-US" sz="2400" dirty="0" err="1"/>
              <a:t>Lollock</a:t>
            </a:r>
            <a:r>
              <a:rPr lang="en-US" sz="2400" dirty="0"/>
              <a:t>, and Lucinda S. Pearson.  (2001). Population Change and Distribution Census 2000 Brief. Retrieved from: </a:t>
            </a:r>
            <a:r>
              <a:rPr lang="en-US" sz="2400" dirty="0">
                <a:hlinkClick r:id="rId3"/>
              </a:rPr>
              <a:t>https://www.census.gov/prod/2001pubs/c2kbr01-2.pdf</a:t>
            </a:r>
            <a:endParaRPr lang="en-US" sz="2200" dirty="0"/>
          </a:p>
        </p:txBody>
      </p:sp>
    </p:spTree>
    <p:extLst>
      <p:ext uri="{BB962C8B-B14F-4D97-AF65-F5344CB8AC3E}">
        <p14:creationId xmlns:p14="http://schemas.microsoft.com/office/powerpoint/2010/main" val="26969382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618</TotalTime>
  <Words>811</Words>
  <Application>Microsoft Office PowerPoint</Application>
  <PresentationFormat>Widescreen</PresentationFormat>
  <Paragraphs>36</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Gill Sans MT</vt:lpstr>
      <vt:lpstr>Wingdings 2</vt:lpstr>
      <vt:lpstr>Dividend</vt:lpstr>
      <vt:lpstr>Big d incorporated market assessment Colorado technical university Luz sustaita Jan. 23, 2020 </vt:lpstr>
      <vt:lpstr>INTRODUCTION</vt:lpstr>
      <vt:lpstr>Prospect Earning and housing abilities</vt:lpstr>
      <vt:lpstr>Buying power and employability</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NYPD Information Collection Plan for NYC Marathon</dc:title>
  <dc:creator>GERARDI, LAWRENCE</dc:creator>
  <cp:lastModifiedBy>Eunice</cp:lastModifiedBy>
  <cp:revision>51</cp:revision>
  <dcterms:created xsi:type="dcterms:W3CDTF">2019-03-07T20:30:27Z</dcterms:created>
  <dcterms:modified xsi:type="dcterms:W3CDTF">2020-02-04T05:53:39Z</dcterms:modified>
</cp:coreProperties>
</file>