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9"/>
  </p:notesMasterIdLst>
  <p:sldIdLst>
    <p:sldId id="263" r:id="rId2"/>
    <p:sldId id="256"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711" autoAdjust="0"/>
  </p:normalViewPr>
  <p:slideViewPr>
    <p:cSldViewPr>
      <p:cViewPr varScale="1">
        <p:scale>
          <a:sx n="53" d="100"/>
          <a:sy n="53" d="100"/>
        </p:scale>
        <p:origin x="189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E82142-D4DF-49A2-9AF9-09982C1A20AC}" type="datetimeFigureOut">
              <a:rPr lang="en-US" smtClean="0"/>
              <a:t>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DC5E3C-6CED-4110-835F-0A7232F12F29}" type="slidenum">
              <a:rPr lang="en-US" smtClean="0"/>
              <a:t>‹#›</a:t>
            </a:fld>
            <a:endParaRPr lang="en-US"/>
          </a:p>
        </p:txBody>
      </p:sp>
    </p:spTree>
    <p:extLst>
      <p:ext uri="{BB962C8B-B14F-4D97-AF65-F5344CB8AC3E}">
        <p14:creationId xmlns:p14="http://schemas.microsoft.com/office/powerpoint/2010/main" val="1578899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Nominal data is that has no quantity, it’s a type of data is has nomenclature formation. This type of data lacks proper order and arrangement, it can never have order. The main feature of this type of data is that it cannot be calculated. During analysis of this data the most common response from the people is assumed to be the mode. Ordinal data is data that is normal and has no specific order; this type of data follows natural order. Ordinal data has one distinctive feature, which is that the difference in value of variable cannot be established. Ordinal data always remains constant and cannot be manipulated in any way. This data is mostly used in survey questionnaires. Ordinal data is always analyzed by the use of visual aids such charts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4DC5E3C-6CED-4110-835F-0A7232F12F29}" type="slidenum">
              <a:rPr lang="en-US" smtClean="0"/>
              <a:t>2</a:t>
            </a:fld>
            <a:endParaRPr lang="en-US"/>
          </a:p>
        </p:txBody>
      </p:sp>
    </p:spTree>
    <p:extLst>
      <p:ext uri="{BB962C8B-B14F-4D97-AF65-F5344CB8AC3E}">
        <p14:creationId xmlns:p14="http://schemas.microsoft.com/office/powerpoint/2010/main" val="1229381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Qualitative attributes; this is the measuring of commodity by the use of size .in order to achieve this the following question are very important and they should be directed to the consumers concerning qualitative attributes</a:t>
            </a:r>
          </a:p>
          <a:p>
            <a:r>
              <a:rPr lang="en-US" sz="1200" b="1" kern="1200" dirty="0">
                <a:solidFill>
                  <a:schemeClr val="tx1"/>
                </a:solidFill>
                <a:effectLst/>
                <a:latin typeface="+mn-lt"/>
                <a:ea typeface="+mn-ea"/>
                <a:cs typeface="+mn-cs"/>
              </a:rPr>
              <a:t>Types of sports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question will help establish the different games or sporting activity the consumer is involved in. the types of sports can also be put into different categories.</a:t>
            </a:r>
          </a:p>
          <a:p>
            <a:r>
              <a:rPr lang="en-US" sz="1200" b="1" kern="1200" dirty="0">
                <a:solidFill>
                  <a:schemeClr val="tx1"/>
                </a:solidFill>
                <a:effectLst/>
                <a:latin typeface="+mn-lt"/>
                <a:ea typeface="+mn-ea"/>
                <a:cs typeface="+mn-cs"/>
              </a:rPr>
              <a:t>Customer needs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Establishing what the customs want or need will help in delivering the correct and right product, in doing so income will be generated and profits will also be realized in huge numbers.</a:t>
            </a:r>
          </a:p>
          <a:p>
            <a:r>
              <a:rPr lang="en-US" sz="1200" b="1" kern="1200" dirty="0">
                <a:solidFill>
                  <a:schemeClr val="tx1"/>
                </a:solidFill>
                <a:effectLst/>
                <a:latin typeface="+mn-lt"/>
                <a:ea typeface="+mn-ea"/>
                <a:cs typeface="+mn-cs"/>
              </a:rPr>
              <a:t>Brands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Finding out the exact brand that customers and consumers want will help expand consumer’s scope. Finding brand types and brand names that consumers love.</a:t>
            </a:r>
          </a:p>
          <a:p>
            <a:r>
              <a:rPr lang="en-US" sz="1200" kern="1200" dirty="0">
                <a:solidFill>
                  <a:schemeClr val="tx1"/>
                </a:solidFill>
                <a:effectLst/>
                <a:latin typeface="+mn-lt"/>
                <a:ea typeface="+mn-ea"/>
                <a:cs typeface="+mn-cs"/>
              </a:rPr>
              <a:t> The names of brand and what customers want are presented as ordinal data expressed on a 5-point scale and number one to number five being the endpoint names for this scale </a:t>
            </a:r>
          </a:p>
          <a:p>
            <a:endParaRPr lang="en-US" dirty="0"/>
          </a:p>
        </p:txBody>
      </p:sp>
      <p:sp>
        <p:nvSpPr>
          <p:cNvPr id="4" name="Slide Number Placeholder 3"/>
          <p:cNvSpPr>
            <a:spLocks noGrp="1"/>
          </p:cNvSpPr>
          <p:nvPr>
            <p:ph type="sldNum" sz="quarter" idx="10"/>
          </p:nvPr>
        </p:nvSpPr>
        <p:spPr/>
        <p:txBody>
          <a:bodyPr/>
          <a:lstStyle/>
          <a:p>
            <a:fld id="{14DC5E3C-6CED-4110-835F-0A7232F12F29}" type="slidenum">
              <a:rPr lang="en-US" smtClean="0"/>
              <a:t>3</a:t>
            </a:fld>
            <a:endParaRPr lang="en-US"/>
          </a:p>
        </p:txBody>
      </p:sp>
    </p:spTree>
    <p:extLst>
      <p:ext uri="{BB962C8B-B14F-4D97-AF65-F5344CB8AC3E}">
        <p14:creationId xmlns:p14="http://schemas.microsoft.com/office/powerpoint/2010/main" val="2551005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can be used in consumer analysis, this is because they are quantitative and they are measured by the quantity of something; for example the amount of people that take part in all outdoor sporting activities.  Which brand types do they use mostly and what are their names. Consumers will definitely say what type of shoes they prefer and the reason why for example the following can be the most preferred shoes by the consumers, Adidas, Balenciaga, puma, Asics.</a:t>
            </a:r>
          </a:p>
          <a:p>
            <a:endParaRPr lang="en-US" dirty="0"/>
          </a:p>
        </p:txBody>
      </p:sp>
      <p:sp>
        <p:nvSpPr>
          <p:cNvPr id="4" name="Slide Number Placeholder 3"/>
          <p:cNvSpPr>
            <a:spLocks noGrp="1"/>
          </p:cNvSpPr>
          <p:nvPr>
            <p:ph type="sldNum" sz="quarter" idx="10"/>
          </p:nvPr>
        </p:nvSpPr>
        <p:spPr/>
        <p:txBody>
          <a:bodyPr/>
          <a:lstStyle/>
          <a:p>
            <a:fld id="{14DC5E3C-6CED-4110-835F-0A7232F12F29}" type="slidenum">
              <a:rPr lang="en-US" smtClean="0"/>
              <a:t>4</a:t>
            </a:fld>
            <a:endParaRPr lang="en-US"/>
          </a:p>
        </p:txBody>
      </p:sp>
    </p:spTree>
    <p:extLst>
      <p:ext uri="{BB962C8B-B14F-4D97-AF65-F5344CB8AC3E}">
        <p14:creationId xmlns:p14="http://schemas.microsoft.com/office/powerpoint/2010/main" val="3856651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Interval and ratio data are types of quantitative data. The two have various differences, these are: </a:t>
            </a:r>
          </a:p>
          <a:p>
            <a:r>
              <a:rPr lang="en-US" sz="1200" kern="1200" dirty="0">
                <a:solidFill>
                  <a:schemeClr val="tx1"/>
                </a:solidFill>
                <a:effectLst/>
                <a:latin typeface="+mn-lt"/>
                <a:ea typeface="+mn-ea"/>
                <a:cs typeface="+mn-cs"/>
              </a:rPr>
              <a:t>  Interval</a:t>
            </a:r>
          </a:p>
          <a:p>
            <a:pPr lvl="0"/>
            <a:r>
              <a:rPr lang="en-US" sz="1200" kern="1200" dirty="0">
                <a:solidFill>
                  <a:schemeClr val="tx1"/>
                </a:solidFill>
                <a:effectLst/>
                <a:latin typeface="+mn-lt"/>
                <a:ea typeface="+mn-ea"/>
                <a:cs typeface="+mn-cs"/>
              </a:rPr>
              <a:t>Cannot be multiplied or divided</a:t>
            </a:r>
          </a:p>
          <a:p>
            <a:pPr lvl="0"/>
            <a:r>
              <a:rPr lang="en-US" sz="1200" kern="1200" dirty="0">
                <a:solidFill>
                  <a:schemeClr val="tx1"/>
                </a:solidFill>
                <a:effectLst/>
                <a:latin typeface="+mn-lt"/>
                <a:ea typeface="+mn-ea"/>
                <a:cs typeface="+mn-cs"/>
              </a:rPr>
              <a:t>It is quantitative</a:t>
            </a:r>
          </a:p>
          <a:p>
            <a:pPr lvl="0"/>
            <a:r>
              <a:rPr lang="en-US" sz="1200" kern="1200" dirty="0">
                <a:solidFill>
                  <a:schemeClr val="tx1"/>
                </a:solidFill>
                <a:effectLst/>
                <a:latin typeface="+mn-lt"/>
                <a:ea typeface="+mn-ea"/>
                <a:cs typeface="+mn-cs"/>
              </a:rPr>
              <a:t>It contains meaningful differences</a:t>
            </a:r>
          </a:p>
          <a:p>
            <a:pPr lvl="0"/>
            <a:r>
              <a:rPr lang="en-US" sz="1200" kern="1200" dirty="0">
                <a:solidFill>
                  <a:schemeClr val="tx1"/>
                </a:solidFill>
                <a:effectLst/>
                <a:latin typeface="+mn-lt"/>
                <a:ea typeface="+mn-ea"/>
                <a:cs typeface="+mn-cs"/>
              </a:rPr>
              <a:t>This type of data is able to interpret  scale scores and their differences</a:t>
            </a:r>
          </a:p>
          <a:p>
            <a:pPr lvl="0"/>
            <a:r>
              <a:rPr lang="en-US" sz="1200" kern="1200" dirty="0">
                <a:solidFill>
                  <a:schemeClr val="tx1"/>
                </a:solidFill>
                <a:effectLst/>
                <a:latin typeface="+mn-lt"/>
                <a:ea typeface="+mn-ea"/>
                <a:cs typeface="+mn-cs"/>
              </a:rPr>
              <a:t>In this type of data zero is subjective</a:t>
            </a:r>
          </a:p>
          <a:p>
            <a:pPr lvl="0"/>
            <a:r>
              <a:rPr lang="en-US" sz="1200" kern="1200" dirty="0">
                <a:solidFill>
                  <a:schemeClr val="tx1"/>
                </a:solidFill>
                <a:effectLst/>
                <a:latin typeface="+mn-lt"/>
                <a:ea typeface="+mn-ea"/>
                <a:cs typeface="+mn-cs"/>
              </a:rPr>
              <a:t>There is addition and subtraction of constants </a:t>
            </a:r>
          </a:p>
          <a:p>
            <a:r>
              <a:rPr lang="en-US" sz="1200" kern="1200" dirty="0">
                <a:solidFill>
                  <a:schemeClr val="tx1"/>
                </a:solidFill>
                <a:effectLst/>
                <a:latin typeface="+mn-lt"/>
                <a:ea typeface="+mn-ea"/>
                <a:cs typeface="+mn-cs"/>
              </a:rPr>
              <a:t>Ratio</a:t>
            </a:r>
          </a:p>
          <a:p>
            <a:pPr lvl="0"/>
            <a:r>
              <a:rPr lang="en-US" sz="1200" kern="1200" dirty="0">
                <a:solidFill>
                  <a:schemeClr val="tx1"/>
                </a:solidFill>
                <a:effectLst/>
                <a:latin typeface="+mn-lt"/>
                <a:ea typeface="+mn-ea"/>
                <a:cs typeface="+mn-cs"/>
              </a:rPr>
              <a:t>It has an interval scale</a:t>
            </a:r>
          </a:p>
          <a:p>
            <a:pPr lvl="0"/>
            <a:r>
              <a:rPr lang="en-US" sz="1200" kern="1200" dirty="0">
                <a:solidFill>
                  <a:schemeClr val="tx1"/>
                </a:solidFill>
                <a:effectLst/>
                <a:latin typeface="+mn-lt"/>
                <a:ea typeface="+mn-ea"/>
                <a:cs typeface="+mn-cs"/>
              </a:rPr>
              <a:t>True zero</a:t>
            </a:r>
          </a:p>
          <a:p>
            <a:pPr lvl="0"/>
            <a:r>
              <a:rPr lang="en-US" sz="1200" kern="1200" dirty="0">
                <a:solidFill>
                  <a:schemeClr val="tx1"/>
                </a:solidFill>
                <a:effectLst/>
                <a:latin typeface="+mn-lt"/>
                <a:ea typeface="+mn-ea"/>
                <a:cs typeface="+mn-cs"/>
              </a:rPr>
              <a:t>This data is measured on absolute scale</a:t>
            </a:r>
          </a:p>
          <a:p>
            <a:pPr lvl="0"/>
            <a:r>
              <a:rPr lang="en-US" sz="1200" kern="1200" dirty="0">
                <a:solidFill>
                  <a:schemeClr val="tx1"/>
                </a:solidFill>
                <a:effectLst/>
                <a:latin typeface="+mn-lt"/>
                <a:ea typeface="+mn-ea"/>
                <a:cs typeface="+mn-cs"/>
              </a:rPr>
              <a:t>It can be used to compare differences , relative, and magnitudes</a:t>
            </a:r>
          </a:p>
          <a:p>
            <a:pPr lvl="0"/>
            <a:r>
              <a:rPr lang="en-US" sz="1200" kern="1200" dirty="0">
                <a:solidFill>
                  <a:schemeClr val="tx1"/>
                </a:solidFill>
                <a:effectLst/>
                <a:latin typeface="+mn-lt"/>
                <a:ea typeface="+mn-ea"/>
                <a:cs typeface="+mn-cs"/>
              </a:rPr>
              <a:t>It gives room for multiplication and division can be performed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Multiplication and division that are a part of the statistical parameters can be used ("Difference," 2012).</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4DC5E3C-6CED-4110-835F-0A7232F12F29}" type="slidenum">
              <a:rPr lang="en-US" smtClean="0"/>
              <a:t>5</a:t>
            </a:fld>
            <a:endParaRPr lang="en-US"/>
          </a:p>
        </p:txBody>
      </p:sp>
    </p:spTree>
    <p:extLst>
      <p:ext uri="{BB962C8B-B14F-4D97-AF65-F5344CB8AC3E}">
        <p14:creationId xmlns:p14="http://schemas.microsoft.com/office/powerpoint/2010/main" val="3826925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research population represent the large number of people in a geographical location </a:t>
            </a:r>
          </a:p>
          <a:p>
            <a:r>
              <a:rPr lang="en-US" sz="1200" kern="1200" dirty="0">
                <a:solidFill>
                  <a:schemeClr val="tx1"/>
                </a:solidFill>
                <a:effectLst/>
                <a:latin typeface="+mn-lt"/>
                <a:ea typeface="+mn-ea"/>
                <a:cs typeface="+mn-cs"/>
              </a:rPr>
              <a:t>Population shows persons, objects, units and any other components that is capable of being to be comprehended, and should have g certain properties. A sample is a small number of people of objects that represent a large magnitude, whatever the reaction the sample will portray is the actual reaction the population will give concerning the matter of study. For as ample to work properly it is selected in order. The differences between the two are:</a:t>
            </a:r>
          </a:p>
          <a:p>
            <a:r>
              <a:rPr lang="en-US" sz="1200" kern="1200" dirty="0">
                <a:solidFill>
                  <a:schemeClr val="tx1"/>
                </a:solidFill>
                <a:effectLst/>
                <a:latin typeface="+mn-lt"/>
                <a:ea typeface="+mn-ea"/>
                <a:cs typeface="+mn-cs"/>
              </a:rPr>
              <a:t>Population is a collection of all elements that hold like characteristics that is made up of universe.  Every unit of the group is included.  Characteristic of population is parameter.  The collection of data is done through complete enumeration or census that focuses on the identification of characteristics.  Sample is a subset of the member of the population that was selected to take part in the study.   It is only a few pieces of the population.  A characteristic is statistic.   The collection of data is achieved through sample surveys or samplings with a focus on making conjectures about the population. </a:t>
            </a:r>
          </a:p>
        </p:txBody>
      </p:sp>
      <p:sp>
        <p:nvSpPr>
          <p:cNvPr id="4" name="Slide Number Placeholder 3"/>
          <p:cNvSpPr>
            <a:spLocks noGrp="1"/>
          </p:cNvSpPr>
          <p:nvPr>
            <p:ph type="sldNum" sz="quarter" idx="10"/>
          </p:nvPr>
        </p:nvSpPr>
        <p:spPr/>
        <p:txBody>
          <a:bodyPr/>
          <a:lstStyle/>
          <a:p>
            <a:fld id="{14DC5E3C-6CED-4110-835F-0A7232F12F29}" type="slidenum">
              <a:rPr lang="en-US" smtClean="0"/>
              <a:t>6</a:t>
            </a:fld>
            <a:endParaRPr lang="en-US"/>
          </a:p>
        </p:txBody>
      </p:sp>
    </p:spTree>
    <p:extLst>
      <p:ext uri="{BB962C8B-B14F-4D97-AF65-F5344CB8AC3E}">
        <p14:creationId xmlns:p14="http://schemas.microsoft.com/office/powerpoint/2010/main" val="3059497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C621D75-360B-4505-AC1E-E66630CB4E71}" type="datetimeFigureOut">
              <a:rPr lang="en-US" smtClean="0"/>
              <a:t>2/4/2020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430A1AD-8FD7-4F84-B87C-1B884A71E043}"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621D75-360B-4505-AC1E-E66630CB4E71}"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30A1AD-8FD7-4F84-B87C-1B884A71E04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430A1AD-8FD7-4F84-B87C-1B884A71E043}"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621D75-360B-4505-AC1E-E66630CB4E71}"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AC621D75-360B-4505-AC1E-E66630CB4E71}" type="datetimeFigureOut">
              <a:rPr lang="en-US" smtClean="0"/>
              <a:t>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430A1AD-8FD7-4F84-B87C-1B884A71E043}"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C621D75-360B-4505-AC1E-E66630CB4E71}" type="datetimeFigureOut">
              <a:rPr lang="en-US" smtClean="0"/>
              <a:t>2/4/2020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430A1AD-8FD7-4F84-B87C-1B884A71E043}"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AC621D75-360B-4505-AC1E-E66630CB4E71}" type="datetimeFigureOut">
              <a:rPr lang="en-US" smtClean="0"/>
              <a:t>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30A1AD-8FD7-4F84-B87C-1B884A71E043}"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AC621D75-360B-4505-AC1E-E66630CB4E71}" type="datetimeFigureOut">
              <a:rPr lang="en-US" smtClean="0"/>
              <a:t>2/4/2020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430A1AD-8FD7-4F84-B87C-1B884A71E043}"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C621D75-360B-4505-AC1E-E66630CB4E71}" type="datetimeFigureOut">
              <a:rPr lang="en-US" smtClean="0"/>
              <a:t>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430A1AD-8FD7-4F84-B87C-1B884A71E0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C621D75-360B-4505-AC1E-E66630CB4E71}" type="datetimeFigureOut">
              <a:rPr lang="en-US" smtClean="0"/>
              <a:t>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430A1AD-8FD7-4F84-B87C-1B884A71E0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430A1AD-8FD7-4F84-B87C-1B884A71E043}"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C621D75-360B-4505-AC1E-E66630CB4E71}" type="datetimeFigureOut">
              <a:rPr lang="en-US" smtClean="0"/>
              <a:t>2/4/2020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430A1AD-8FD7-4F84-B87C-1B884A71E043}"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C621D75-360B-4505-AC1E-E66630CB4E71}" type="datetimeFigureOut">
              <a:rPr lang="en-US" smtClean="0"/>
              <a:t>2/4/2020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C621D75-360B-4505-AC1E-E66630CB4E71}" type="datetimeFigureOut">
              <a:rPr lang="en-US" smtClean="0"/>
              <a:t>2/4/2020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430A1AD-8FD7-4F84-B87C-1B884A71E043}"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219200"/>
            <a:ext cx="8503920" cy="5257800"/>
          </a:xfrm>
        </p:spPr>
        <p:txBody>
          <a:bodyPr/>
          <a:lstStyle/>
          <a:p>
            <a:pPr marL="0" indent="0" algn="ctr">
              <a:lnSpc>
                <a:spcPct val="200000"/>
              </a:lnSpc>
              <a:buNone/>
            </a:pPr>
            <a:r>
              <a:rPr lang="en-US" dirty="0"/>
              <a:t>Statistical Analysis</a:t>
            </a:r>
          </a:p>
          <a:p>
            <a:pPr marL="0" indent="0" algn="ctr">
              <a:lnSpc>
                <a:spcPct val="200000"/>
              </a:lnSpc>
              <a:buNone/>
            </a:pPr>
            <a:r>
              <a:rPr lang="en-US" dirty="0"/>
              <a:t>Colorado Technical University</a:t>
            </a:r>
          </a:p>
          <a:p>
            <a:pPr marL="0" indent="0" algn="ctr">
              <a:lnSpc>
                <a:spcPct val="200000"/>
              </a:lnSpc>
              <a:buNone/>
            </a:pPr>
            <a:r>
              <a:rPr lang="en-US" dirty="0"/>
              <a:t>Luz Sustaita</a:t>
            </a:r>
          </a:p>
          <a:p>
            <a:pPr marL="0" indent="0" algn="ctr">
              <a:lnSpc>
                <a:spcPct val="200000"/>
              </a:lnSpc>
              <a:buNone/>
            </a:pPr>
            <a:r>
              <a:rPr lang="en-US" dirty="0"/>
              <a:t>January 15, 2020</a:t>
            </a:r>
          </a:p>
          <a:p>
            <a:endParaRPr lang="en-US" dirty="0"/>
          </a:p>
        </p:txBody>
      </p:sp>
    </p:spTree>
    <p:extLst>
      <p:ext uri="{BB962C8B-B14F-4D97-AF65-F5344CB8AC3E}">
        <p14:creationId xmlns:p14="http://schemas.microsoft.com/office/powerpoint/2010/main" val="147583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743200"/>
            <a:ext cx="2514600" cy="3581400"/>
          </a:xfrm>
        </p:spPr>
        <p:txBody>
          <a:bodyPr>
            <a:normAutofit/>
          </a:bodyPr>
          <a:lstStyle/>
          <a:p>
            <a:pPr marL="285750" indent="-285750" algn="l">
              <a:buFont typeface="Wingdings" pitchFamily="2" charset="2"/>
              <a:buChar char="ü"/>
            </a:pPr>
            <a:r>
              <a:rPr lang="en-US" b="0" cap="none" dirty="0">
                <a:latin typeface="Times New Roman" pitchFamily="18" charset="0"/>
                <a:cs typeface="Times New Roman" pitchFamily="18" charset="0"/>
              </a:rPr>
              <a:t>qualitative </a:t>
            </a:r>
          </a:p>
          <a:p>
            <a:pPr marL="285750" indent="-285750" algn="l">
              <a:buFont typeface="Wingdings" pitchFamily="2" charset="2"/>
              <a:buChar char="ü"/>
            </a:pPr>
            <a:r>
              <a:rPr lang="en-US" b="0" cap="none" dirty="0">
                <a:latin typeface="Times New Roman" pitchFamily="18" charset="0"/>
                <a:cs typeface="Times New Roman" pitchFamily="18" charset="0"/>
              </a:rPr>
              <a:t>identifies names</a:t>
            </a:r>
          </a:p>
          <a:p>
            <a:pPr marL="285750" indent="-285750" algn="l">
              <a:buFont typeface="Wingdings" pitchFamily="2" charset="2"/>
              <a:buChar char="ü"/>
            </a:pPr>
            <a:r>
              <a:rPr lang="en-US" b="0" cap="none" dirty="0">
                <a:latin typeface="Times New Roman" pitchFamily="18" charset="0"/>
                <a:cs typeface="Times New Roman" pitchFamily="18" charset="0"/>
              </a:rPr>
              <a:t>no assigned order in relation to pieces of data or numbered objects</a:t>
            </a:r>
          </a:p>
          <a:p>
            <a:pPr marL="285750" indent="-285750" algn="l">
              <a:buFont typeface="Wingdings" pitchFamily="2" charset="2"/>
              <a:buChar char="ü"/>
            </a:pPr>
            <a:r>
              <a:rPr lang="en-US" b="0" cap="none" dirty="0">
                <a:latin typeface="Times New Roman" pitchFamily="18" charset="0"/>
                <a:cs typeface="Times New Roman" pitchFamily="18" charset="0"/>
              </a:rPr>
              <a:t>calculations cannot be done</a:t>
            </a:r>
          </a:p>
          <a:p>
            <a:pPr marL="285750" indent="-285750" algn="l">
              <a:buFont typeface="Wingdings" pitchFamily="2" charset="2"/>
              <a:buChar char="ü"/>
            </a:pPr>
            <a:r>
              <a:rPr lang="en-US" b="0" cap="none" dirty="0">
                <a:latin typeface="Times New Roman" pitchFamily="18" charset="0"/>
                <a:cs typeface="Times New Roman" pitchFamily="18" charset="0"/>
              </a:rPr>
              <a:t>uses categories</a:t>
            </a:r>
          </a:p>
          <a:p>
            <a:pPr marL="285750" indent="-285750" algn="l">
              <a:buFont typeface="Wingdings" pitchFamily="2" charset="2"/>
              <a:buChar char="ü"/>
            </a:pPr>
            <a:r>
              <a:rPr lang="en-US" b="0" cap="none" dirty="0">
                <a:latin typeface="Times New Roman" pitchFamily="18" charset="0"/>
                <a:cs typeface="Times New Roman" pitchFamily="18" charset="0"/>
              </a:rPr>
              <a:t>cannot find mean or median</a:t>
            </a:r>
          </a:p>
          <a:p>
            <a:pPr marL="285750" indent="-285750" algn="l">
              <a:buFont typeface="Wingdings" pitchFamily="2" charset="2"/>
              <a:buChar char="ü"/>
            </a:pPr>
            <a:endParaRPr lang="en-US" b="0" cap="none" dirty="0">
              <a:latin typeface="Times New Roman" pitchFamily="18" charset="0"/>
              <a:cs typeface="Times New Roman" pitchFamily="18" charset="0"/>
            </a:endParaRPr>
          </a:p>
        </p:txBody>
      </p:sp>
      <p:sp>
        <p:nvSpPr>
          <p:cNvPr id="2" name="Title 1"/>
          <p:cNvSpPr>
            <a:spLocks noGrp="1"/>
          </p:cNvSpPr>
          <p:nvPr>
            <p:ph type="ctrTitle"/>
          </p:nvPr>
        </p:nvSpPr>
        <p:spPr>
          <a:xfrm>
            <a:off x="304800" y="609600"/>
            <a:ext cx="7772400" cy="609600"/>
          </a:xfrm>
        </p:spPr>
        <p:txBody>
          <a:bodyPr>
            <a:normAutofit fontScale="90000"/>
          </a:bodyPr>
          <a:lstStyle/>
          <a:p>
            <a:r>
              <a:rPr lang="en-US" sz="2200" dirty="0">
                <a:latin typeface="Times New Roman" pitchFamily="18" charset="0"/>
                <a:cs typeface="Times New Roman" pitchFamily="18" charset="0"/>
              </a:rPr>
              <a:t>Explain the difference between nominal and ordinal data.</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TextBox 3"/>
          <p:cNvSpPr txBox="1"/>
          <p:nvPr/>
        </p:nvSpPr>
        <p:spPr>
          <a:xfrm>
            <a:off x="609600" y="1524000"/>
            <a:ext cx="2133600" cy="369332"/>
          </a:xfrm>
          <a:prstGeom prst="rect">
            <a:avLst/>
          </a:prstGeom>
          <a:noFill/>
        </p:spPr>
        <p:txBody>
          <a:bodyPr wrap="square" rtlCol="0">
            <a:spAutoFit/>
          </a:bodyPr>
          <a:lstStyle/>
          <a:p>
            <a:r>
              <a:rPr lang="en-US" dirty="0">
                <a:latin typeface="Times New Roman" pitchFamily="18" charset="0"/>
                <a:cs typeface="Times New Roman" pitchFamily="18" charset="0"/>
              </a:rPr>
              <a:t>Nominal data </a:t>
            </a:r>
          </a:p>
        </p:txBody>
      </p:sp>
      <p:sp>
        <p:nvSpPr>
          <p:cNvPr id="5" name="TextBox 4"/>
          <p:cNvSpPr txBox="1"/>
          <p:nvPr/>
        </p:nvSpPr>
        <p:spPr>
          <a:xfrm>
            <a:off x="4572000" y="1573763"/>
            <a:ext cx="2362200" cy="369332"/>
          </a:xfrm>
          <a:prstGeom prst="rect">
            <a:avLst/>
          </a:prstGeom>
          <a:noFill/>
        </p:spPr>
        <p:txBody>
          <a:bodyPr wrap="square" rtlCol="0">
            <a:spAutoFit/>
          </a:bodyPr>
          <a:lstStyle/>
          <a:p>
            <a:r>
              <a:rPr lang="en-US" dirty="0"/>
              <a:t>Ordinal data </a:t>
            </a:r>
          </a:p>
        </p:txBody>
      </p:sp>
      <p:sp>
        <p:nvSpPr>
          <p:cNvPr id="7" name="TextBox 6"/>
          <p:cNvSpPr txBox="1"/>
          <p:nvPr/>
        </p:nvSpPr>
        <p:spPr>
          <a:xfrm>
            <a:off x="4191000" y="2819399"/>
            <a:ext cx="2743200" cy="2585323"/>
          </a:xfrm>
          <a:prstGeom prst="rect">
            <a:avLst/>
          </a:prstGeom>
          <a:noFill/>
        </p:spPr>
        <p:txBody>
          <a:bodyPr wrap="square" rtlCol="0">
            <a:spAutoFit/>
          </a:bodyPr>
          <a:lstStyle/>
          <a:p>
            <a:pPr marL="285750" indent="-285750">
              <a:buFont typeface="Wingdings" pitchFamily="2" charset="2"/>
              <a:buChar char="ü"/>
            </a:pPr>
            <a:r>
              <a:rPr lang="en-US" dirty="0">
                <a:latin typeface="Times New Roman" pitchFamily="18" charset="0"/>
                <a:cs typeface="Times New Roman" pitchFamily="18" charset="0"/>
              </a:rPr>
              <a:t>This data is qualitative and quantitative</a:t>
            </a:r>
          </a:p>
          <a:p>
            <a:pPr marL="285750" indent="-285750">
              <a:buFont typeface="Wingdings" pitchFamily="2" charset="2"/>
              <a:buChar char="ü"/>
            </a:pPr>
            <a:r>
              <a:rPr lang="en-US" dirty="0">
                <a:latin typeface="Times New Roman" pitchFamily="18" charset="0"/>
                <a:cs typeface="Times New Roman" pitchFamily="18" charset="0"/>
              </a:rPr>
              <a:t>Data has order.</a:t>
            </a:r>
          </a:p>
          <a:p>
            <a:pPr marL="285750" indent="-285750">
              <a:buFont typeface="Wingdings" pitchFamily="2" charset="2"/>
              <a:buChar char="ü"/>
            </a:pPr>
            <a:r>
              <a:rPr lang="en-US" dirty="0">
                <a:latin typeface="Times New Roman" pitchFamily="18" charset="0"/>
                <a:cs typeface="Times New Roman" pitchFamily="18" charset="0"/>
              </a:rPr>
              <a:t>There is relation of numbers .</a:t>
            </a:r>
          </a:p>
          <a:p>
            <a:pPr marL="285750" indent="-285750">
              <a:buFont typeface="Wingdings" pitchFamily="2" charset="2"/>
              <a:buChar char="ü"/>
            </a:pPr>
            <a:r>
              <a:rPr lang="en-US" dirty="0">
                <a:latin typeface="Times New Roman" pitchFamily="18" charset="0"/>
                <a:cs typeface="Times New Roman" pitchFamily="18" charset="0"/>
              </a:rPr>
              <a:t>There is no meaning between differences in data entries</a:t>
            </a:r>
          </a:p>
          <a:p>
            <a:endParaRPr lang="en-US" dirty="0"/>
          </a:p>
        </p:txBody>
      </p:sp>
    </p:spTree>
    <p:extLst>
      <p:ext uri="{BB962C8B-B14F-4D97-AF65-F5344CB8AC3E}">
        <p14:creationId xmlns:p14="http://schemas.microsoft.com/office/powerpoint/2010/main" val="417148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outdoor sporting goods </a:t>
            </a:r>
          </a:p>
        </p:txBody>
      </p:sp>
      <p:sp>
        <p:nvSpPr>
          <p:cNvPr id="3" name="Content Placeholder 2"/>
          <p:cNvSpPr>
            <a:spLocks noGrp="1"/>
          </p:cNvSpPr>
          <p:nvPr>
            <p:ph sz="quarter" idx="1"/>
          </p:nvPr>
        </p:nvSpPr>
        <p:spPr>
          <a:xfrm>
            <a:off x="381000" y="2286000"/>
            <a:ext cx="2365248" cy="2286000"/>
          </a:xfrm>
        </p:spPr>
        <p:txBody>
          <a:bodyPr/>
          <a:lstStyle/>
          <a:p>
            <a:r>
              <a:rPr lang="en-US" sz="1800" dirty="0">
                <a:latin typeface="Times New Roman" pitchFamily="18" charset="0"/>
                <a:cs typeface="Times New Roman" pitchFamily="18" charset="0"/>
              </a:rPr>
              <a:t>Categories of sports  of sports</a:t>
            </a:r>
          </a:p>
          <a:p>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what customers </a:t>
            </a:r>
          </a:p>
          <a:p>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Brands</a:t>
            </a:r>
          </a:p>
          <a:p>
            <a:endParaRPr lang="en-US" dirty="0"/>
          </a:p>
        </p:txBody>
      </p:sp>
      <p:sp>
        <p:nvSpPr>
          <p:cNvPr id="4" name="TextBox 3"/>
          <p:cNvSpPr txBox="1"/>
          <p:nvPr/>
        </p:nvSpPr>
        <p:spPr>
          <a:xfrm>
            <a:off x="648855" y="1666980"/>
            <a:ext cx="1828800" cy="369332"/>
          </a:xfrm>
          <a:prstGeom prst="rect">
            <a:avLst/>
          </a:prstGeom>
          <a:noFill/>
        </p:spPr>
        <p:txBody>
          <a:bodyPr wrap="square" rtlCol="0">
            <a:spAutoFit/>
          </a:bodyPr>
          <a:lstStyle/>
          <a:p>
            <a:r>
              <a:rPr lang="en-US" dirty="0"/>
              <a:t>Qualitative </a:t>
            </a:r>
          </a:p>
        </p:txBody>
      </p:sp>
      <p:sp>
        <p:nvSpPr>
          <p:cNvPr id="5" name="TextBox 4"/>
          <p:cNvSpPr txBox="1"/>
          <p:nvPr/>
        </p:nvSpPr>
        <p:spPr>
          <a:xfrm>
            <a:off x="3810000" y="1524000"/>
            <a:ext cx="1905000" cy="369332"/>
          </a:xfrm>
          <a:prstGeom prst="rect">
            <a:avLst/>
          </a:prstGeom>
          <a:noFill/>
        </p:spPr>
        <p:txBody>
          <a:bodyPr wrap="square" rtlCol="0">
            <a:spAutoFit/>
          </a:bodyPr>
          <a:lstStyle/>
          <a:p>
            <a:r>
              <a:rPr lang="en-US" dirty="0"/>
              <a:t>Ordinal</a:t>
            </a:r>
          </a:p>
        </p:txBody>
      </p:sp>
      <p:sp>
        <p:nvSpPr>
          <p:cNvPr id="6" name="TextBox 5"/>
          <p:cNvSpPr txBox="1"/>
          <p:nvPr/>
        </p:nvSpPr>
        <p:spPr>
          <a:xfrm>
            <a:off x="3810000" y="2036312"/>
            <a:ext cx="2819400" cy="3416320"/>
          </a:xfrm>
          <a:prstGeom prst="rect">
            <a:avLst/>
          </a:prstGeom>
          <a:noFill/>
        </p:spPr>
        <p:txBody>
          <a:bodyPr wrap="square" rtlCol="0">
            <a:spAutoFit/>
          </a:bodyPr>
          <a:lstStyle/>
          <a:p>
            <a:pPr marL="285750" indent="-285750">
              <a:buFont typeface="Arial" pitchFamily="34" charset="0"/>
              <a:buChar char="•"/>
            </a:pPr>
            <a:r>
              <a:rPr lang="en-US" dirty="0"/>
              <a:t>Wants arrange in  order and  preference from the 1 to 5</a:t>
            </a:r>
          </a:p>
          <a:p>
            <a:pPr marL="285750" indent="-285750">
              <a:buFont typeface="Arial" pitchFamily="34" charset="0"/>
              <a:buChar char="•"/>
            </a:pPr>
            <a:endParaRPr lang="en-US" dirty="0"/>
          </a:p>
          <a:p>
            <a:pPr marL="285750" indent="-285750">
              <a:buFont typeface="Arial" pitchFamily="34" charset="0"/>
              <a:buChar char="•"/>
            </a:pPr>
            <a:r>
              <a:rPr lang="en-US" dirty="0"/>
              <a:t>Should be arranged from the list  important to very important</a:t>
            </a:r>
          </a:p>
          <a:p>
            <a:pPr marL="285750" indent="-285750">
              <a:buFont typeface="Arial" pitchFamily="34" charset="0"/>
              <a:buChar char="•"/>
            </a:pPr>
            <a:endParaRPr lang="en-US" dirty="0"/>
          </a:p>
          <a:p>
            <a:pPr marL="285750" indent="-285750">
              <a:buFont typeface="Arial" pitchFamily="34" charset="0"/>
              <a:buChar char="•"/>
            </a:pPr>
            <a:r>
              <a:rPr lang="en-US" dirty="0"/>
              <a:t>Customer needs</a:t>
            </a:r>
          </a:p>
          <a:p>
            <a:pPr marL="285750" indent="-285750">
              <a:buFont typeface="Arial" pitchFamily="34" charset="0"/>
              <a:buChar char="•"/>
            </a:pPr>
            <a:endParaRPr lang="en-US" dirty="0"/>
          </a:p>
          <a:p>
            <a:pPr marL="285750" indent="-285750">
              <a:buFont typeface="Arial" pitchFamily="34" charset="0"/>
              <a:buChar char="•"/>
            </a:pPr>
            <a:r>
              <a:rPr lang="en-US" dirty="0"/>
              <a:t>Brand names</a:t>
            </a:r>
          </a:p>
        </p:txBody>
      </p:sp>
    </p:spTree>
    <p:extLst>
      <p:ext uri="{BB962C8B-B14F-4D97-AF65-F5344CB8AC3E}">
        <p14:creationId xmlns:p14="http://schemas.microsoft.com/office/powerpoint/2010/main" val="3359991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latin typeface="Times New Roman" pitchFamily="18" charset="0"/>
                <a:cs typeface="Times New Roman" pitchFamily="18" charset="0"/>
              </a:rPr>
              <a:t>Ordinal attribute</a:t>
            </a:r>
          </a:p>
        </p:txBody>
      </p:sp>
      <p:sp>
        <p:nvSpPr>
          <p:cNvPr id="3" name="Content Placeholder 2"/>
          <p:cNvSpPr>
            <a:spLocks noGrp="1"/>
          </p:cNvSpPr>
          <p:nvPr>
            <p:ph sz="quarter" idx="1"/>
          </p:nvPr>
        </p:nvSpPr>
        <p:spPr/>
        <p:txBody>
          <a:bodyPr/>
          <a:lstStyle/>
          <a:p>
            <a:r>
              <a:rPr lang="en-US" dirty="0"/>
              <a:t>How many people take part in  outdoor sports</a:t>
            </a:r>
          </a:p>
          <a:p>
            <a:r>
              <a:rPr lang="en-US" dirty="0"/>
              <a:t>Most purchased brand name </a:t>
            </a:r>
          </a:p>
          <a:p>
            <a:pPr marL="1383030" lvl="4" indent="-285750">
              <a:buFont typeface="Wingdings" pitchFamily="2" charset="2"/>
              <a:buChar char="ü"/>
            </a:pPr>
            <a:r>
              <a:rPr lang="en-US" dirty="0"/>
              <a:t>	Adidas</a:t>
            </a:r>
          </a:p>
          <a:p>
            <a:pPr marL="1383030" lvl="4" indent="-285750">
              <a:buFont typeface="Wingdings" pitchFamily="2" charset="2"/>
              <a:buChar char="ü"/>
            </a:pPr>
            <a:r>
              <a:rPr lang="en-US" dirty="0"/>
              <a:t>	Balenciaga</a:t>
            </a:r>
          </a:p>
          <a:p>
            <a:pPr marL="1383030" lvl="4" indent="-285750">
              <a:buFont typeface="Wingdings" pitchFamily="2" charset="2"/>
              <a:buChar char="ü"/>
            </a:pPr>
            <a:r>
              <a:rPr lang="en-US" dirty="0"/>
              <a:t>	puma</a:t>
            </a:r>
          </a:p>
          <a:p>
            <a:pPr marL="1383030" lvl="4" indent="-285750" algn="just">
              <a:buFont typeface="Wingdings" pitchFamily="2" charset="2"/>
              <a:buChar char="ü"/>
            </a:pPr>
            <a:r>
              <a:rPr lang="en-US" dirty="0"/>
              <a:t>	Asics</a:t>
            </a:r>
          </a:p>
          <a:p>
            <a:endParaRPr lang="en-US" dirty="0"/>
          </a:p>
        </p:txBody>
      </p:sp>
    </p:spTree>
    <p:extLst>
      <p:ext uri="{BB962C8B-B14F-4D97-AF65-F5344CB8AC3E}">
        <p14:creationId xmlns:p14="http://schemas.microsoft.com/office/powerpoint/2010/main" val="2651776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Difference between interval and ratio data</a:t>
            </a:r>
          </a:p>
        </p:txBody>
      </p:sp>
      <p:sp>
        <p:nvSpPr>
          <p:cNvPr id="3" name="Content Placeholder 2"/>
          <p:cNvSpPr>
            <a:spLocks noGrp="1"/>
          </p:cNvSpPr>
          <p:nvPr>
            <p:ph sz="quarter" idx="1"/>
          </p:nvPr>
        </p:nvSpPr>
        <p:spPr>
          <a:xfrm>
            <a:off x="521485" y="1600200"/>
            <a:ext cx="2365248" cy="4800600"/>
          </a:xfrm>
        </p:spPr>
        <p:txBody>
          <a:bodyPr>
            <a:normAutofit fontScale="62500" lnSpcReduction="20000"/>
          </a:bodyPr>
          <a:lstStyle/>
          <a:p>
            <a:endParaRPr lang="en-US" sz="1800" dirty="0"/>
          </a:p>
          <a:p>
            <a:pPr>
              <a:lnSpc>
                <a:spcPct val="210000"/>
              </a:lnSpc>
            </a:pPr>
            <a:r>
              <a:rPr lang="en-US" sz="1900" dirty="0">
                <a:latin typeface="Times New Roman" pitchFamily="18" charset="0"/>
                <a:cs typeface="Times New Roman" pitchFamily="18" charset="0"/>
              </a:rPr>
              <a:t>Cannot be multiplied or divided</a:t>
            </a:r>
          </a:p>
          <a:p>
            <a:pPr>
              <a:lnSpc>
                <a:spcPct val="210000"/>
              </a:lnSpc>
            </a:pPr>
            <a:r>
              <a:rPr lang="en-US" sz="1900" dirty="0">
                <a:latin typeface="Times New Roman" pitchFamily="18" charset="0"/>
                <a:cs typeface="Times New Roman" pitchFamily="18" charset="0"/>
              </a:rPr>
              <a:t>It is quantitative</a:t>
            </a:r>
          </a:p>
          <a:p>
            <a:pPr>
              <a:lnSpc>
                <a:spcPct val="210000"/>
              </a:lnSpc>
            </a:pPr>
            <a:r>
              <a:rPr lang="en-US" sz="1900" dirty="0">
                <a:latin typeface="Times New Roman" pitchFamily="18" charset="0"/>
                <a:cs typeface="Times New Roman" pitchFamily="18" charset="0"/>
              </a:rPr>
              <a:t>It contains meaningful differences</a:t>
            </a:r>
          </a:p>
          <a:p>
            <a:pPr>
              <a:lnSpc>
                <a:spcPct val="210000"/>
              </a:lnSpc>
            </a:pPr>
            <a:r>
              <a:rPr lang="en-US" sz="1900" dirty="0">
                <a:latin typeface="Times New Roman" pitchFamily="18" charset="0"/>
                <a:cs typeface="Times New Roman" pitchFamily="18" charset="0"/>
              </a:rPr>
              <a:t>This type of data is able to interpret  scale scores and their differences</a:t>
            </a:r>
          </a:p>
          <a:p>
            <a:pPr>
              <a:lnSpc>
                <a:spcPct val="210000"/>
              </a:lnSpc>
            </a:pPr>
            <a:r>
              <a:rPr lang="en-US" sz="1900" dirty="0">
                <a:latin typeface="Times New Roman" pitchFamily="18" charset="0"/>
                <a:cs typeface="Times New Roman" pitchFamily="18" charset="0"/>
              </a:rPr>
              <a:t>In this type of data zero is subjective</a:t>
            </a:r>
          </a:p>
          <a:p>
            <a:pPr>
              <a:lnSpc>
                <a:spcPct val="210000"/>
              </a:lnSpc>
            </a:pPr>
            <a:r>
              <a:rPr lang="en-US" sz="1900" dirty="0">
                <a:latin typeface="Times New Roman" pitchFamily="18" charset="0"/>
                <a:cs typeface="Times New Roman" pitchFamily="18" charset="0"/>
              </a:rPr>
              <a:t>There is addition and subtraction of constants </a:t>
            </a:r>
          </a:p>
        </p:txBody>
      </p:sp>
      <p:sp>
        <p:nvSpPr>
          <p:cNvPr id="4" name="TextBox 3"/>
          <p:cNvSpPr txBox="1"/>
          <p:nvPr/>
        </p:nvSpPr>
        <p:spPr>
          <a:xfrm>
            <a:off x="457200" y="1200971"/>
            <a:ext cx="2133600" cy="369332"/>
          </a:xfrm>
          <a:prstGeom prst="rect">
            <a:avLst/>
          </a:prstGeom>
          <a:noFill/>
        </p:spPr>
        <p:txBody>
          <a:bodyPr wrap="square" rtlCol="0">
            <a:spAutoFit/>
          </a:bodyPr>
          <a:lstStyle/>
          <a:p>
            <a:pPr algn="ctr"/>
            <a:r>
              <a:rPr lang="en-US" dirty="0"/>
              <a:t>Interval Data</a:t>
            </a:r>
          </a:p>
        </p:txBody>
      </p:sp>
      <p:sp>
        <p:nvSpPr>
          <p:cNvPr id="5" name="TextBox 4"/>
          <p:cNvSpPr txBox="1"/>
          <p:nvPr/>
        </p:nvSpPr>
        <p:spPr>
          <a:xfrm>
            <a:off x="3581400" y="1385637"/>
            <a:ext cx="2590800" cy="646331"/>
          </a:xfrm>
          <a:prstGeom prst="rect">
            <a:avLst/>
          </a:prstGeom>
          <a:noFill/>
        </p:spPr>
        <p:txBody>
          <a:bodyPr wrap="square" rtlCol="0">
            <a:spAutoFit/>
          </a:bodyPr>
          <a:lstStyle/>
          <a:p>
            <a:r>
              <a:rPr lang="en-US" dirty="0"/>
              <a:t>Ratio Data</a:t>
            </a:r>
          </a:p>
          <a:p>
            <a:endParaRPr lang="en-US" dirty="0"/>
          </a:p>
        </p:txBody>
      </p:sp>
      <p:sp>
        <p:nvSpPr>
          <p:cNvPr id="6" name="TextBox 5"/>
          <p:cNvSpPr txBox="1"/>
          <p:nvPr/>
        </p:nvSpPr>
        <p:spPr>
          <a:xfrm>
            <a:off x="3581400" y="1828800"/>
            <a:ext cx="2057400" cy="4801314"/>
          </a:xfrm>
          <a:prstGeom prst="rect">
            <a:avLst/>
          </a:prstGeom>
          <a:noFill/>
        </p:spPr>
        <p:txBody>
          <a:bodyPr wrap="square" rtlCol="0">
            <a:spAutoFit/>
          </a:bodyPr>
          <a:lstStyle/>
          <a:p>
            <a:pPr marL="285750" indent="-285750">
              <a:lnSpc>
                <a:spcPct val="200000"/>
              </a:lnSpc>
              <a:buFont typeface="Arial" pitchFamily="34" charset="0"/>
              <a:buChar char="•"/>
            </a:pPr>
            <a:r>
              <a:rPr lang="en-US" sz="1200" dirty="0"/>
              <a:t>It has an interval scale</a:t>
            </a:r>
          </a:p>
          <a:p>
            <a:pPr marL="285750" indent="-285750">
              <a:lnSpc>
                <a:spcPct val="200000"/>
              </a:lnSpc>
              <a:buFont typeface="Arial" pitchFamily="34" charset="0"/>
              <a:buChar char="•"/>
            </a:pPr>
            <a:r>
              <a:rPr lang="en-US" sz="1200" dirty="0"/>
              <a:t>True zero</a:t>
            </a:r>
          </a:p>
          <a:p>
            <a:pPr marL="285750" indent="-285750">
              <a:lnSpc>
                <a:spcPct val="200000"/>
              </a:lnSpc>
              <a:buFont typeface="Arial" pitchFamily="34" charset="0"/>
              <a:buChar char="•"/>
            </a:pPr>
            <a:r>
              <a:rPr lang="en-US" sz="1200" dirty="0"/>
              <a:t>This data is measured on absolute scale</a:t>
            </a:r>
          </a:p>
          <a:p>
            <a:pPr marL="285750" indent="-285750">
              <a:lnSpc>
                <a:spcPct val="200000"/>
              </a:lnSpc>
              <a:buFont typeface="Arial" pitchFamily="34" charset="0"/>
              <a:buChar char="•"/>
            </a:pPr>
            <a:r>
              <a:rPr lang="en-US" sz="1200" dirty="0"/>
              <a:t>It can be used to compare differences , relative, and magnitudes</a:t>
            </a:r>
          </a:p>
          <a:p>
            <a:pPr marL="285750" indent="-285750">
              <a:lnSpc>
                <a:spcPct val="200000"/>
              </a:lnSpc>
              <a:buFont typeface="Arial" pitchFamily="34" charset="0"/>
              <a:buChar char="•"/>
            </a:pPr>
            <a:r>
              <a:rPr lang="en-US" sz="1200" dirty="0"/>
              <a:t>It gives room for multiplication and division can be performed</a:t>
            </a:r>
          </a:p>
          <a:p>
            <a:endParaRPr lang="en-US" dirty="0"/>
          </a:p>
        </p:txBody>
      </p:sp>
    </p:spTree>
    <p:extLst>
      <p:ext uri="{BB962C8B-B14F-4D97-AF65-F5344CB8AC3E}">
        <p14:creationId xmlns:p14="http://schemas.microsoft.com/office/powerpoint/2010/main" val="1493760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28600" y="2978727"/>
            <a:ext cx="2743200" cy="3581400"/>
          </a:xfrm>
        </p:spPr>
        <p:txBody>
          <a:bodyPr>
            <a:normAutofit/>
          </a:bodyPr>
          <a:lstStyle/>
          <a:p>
            <a:pPr marL="171450" indent="-171450" algn="l">
              <a:buFont typeface="Arial" pitchFamily="34" charset="0"/>
              <a:buChar char="•"/>
            </a:pPr>
            <a:r>
              <a:rPr lang="en-US" sz="1800" b="0" cap="none" dirty="0">
                <a:solidFill>
                  <a:schemeClr val="tx1"/>
                </a:solidFill>
                <a:latin typeface="Times New Roman" pitchFamily="18" charset="0"/>
                <a:cs typeface="Times New Roman" pitchFamily="18" charset="0"/>
              </a:rPr>
              <a:t>It consist of the entire group that is in their natural environment, the can be part of the study or they may not be </a:t>
            </a:r>
            <a:endParaRPr lang="en-US" sz="1800" b="0" dirty="0">
              <a:solidFill>
                <a:schemeClr val="tx1"/>
              </a:solidFill>
              <a:latin typeface="Times New Roman" pitchFamily="18" charset="0"/>
              <a:cs typeface="Times New Roman" pitchFamily="18" charset="0"/>
            </a:endParaRPr>
          </a:p>
          <a:p>
            <a:endParaRPr lang="en-US" sz="1800" b="0" dirty="0">
              <a:latin typeface="Times New Roman" pitchFamily="18" charset="0"/>
              <a:cs typeface="Times New Roman" pitchFamily="18" charset="0"/>
            </a:endParaRPr>
          </a:p>
        </p:txBody>
      </p:sp>
      <p:sp>
        <p:nvSpPr>
          <p:cNvPr id="3" name="Title 2"/>
          <p:cNvSpPr>
            <a:spLocks noGrp="1"/>
          </p:cNvSpPr>
          <p:nvPr>
            <p:ph type="ctrTitle"/>
          </p:nvPr>
        </p:nvSpPr>
        <p:spPr/>
        <p:txBody>
          <a:bodyPr/>
          <a:lstStyle/>
          <a:p>
            <a:r>
              <a:rPr lang="en-US" sz="4400" dirty="0"/>
              <a:t>Population </a:t>
            </a:r>
            <a:r>
              <a:rPr lang="en-US" sz="4400" dirty="0" err="1"/>
              <a:t>vs</a:t>
            </a:r>
            <a:r>
              <a:rPr lang="en-US" sz="4400" dirty="0"/>
              <a:t> Sample</a:t>
            </a:r>
            <a:br>
              <a:rPr lang="en-US" dirty="0"/>
            </a:br>
            <a:r>
              <a:rPr lang="en-US" sz="3600" dirty="0"/>
              <a:t>Differences</a:t>
            </a:r>
            <a:endParaRPr lang="en-US" dirty="0"/>
          </a:p>
        </p:txBody>
      </p:sp>
      <p:sp>
        <p:nvSpPr>
          <p:cNvPr id="5" name="TextBox 4"/>
          <p:cNvSpPr txBox="1"/>
          <p:nvPr/>
        </p:nvSpPr>
        <p:spPr>
          <a:xfrm>
            <a:off x="609600" y="2514600"/>
            <a:ext cx="2286000" cy="369332"/>
          </a:xfrm>
          <a:prstGeom prst="rect">
            <a:avLst/>
          </a:prstGeom>
          <a:noFill/>
        </p:spPr>
        <p:txBody>
          <a:bodyPr wrap="square" rtlCol="0">
            <a:spAutoFit/>
          </a:bodyPr>
          <a:lstStyle/>
          <a:p>
            <a:r>
              <a:rPr lang="en-US" dirty="0"/>
              <a:t>Population</a:t>
            </a:r>
          </a:p>
        </p:txBody>
      </p:sp>
      <p:sp>
        <p:nvSpPr>
          <p:cNvPr id="6" name="TextBox 5"/>
          <p:cNvSpPr txBox="1"/>
          <p:nvPr/>
        </p:nvSpPr>
        <p:spPr>
          <a:xfrm>
            <a:off x="4953000" y="2514600"/>
            <a:ext cx="1828800" cy="369332"/>
          </a:xfrm>
          <a:prstGeom prst="rect">
            <a:avLst/>
          </a:prstGeom>
          <a:noFill/>
        </p:spPr>
        <p:txBody>
          <a:bodyPr wrap="square" rtlCol="0">
            <a:spAutoFit/>
          </a:bodyPr>
          <a:lstStyle/>
          <a:p>
            <a:r>
              <a:rPr lang="en-US" dirty="0"/>
              <a:t>Sample </a:t>
            </a:r>
          </a:p>
        </p:txBody>
      </p:sp>
      <p:sp>
        <p:nvSpPr>
          <p:cNvPr id="7" name="TextBox 6"/>
          <p:cNvSpPr txBox="1"/>
          <p:nvPr/>
        </p:nvSpPr>
        <p:spPr>
          <a:xfrm>
            <a:off x="4876800" y="3352800"/>
            <a:ext cx="2286000" cy="369332"/>
          </a:xfrm>
          <a:prstGeom prst="rect">
            <a:avLst/>
          </a:prstGeom>
          <a:noFill/>
        </p:spPr>
        <p:txBody>
          <a:bodyPr wrap="square" rtlCol="0">
            <a:spAutoFit/>
          </a:bodyPr>
          <a:lstStyle/>
          <a:p>
            <a:endParaRPr lang="en-US" dirty="0"/>
          </a:p>
        </p:txBody>
      </p:sp>
      <p:sp>
        <p:nvSpPr>
          <p:cNvPr id="8" name="TextBox 7"/>
          <p:cNvSpPr txBox="1"/>
          <p:nvPr/>
        </p:nvSpPr>
        <p:spPr>
          <a:xfrm>
            <a:off x="4876800" y="2971800"/>
            <a:ext cx="2209800" cy="1477328"/>
          </a:xfrm>
          <a:prstGeom prst="rect">
            <a:avLst/>
          </a:prstGeom>
          <a:noFill/>
        </p:spPr>
        <p:txBody>
          <a:bodyPr wrap="square" rtlCol="0">
            <a:spAutoFit/>
          </a:bodyPr>
          <a:lstStyle/>
          <a:p>
            <a:r>
              <a:rPr lang="en-US" dirty="0">
                <a:latin typeface="Times New Roman" pitchFamily="18" charset="0"/>
                <a:cs typeface="Times New Roman" pitchFamily="18" charset="0"/>
              </a:rPr>
              <a:t>This is a selected group of people taking part in the study</a:t>
            </a:r>
          </a:p>
          <a:p>
            <a:endParaRPr lang="en-US" dirty="0"/>
          </a:p>
        </p:txBody>
      </p:sp>
    </p:spTree>
    <p:extLst>
      <p:ext uri="{BB962C8B-B14F-4D97-AF65-F5344CB8AC3E}">
        <p14:creationId xmlns:p14="http://schemas.microsoft.com/office/powerpoint/2010/main" val="409723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38200" y="1371600"/>
            <a:ext cx="6400800" cy="4800600"/>
          </a:xfrm>
        </p:spPr>
        <p:txBody>
          <a:bodyPr>
            <a:noAutofit/>
          </a:bodyPr>
          <a:lstStyle/>
          <a:p>
            <a:pPr marL="457200" indent="-457200" algn="l" hangingPunct="0">
              <a:lnSpc>
                <a:spcPct val="200000"/>
              </a:lnSpc>
              <a:spcBef>
                <a:spcPts val="0"/>
              </a:spcBef>
            </a:pPr>
            <a:r>
              <a:rPr lang="en-US" sz="1200" b="0" dirty="0">
                <a:solidFill>
                  <a:schemeClr val="tx1"/>
                </a:solidFill>
                <a:latin typeface="Times New Roman" pitchFamily="18" charset="0"/>
                <a:cs typeface="Times New Roman" pitchFamily="18" charset="0"/>
              </a:rPr>
              <a:t> </a:t>
            </a:r>
            <a:r>
              <a:rPr lang="en-US" sz="1200" b="0" dirty="0" err="1">
                <a:solidFill>
                  <a:schemeClr val="tx1"/>
                </a:solidFill>
                <a:latin typeface="Times New Roman" pitchFamily="18" charset="0"/>
                <a:cs typeface="Times New Roman" pitchFamily="18" charset="0"/>
              </a:rPr>
              <a:t>Klingbeil</a:t>
            </a:r>
            <a:r>
              <a:rPr lang="en-US" sz="1200" b="0" dirty="0">
                <a:solidFill>
                  <a:schemeClr val="tx1"/>
                </a:solidFill>
                <a:latin typeface="Times New Roman" pitchFamily="18" charset="0"/>
                <a:cs typeface="Times New Roman" pitchFamily="18" charset="0"/>
              </a:rPr>
              <a:t>, D. A., Van Norman, E. R., Nelson, P. M., &amp; Birr, C. (2019). Interval likelihood ratios: applications for gated screening in schools. </a:t>
            </a:r>
            <a:r>
              <a:rPr lang="en-US" sz="1200" b="0" i="1" dirty="0">
                <a:solidFill>
                  <a:schemeClr val="tx1"/>
                </a:solidFill>
                <a:latin typeface="Times New Roman" pitchFamily="18" charset="0"/>
                <a:cs typeface="Times New Roman" pitchFamily="18" charset="0"/>
              </a:rPr>
              <a:t>Journal of school psychology</a:t>
            </a:r>
            <a:r>
              <a:rPr lang="en-US" sz="1200" b="0" dirty="0">
                <a:solidFill>
                  <a:schemeClr val="tx1"/>
                </a:solidFill>
                <a:latin typeface="Times New Roman" pitchFamily="18" charset="0"/>
                <a:cs typeface="Times New Roman" pitchFamily="18" charset="0"/>
              </a:rPr>
              <a:t>, </a:t>
            </a:r>
            <a:r>
              <a:rPr lang="en-US" sz="1200" b="0" i="1" dirty="0">
                <a:solidFill>
                  <a:schemeClr val="tx1"/>
                </a:solidFill>
                <a:latin typeface="Times New Roman" pitchFamily="18" charset="0"/>
                <a:cs typeface="Times New Roman" pitchFamily="18" charset="0"/>
              </a:rPr>
              <a:t>76</a:t>
            </a:r>
            <a:r>
              <a:rPr lang="en-US" sz="1200" b="0" dirty="0">
                <a:solidFill>
                  <a:schemeClr val="tx1"/>
                </a:solidFill>
                <a:latin typeface="Times New Roman" pitchFamily="18" charset="0"/>
                <a:cs typeface="Times New Roman" pitchFamily="18" charset="0"/>
              </a:rPr>
              <a:t>, 107-123. </a:t>
            </a:r>
            <a:r>
              <a:rPr lang="en-US" sz="1200" dirty="0">
                <a:solidFill>
                  <a:schemeClr val="tx1"/>
                </a:solidFill>
                <a:latin typeface="Times New Roman" pitchFamily="18" charset="0"/>
                <a:ea typeface="Times New Roman" pitchFamily="18" charset="0"/>
                <a:cs typeface="Times New Roman" pitchFamily="18" charset="0"/>
              </a:rPr>
              <a:t>	</a:t>
            </a:r>
          </a:p>
          <a:p>
            <a:pPr marL="457200" indent="-457200" algn="l" hangingPunct="0">
              <a:lnSpc>
                <a:spcPct val="200000"/>
              </a:lnSpc>
              <a:spcBef>
                <a:spcPts val="0"/>
              </a:spcBef>
            </a:pPr>
            <a:endParaRPr lang="en-US" sz="1200" b="0" dirty="0">
              <a:solidFill>
                <a:schemeClr val="tx1"/>
              </a:solidFill>
              <a:latin typeface="Times New Roman" pitchFamily="18" charset="0"/>
              <a:cs typeface="Times New Roman" pitchFamily="18" charset="0"/>
            </a:endParaRPr>
          </a:p>
          <a:p>
            <a:pPr marL="457200" indent="-457200" algn="l" hangingPunct="0">
              <a:lnSpc>
                <a:spcPct val="200000"/>
              </a:lnSpc>
              <a:spcBef>
                <a:spcPts val="0"/>
              </a:spcBef>
            </a:pPr>
            <a:r>
              <a:rPr lang="en-US" sz="1200" b="0" dirty="0">
                <a:solidFill>
                  <a:schemeClr val="tx1"/>
                </a:solidFill>
                <a:latin typeface="Times New Roman" pitchFamily="18" charset="0"/>
                <a:cs typeface="Times New Roman" pitchFamily="18" charset="0"/>
              </a:rPr>
              <a:t> Williams, P., </a:t>
            </a:r>
            <a:r>
              <a:rPr lang="en-US" sz="1200" b="0" dirty="0" err="1">
                <a:solidFill>
                  <a:schemeClr val="tx1"/>
                </a:solidFill>
                <a:latin typeface="Times New Roman" pitchFamily="18" charset="0"/>
                <a:cs typeface="Times New Roman" pitchFamily="18" charset="0"/>
              </a:rPr>
              <a:t>Hadler</a:t>
            </a:r>
            <a:r>
              <a:rPr lang="en-US" sz="1200" b="0" dirty="0">
                <a:solidFill>
                  <a:schemeClr val="tx1"/>
                </a:solidFill>
                <a:latin typeface="Times New Roman" pitchFamily="18" charset="0"/>
                <a:cs typeface="Times New Roman" pitchFamily="18" charset="0"/>
              </a:rPr>
              <a:t>, J., </a:t>
            </a:r>
            <a:r>
              <a:rPr lang="en-US" sz="1200" b="0" dirty="0" err="1">
                <a:solidFill>
                  <a:schemeClr val="tx1"/>
                </a:solidFill>
                <a:latin typeface="Times New Roman" pitchFamily="18" charset="0"/>
                <a:cs typeface="Times New Roman" pitchFamily="18" charset="0"/>
              </a:rPr>
              <a:t>Maring</a:t>
            </a:r>
            <a:r>
              <a:rPr lang="en-US" sz="1200" b="0" dirty="0">
                <a:solidFill>
                  <a:schemeClr val="tx1"/>
                </a:solidFill>
                <a:latin typeface="Times New Roman" pitchFamily="18" charset="0"/>
                <a:cs typeface="Times New Roman" pitchFamily="18" charset="0"/>
              </a:rPr>
              <a:t>, F., Lee, R., Rogers, K., Simonds, B., ... &amp; Lehman, J. (2017). Portable, high-accuracy, non-absorbing laser power measurement at kilowatt levels by means of radiation pressure. </a:t>
            </a:r>
            <a:r>
              <a:rPr lang="en-US" sz="1200" b="0" i="1" dirty="0">
                <a:solidFill>
                  <a:schemeClr val="tx1"/>
                </a:solidFill>
                <a:latin typeface="Times New Roman" pitchFamily="18" charset="0"/>
                <a:cs typeface="Times New Roman" pitchFamily="18" charset="0"/>
              </a:rPr>
              <a:t>Optics express</a:t>
            </a:r>
            <a:r>
              <a:rPr lang="en-US" sz="1200" b="0" dirty="0">
                <a:solidFill>
                  <a:schemeClr val="tx1"/>
                </a:solidFill>
                <a:latin typeface="Times New Roman" pitchFamily="18" charset="0"/>
                <a:cs typeface="Times New Roman" pitchFamily="18" charset="0"/>
              </a:rPr>
              <a:t>, </a:t>
            </a:r>
            <a:r>
              <a:rPr lang="en-US" sz="1200" b="0" i="1" dirty="0">
                <a:solidFill>
                  <a:schemeClr val="tx1"/>
                </a:solidFill>
                <a:latin typeface="Times New Roman" pitchFamily="18" charset="0"/>
                <a:cs typeface="Times New Roman" pitchFamily="18" charset="0"/>
              </a:rPr>
              <a:t>25</a:t>
            </a:r>
            <a:r>
              <a:rPr lang="en-US" sz="1200" b="0" dirty="0">
                <a:solidFill>
                  <a:schemeClr val="tx1"/>
                </a:solidFill>
                <a:latin typeface="Times New Roman" pitchFamily="18" charset="0"/>
                <a:cs typeface="Times New Roman" pitchFamily="18" charset="0"/>
              </a:rPr>
              <a:t>(4), 4382-4392. </a:t>
            </a:r>
          </a:p>
          <a:p>
            <a:pPr marL="457200" indent="-457200" algn="l" hangingPunct="0">
              <a:lnSpc>
                <a:spcPct val="200000"/>
              </a:lnSpc>
              <a:spcBef>
                <a:spcPts val="0"/>
              </a:spcBef>
            </a:pPr>
            <a:r>
              <a:rPr lang="en-US" sz="1200" dirty="0">
                <a:solidFill>
                  <a:schemeClr val="tx1"/>
                </a:solidFill>
                <a:latin typeface="Times New Roman" panose="02020603050405020304" pitchFamily="18" charset="0"/>
                <a:ea typeface="Times New Roman" panose="02020603050405020304" pitchFamily="18" charset="0"/>
                <a:cs typeface="Times New Roman" pitchFamily="18" charset="0"/>
              </a:rPr>
              <a:t>	</a:t>
            </a:r>
            <a:r>
              <a:rPr lang="en-US" sz="1200" b="0" dirty="0">
                <a:solidFill>
                  <a:schemeClr val="tx1"/>
                </a:solidFill>
                <a:latin typeface="Times New Roman" pitchFamily="18" charset="0"/>
                <a:cs typeface="Times New Roman" pitchFamily="18" charset="0"/>
              </a:rPr>
              <a:t> </a:t>
            </a:r>
            <a:r>
              <a:rPr lang="en-US" sz="1200" dirty="0">
                <a:solidFill>
                  <a:schemeClr val="tx1"/>
                </a:solidFill>
                <a:latin typeface="Times New Roman" panose="02020603050405020304" pitchFamily="18" charset="0"/>
                <a:ea typeface="Times New Roman" panose="02020603050405020304" pitchFamily="18" charset="0"/>
                <a:cs typeface="Times New Roman" pitchFamily="18" charset="0"/>
              </a:rPr>
              <a:t>	</a:t>
            </a:r>
            <a:endParaRPr lang="en-US" sz="1200" dirty="0">
              <a:solidFill>
                <a:schemeClr val="tx1"/>
              </a:solidFill>
              <a:latin typeface="Times New Roman" pitchFamily="18" charset="0"/>
              <a:cs typeface="Times New Roman" pitchFamily="18" charset="0"/>
            </a:endParaRPr>
          </a:p>
          <a:p>
            <a:pPr>
              <a:lnSpc>
                <a:spcPct val="200000"/>
              </a:lnSpc>
            </a:pPr>
            <a:endParaRPr lang="en-US" sz="1200" dirty="0">
              <a:solidFill>
                <a:schemeClr val="tx1"/>
              </a:solidFill>
              <a:latin typeface="Times New Roman" pitchFamily="18" charset="0"/>
              <a:cs typeface="Times New Roman" pitchFamily="18" charset="0"/>
            </a:endParaRPr>
          </a:p>
        </p:txBody>
      </p:sp>
      <p:sp>
        <p:nvSpPr>
          <p:cNvPr id="3" name="Title 2"/>
          <p:cNvSpPr>
            <a:spLocks noGrp="1"/>
          </p:cNvSpPr>
          <p:nvPr>
            <p:ph type="ctrTitle"/>
          </p:nvPr>
        </p:nvSpPr>
        <p:spPr>
          <a:xfrm>
            <a:off x="457200" y="228600"/>
            <a:ext cx="7772400" cy="838200"/>
          </a:xfrm>
        </p:spPr>
        <p:txBody>
          <a:bodyPr/>
          <a:lstStyle/>
          <a:p>
            <a:r>
              <a:rPr lang="en-US" dirty="0"/>
              <a:t>References </a:t>
            </a:r>
          </a:p>
        </p:txBody>
      </p:sp>
    </p:spTree>
    <p:extLst>
      <p:ext uri="{BB962C8B-B14F-4D97-AF65-F5344CB8AC3E}">
        <p14:creationId xmlns:p14="http://schemas.microsoft.com/office/powerpoint/2010/main" val="71061487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269</TotalTime>
  <Words>1102</Words>
  <Application>Microsoft Office PowerPoint</Application>
  <PresentationFormat>On-screen Show (4:3)</PresentationFormat>
  <Paragraphs>101</Paragraphs>
  <Slides>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Georgia</vt:lpstr>
      <vt:lpstr>Times New Roman</vt:lpstr>
      <vt:lpstr>Wingdings</vt:lpstr>
      <vt:lpstr>Wingdings 2</vt:lpstr>
      <vt:lpstr>Civic</vt:lpstr>
      <vt:lpstr>PowerPoint Presentation</vt:lpstr>
      <vt:lpstr>Explain the difference between nominal and ordinal data. </vt:lpstr>
      <vt:lpstr>outdoor sporting goods </vt:lpstr>
      <vt:lpstr>Ordinal attribute</vt:lpstr>
      <vt:lpstr>Difference between interval and ratio data</vt:lpstr>
      <vt:lpstr>Population vs Sample Differences</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Explain the difference between nominal and ordinal data.</dc:title>
  <dc:creator>FRESH-TIME</dc:creator>
  <cp:lastModifiedBy>Eunice</cp:lastModifiedBy>
  <cp:revision>27</cp:revision>
  <dcterms:created xsi:type="dcterms:W3CDTF">2020-01-14T18:39:53Z</dcterms:created>
  <dcterms:modified xsi:type="dcterms:W3CDTF">2020-02-04T05:54:05Z</dcterms:modified>
</cp:coreProperties>
</file>