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8" r:id="rId3"/>
    <p:sldId id="259" r:id="rId4"/>
    <p:sldId id="257" r:id="rId5"/>
    <p:sldId id="261"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77231" autoAdjust="0"/>
  </p:normalViewPr>
  <p:slideViewPr>
    <p:cSldViewPr snapToGrid="0">
      <p:cViewPr varScale="1">
        <p:scale>
          <a:sx n="85" d="100"/>
          <a:sy n="85" d="100"/>
        </p:scale>
        <p:origin x="14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A848A5-7271-4279-9F34-036E2386A3F1}" type="datetimeFigureOut">
              <a:rPr lang="en-US" smtClean="0"/>
              <a:t>12/22/2019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7C0BAE-5C6A-41FD-A0EB-0129C6CBEC2B}" type="slidenum">
              <a:rPr lang="en-US" smtClean="0"/>
              <a:t>‹#›</a:t>
            </a:fld>
            <a:endParaRPr lang="en-US"/>
          </a:p>
        </p:txBody>
      </p:sp>
    </p:spTree>
    <p:extLst>
      <p:ext uri="{BB962C8B-B14F-4D97-AF65-F5344CB8AC3E}">
        <p14:creationId xmlns:p14="http://schemas.microsoft.com/office/powerpoint/2010/main" val="722158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Grounded theory strives to understand and explain human phenomenon through inductive reasoning processes. Because of its focus on using a variety of data sources that are grounded in particular contexts, grounded theory provides a natural theoretical fit when designing research studies in different disciplines. Along with the time consuming and exhaustive process, grounded theory has other challenges such as limited generalization, review of the literature without developing assumptions. With the creativity to carry out the research not confined to testing preconceived hypothesis, grounded theory is a great approach to qualitative research if conducted correctly. </a:t>
            </a:r>
          </a:p>
        </p:txBody>
      </p:sp>
      <p:sp>
        <p:nvSpPr>
          <p:cNvPr id="4" name="Slide Number Placeholder 3"/>
          <p:cNvSpPr>
            <a:spLocks noGrp="1"/>
          </p:cNvSpPr>
          <p:nvPr>
            <p:ph type="sldNum" sz="quarter" idx="10"/>
          </p:nvPr>
        </p:nvSpPr>
        <p:spPr/>
        <p:txBody>
          <a:bodyPr/>
          <a:lstStyle/>
          <a:p>
            <a:fld id="{977C0BAE-5C6A-41FD-A0EB-0129C6CBEC2B}" type="slidenum">
              <a:rPr lang="en-US" smtClean="0"/>
              <a:t>2</a:t>
            </a:fld>
            <a:endParaRPr lang="en-US"/>
          </a:p>
        </p:txBody>
      </p:sp>
    </p:spTree>
    <p:extLst>
      <p:ext uri="{BB962C8B-B14F-4D97-AF65-F5344CB8AC3E}">
        <p14:creationId xmlns:p14="http://schemas.microsoft.com/office/powerpoint/2010/main" val="79090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case study approach allows for in-depth, multi-faceted explorations of complex issues in their environments. Though case studies are valued, their value varies in different fields of research. Case studies have their limitations in providing little basis for generalization, ethical issues, integration with theoretical framework, and lack of rigor. All of these potential pitfalls can be mitigated under the right action. Case studies can provide a lot of new research when conducted correctly. </a:t>
            </a:r>
          </a:p>
        </p:txBody>
      </p:sp>
      <p:sp>
        <p:nvSpPr>
          <p:cNvPr id="4" name="Slide Number Placeholder 3"/>
          <p:cNvSpPr>
            <a:spLocks noGrp="1"/>
          </p:cNvSpPr>
          <p:nvPr>
            <p:ph type="sldNum" sz="quarter" idx="5"/>
          </p:nvPr>
        </p:nvSpPr>
        <p:spPr/>
        <p:txBody>
          <a:bodyPr/>
          <a:lstStyle/>
          <a:p>
            <a:fld id="{977C0BAE-5C6A-41FD-A0EB-0129C6CBEC2B}" type="slidenum">
              <a:rPr lang="en-US" smtClean="0"/>
              <a:t>3</a:t>
            </a:fld>
            <a:endParaRPr lang="en-US"/>
          </a:p>
        </p:txBody>
      </p:sp>
    </p:spTree>
    <p:extLst>
      <p:ext uri="{BB962C8B-B14F-4D97-AF65-F5344CB8AC3E}">
        <p14:creationId xmlns:p14="http://schemas.microsoft.com/office/powerpoint/2010/main" val="3061209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the two research designs presented above, this presentation draws its attention to the grounded theory. Grounded theory qualitative research design can be conceptualized as a logical procedure of analyzing data to enable the researchers to come up with a theory that clarifies a certain phenomenon. This type of qualitative design engages inductive reasoning which is in contrary to </a:t>
            </a:r>
            <a:r>
              <a:rPr lang="en-US" sz="1200" kern="1200" dirty="0" err="1">
                <a:solidFill>
                  <a:schemeClr val="tx1"/>
                </a:solidFill>
                <a:effectLst/>
                <a:latin typeface="+mn-lt"/>
                <a:ea typeface="+mn-ea"/>
                <a:cs typeface="+mn-cs"/>
              </a:rPr>
              <a:t>hypothetico</a:t>
            </a:r>
            <a:r>
              <a:rPr lang="en-US" sz="1200" kern="1200" dirty="0">
                <a:solidFill>
                  <a:schemeClr val="tx1"/>
                </a:solidFill>
                <a:effectLst/>
                <a:latin typeface="+mn-lt"/>
                <a:ea typeface="+mn-ea"/>
                <a:cs typeface="+mn-cs"/>
              </a:rPr>
              <a:t>-deductive prototypical of the scientific method. Research encompassing this design normally begins in the form of a question, though in some instances it may start with various sets of qualitative data (Johnson, 2015). To utilize this design necessarily, the researchers often tag the data they have collected with codes, though this happens after analyzing the data.</a:t>
            </a:r>
          </a:p>
          <a:p>
            <a:endParaRPr lang="en-US" dirty="0"/>
          </a:p>
        </p:txBody>
      </p:sp>
      <p:sp>
        <p:nvSpPr>
          <p:cNvPr id="4" name="Slide Number Placeholder 3"/>
          <p:cNvSpPr>
            <a:spLocks noGrp="1"/>
          </p:cNvSpPr>
          <p:nvPr>
            <p:ph type="sldNum" sz="quarter" idx="10"/>
          </p:nvPr>
        </p:nvSpPr>
        <p:spPr/>
        <p:txBody>
          <a:bodyPr/>
          <a:lstStyle/>
          <a:p>
            <a:fld id="{977C0BAE-5C6A-41FD-A0EB-0129C6CBEC2B}" type="slidenum">
              <a:rPr lang="en-US" smtClean="0"/>
              <a:t>5</a:t>
            </a:fld>
            <a:endParaRPr lang="en-US"/>
          </a:p>
        </p:txBody>
      </p:sp>
    </p:spTree>
    <p:extLst>
      <p:ext uri="{BB962C8B-B14F-4D97-AF65-F5344CB8AC3E}">
        <p14:creationId xmlns:p14="http://schemas.microsoft.com/office/powerpoint/2010/main" val="3764755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grounded theory research design encompasses various traditions in positivism, sociology, as well as symbolic interactionism and this implies that it is methodologically dynamic. The underlying principle stresses on the significance of social engagement on board as well as in the study (Leung, 2015). So, the principle of this design entails human beings can be in a position to interpret the world as well as determine the players who engage with them by utilizing symbols. Engaging the design will enable one to realize the behaviors of human beings that have been drawn from the symbols. Symbolic engagement as per the theory, therefore, contributes to the development of its primary principle because engaging the approach allows the researcher to gain a solid consent of the world by interpreting the human engagements (Holt et al., 2017).</a:t>
            </a:r>
          </a:p>
          <a:p>
            <a:endParaRPr lang="en-US" dirty="0"/>
          </a:p>
        </p:txBody>
      </p:sp>
      <p:sp>
        <p:nvSpPr>
          <p:cNvPr id="4" name="Slide Number Placeholder 3"/>
          <p:cNvSpPr>
            <a:spLocks noGrp="1"/>
          </p:cNvSpPr>
          <p:nvPr>
            <p:ph type="sldNum" sz="quarter" idx="10"/>
          </p:nvPr>
        </p:nvSpPr>
        <p:spPr/>
        <p:txBody>
          <a:bodyPr/>
          <a:lstStyle/>
          <a:p>
            <a:fld id="{977C0BAE-5C6A-41FD-A0EB-0129C6CBEC2B}" type="slidenum">
              <a:rPr lang="en-US" smtClean="0"/>
              <a:t>6</a:t>
            </a:fld>
            <a:endParaRPr lang="en-US"/>
          </a:p>
        </p:txBody>
      </p:sp>
    </p:spTree>
    <p:extLst>
      <p:ext uri="{BB962C8B-B14F-4D97-AF65-F5344CB8AC3E}">
        <p14:creationId xmlns:p14="http://schemas.microsoft.com/office/powerpoint/2010/main" val="102806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1199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DAEE422-C6A7-4292-AB13-5BA2ACCBFD9C}" type="datetimeFigureOut">
              <a:rPr lang="en-US" smtClean="0"/>
              <a:t>12/22/2019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4490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789900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37430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3121933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92698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14135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235954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2738280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126227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EE422-C6A7-4292-AB13-5BA2ACCBFD9C}"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3491007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AEE422-C6A7-4292-AB13-5BA2ACCBFD9C}" type="datetimeFigureOut">
              <a:rPr lang="en-US" smtClean="0"/>
              <a:t>12/22/2019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1511935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AEE422-C6A7-4292-AB13-5BA2ACCBFD9C}" type="datetimeFigureOut">
              <a:rPr lang="en-US" smtClean="0"/>
              <a:t>12/22/2019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2413926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AEE422-C6A7-4292-AB13-5BA2ACCBFD9C}" type="datetimeFigureOut">
              <a:rPr lang="en-US" smtClean="0"/>
              <a:t>12/22/2019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190385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EE422-C6A7-4292-AB13-5BA2ACCBFD9C}" type="datetimeFigureOut">
              <a:rPr lang="en-US" smtClean="0"/>
              <a:t>12/22/2019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87795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AEE422-C6A7-4292-AB13-5BA2ACCBFD9C}" type="datetimeFigureOut">
              <a:rPr lang="en-US" smtClean="0"/>
              <a:t>12/22/2019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355163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AEE422-C6A7-4292-AB13-5BA2ACCBFD9C}" type="datetimeFigureOut">
              <a:rPr lang="en-US" smtClean="0"/>
              <a:t>12/22/2019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90C35-6501-4A5F-8B1A-0454AD0FAD0A}" type="slidenum">
              <a:rPr lang="en-US" smtClean="0"/>
              <a:t>‹#›</a:t>
            </a:fld>
            <a:endParaRPr lang="en-US"/>
          </a:p>
        </p:txBody>
      </p:sp>
    </p:spTree>
    <p:extLst>
      <p:ext uri="{BB962C8B-B14F-4D97-AF65-F5344CB8AC3E}">
        <p14:creationId xmlns:p14="http://schemas.microsoft.com/office/powerpoint/2010/main" val="4153563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0000">
              <a:schemeClr val="accent4">
                <a:lumMod val="20000"/>
                <a:lumOff val="80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DAEE422-C6A7-4292-AB13-5BA2ACCBFD9C}" type="datetimeFigureOut">
              <a:rPr lang="en-US" smtClean="0"/>
              <a:t>12/22/2019</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7890C35-6501-4A5F-8B1A-0454AD0FAD0A}" type="slidenum">
              <a:rPr lang="en-US" smtClean="0"/>
              <a:t>‹#›</a:t>
            </a:fld>
            <a:endParaRPr lang="en-US"/>
          </a:p>
        </p:txBody>
      </p:sp>
    </p:spTree>
    <p:extLst>
      <p:ext uri="{BB962C8B-B14F-4D97-AF65-F5344CB8AC3E}">
        <p14:creationId xmlns:p14="http://schemas.microsoft.com/office/powerpoint/2010/main" val="417966414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solidFill>
                  <a:schemeClr val="bg1"/>
                </a:solidFill>
                <a:latin typeface="Times New Roman" panose="02020603050405020304" pitchFamily="18" charset="0"/>
                <a:cs typeface="Times New Roman" panose="02020603050405020304" pitchFamily="18" charset="0"/>
              </a:rPr>
              <a:t>Qualitative Research Designs</a:t>
            </a:r>
          </a:p>
        </p:txBody>
      </p:sp>
    </p:spTree>
    <p:extLst>
      <p:ext uri="{BB962C8B-B14F-4D97-AF65-F5344CB8AC3E}">
        <p14:creationId xmlns:p14="http://schemas.microsoft.com/office/powerpoint/2010/main" val="196367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0343"/>
          </a:xfrm>
        </p:spPr>
        <p:txBody>
          <a:bodyPr>
            <a:normAutofit fontScale="90000"/>
          </a:bodyPr>
          <a:lstStyle/>
          <a:p>
            <a:r>
              <a:rPr lang="en-US" sz="3600" dirty="0">
                <a:solidFill>
                  <a:schemeClr val="bg1"/>
                </a:solidFill>
                <a:latin typeface="Times New Roman" panose="02020603050405020304" pitchFamily="18" charset="0"/>
                <a:cs typeface="Times New Roman" panose="02020603050405020304" pitchFamily="18" charset="0"/>
              </a:rPr>
              <a:t>Grounded Theory: Strengths and challenges</a:t>
            </a:r>
          </a:p>
        </p:txBody>
      </p:sp>
      <p:sp>
        <p:nvSpPr>
          <p:cNvPr id="3" name="Content Placeholder 2"/>
          <p:cNvSpPr>
            <a:spLocks noGrp="1"/>
          </p:cNvSpPr>
          <p:nvPr>
            <p:ph idx="1"/>
          </p:nvPr>
        </p:nvSpPr>
        <p:spPr>
          <a:xfrm>
            <a:off x="838200" y="1105468"/>
            <a:ext cx="10515600" cy="5363571"/>
          </a:xfrm>
        </p:spPr>
        <p:txBody>
          <a:bodyPr>
            <a:normAutofit/>
          </a:bodyPr>
          <a:lstStyle/>
          <a:p>
            <a:r>
              <a:rPr lang="en-US" sz="2400" dirty="0">
                <a:latin typeface="Times New Roman" panose="02020603050405020304" pitchFamily="18" charset="0"/>
                <a:cs typeface="Times New Roman" panose="02020603050405020304" pitchFamily="18" charset="0"/>
              </a:rPr>
              <a:t>Strengths</a:t>
            </a:r>
          </a:p>
          <a:p>
            <a:pPr lvl="1"/>
            <a:r>
              <a:rPr lang="en-US" dirty="0">
                <a:latin typeface="Times New Roman" panose="02020603050405020304" pitchFamily="18" charset="0"/>
                <a:cs typeface="Times New Roman" panose="02020603050405020304" pitchFamily="18" charset="0"/>
              </a:rPr>
              <a:t>Fosters creativity-the researcher is not confined to testing preconceived hypothesis, but rather explores empirical data to identify associations</a:t>
            </a:r>
          </a:p>
          <a:p>
            <a:pPr lvl="1"/>
            <a:r>
              <a:rPr lang="en-US" dirty="0">
                <a:latin typeface="Times New Roman" panose="02020603050405020304" pitchFamily="18" charset="0"/>
                <a:cs typeface="Times New Roman" panose="02020603050405020304" pitchFamily="18" charset="0"/>
              </a:rPr>
              <a:t>Has a systematic data analysis protocol</a:t>
            </a:r>
          </a:p>
          <a:p>
            <a:pPr lvl="1"/>
            <a:r>
              <a:rPr lang="en-US" dirty="0">
                <a:latin typeface="Times New Roman" panose="02020603050405020304" pitchFamily="18" charset="0"/>
                <a:cs typeface="Times New Roman" panose="02020603050405020304" pitchFamily="18" charset="0"/>
              </a:rPr>
              <a:t>It is instinctive-this design allows intensive engagement with the data</a:t>
            </a:r>
          </a:p>
          <a:p>
            <a:pPr lvl="1"/>
            <a:r>
              <a:rPr lang="en-US" dirty="0">
                <a:latin typeface="Times New Roman" panose="02020603050405020304" pitchFamily="18" charset="0"/>
                <a:cs typeface="Times New Roman" panose="02020603050405020304" pitchFamily="18" charset="0"/>
              </a:rPr>
              <a:t>Allows researchers to conceptualize-researcher can generate valid concepts from data (El Hussein et al. 2014)</a:t>
            </a:r>
          </a:p>
          <a:p>
            <a:r>
              <a:rPr lang="en-US" sz="2400" dirty="0">
                <a:latin typeface="Times New Roman" panose="02020603050405020304" pitchFamily="18" charset="0"/>
                <a:cs typeface="Times New Roman" panose="02020603050405020304" pitchFamily="18" charset="0"/>
              </a:rPr>
              <a:t>Challenges</a:t>
            </a:r>
          </a:p>
          <a:p>
            <a:pPr lvl="1"/>
            <a:r>
              <a:rPr lang="en-US" dirty="0">
                <a:latin typeface="Times New Roman" panose="02020603050405020304" pitchFamily="18" charset="0"/>
                <a:cs typeface="Times New Roman" panose="02020603050405020304" pitchFamily="18" charset="0"/>
              </a:rPr>
              <a:t>Time consuming-open data coding is laborious and exhaustive</a:t>
            </a:r>
          </a:p>
          <a:p>
            <a:pPr lvl="1"/>
            <a:r>
              <a:rPr lang="en-US" dirty="0">
                <a:latin typeface="Times New Roman" panose="02020603050405020304" pitchFamily="18" charset="0"/>
                <a:cs typeface="Times New Roman" panose="02020603050405020304" pitchFamily="18" charset="0"/>
              </a:rPr>
              <a:t>Vulnerable to methodological errors-complexity of this approach exposes novice researchers to an array of technical errors (Pulla, 2016)</a:t>
            </a:r>
          </a:p>
          <a:p>
            <a:pPr lvl="1"/>
            <a:r>
              <a:rPr lang="en-US" dirty="0">
                <a:latin typeface="Times New Roman" panose="02020603050405020304" pitchFamily="18" charset="0"/>
                <a:cs typeface="Times New Roman" panose="02020603050405020304" pitchFamily="18" charset="0"/>
              </a:rPr>
              <a:t>Has numerous approaches</a:t>
            </a:r>
          </a:p>
        </p:txBody>
      </p:sp>
    </p:spTree>
    <p:extLst>
      <p:ext uri="{BB962C8B-B14F-4D97-AF65-F5344CB8AC3E}">
        <p14:creationId xmlns:p14="http://schemas.microsoft.com/office/powerpoint/2010/main" val="2409474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3047"/>
          </a:xfrm>
        </p:spPr>
        <p:txBody>
          <a:bodyPr>
            <a:normAutofit/>
          </a:bodyPr>
          <a:lstStyle/>
          <a:p>
            <a:r>
              <a:rPr lang="en-US" sz="3600" dirty="0">
                <a:solidFill>
                  <a:schemeClr val="bg1"/>
                </a:solidFill>
                <a:latin typeface="Times New Roman" panose="02020603050405020304" pitchFamily="18" charset="0"/>
                <a:cs typeface="Times New Roman" panose="02020603050405020304" pitchFamily="18" charset="0"/>
              </a:rPr>
              <a:t>Case studies: Strengths and challenges</a:t>
            </a:r>
          </a:p>
        </p:txBody>
      </p:sp>
      <p:sp>
        <p:nvSpPr>
          <p:cNvPr id="3" name="Content Placeholder 2"/>
          <p:cNvSpPr>
            <a:spLocks noGrp="1"/>
          </p:cNvSpPr>
          <p:nvPr>
            <p:ph idx="1"/>
          </p:nvPr>
        </p:nvSpPr>
        <p:spPr>
          <a:xfrm>
            <a:off x="838200" y="1078173"/>
            <a:ext cx="10515600" cy="5581934"/>
          </a:xfrm>
        </p:spPr>
        <p:txBody>
          <a:bodyPr>
            <a:normAutofit/>
          </a:bodyPr>
          <a:lstStyle/>
          <a:p>
            <a:r>
              <a:rPr lang="en-US" dirty="0">
                <a:latin typeface="Times New Roman" panose="02020603050405020304" pitchFamily="18" charset="0"/>
                <a:cs typeface="Times New Roman" panose="02020603050405020304" pitchFamily="18" charset="0"/>
              </a:rPr>
              <a:t>Strengths</a:t>
            </a:r>
          </a:p>
          <a:p>
            <a:pPr lvl="1"/>
            <a:r>
              <a:rPr lang="en-US" sz="2000" dirty="0">
                <a:latin typeface="Times New Roman" panose="02020603050405020304" pitchFamily="18" charset="0"/>
                <a:cs typeface="Times New Roman" panose="02020603050405020304" pitchFamily="18" charset="0"/>
              </a:rPr>
              <a:t>Accuracy in relating theory to practice-this approach allows researchers to evaluate associations between theory and practice</a:t>
            </a:r>
          </a:p>
          <a:p>
            <a:pPr lvl="1"/>
            <a:r>
              <a:rPr lang="en-US" sz="2000" dirty="0">
                <a:latin typeface="Times New Roman" panose="02020603050405020304" pitchFamily="18" charset="0"/>
                <a:cs typeface="Times New Roman" panose="02020603050405020304" pitchFamily="18" charset="0"/>
              </a:rPr>
              <a:t>Efficient in hypothesis formulation- case studies lead to identification of unanticipated information</a:t>
            </a:r>
          </a:p>
          <a:p>
            <a:pPr lvl="1"/>
            <a:r>
              <a:rPr lang="en-US" sz="2000" dirty="0">
                <a:latin typeface="Times New Roman" panose="02020603050405020304" pitchFamily="18" charset="0"/>
                <a:cs typeface="Times New Roman" panose="02020603050405020304" pitchFamily="18" charset="0"/>
              </a:rPr>
              <a:t>Discloses pertinent correlations- intensive analysis of a case allows the researcher to unearth crucial details</a:t>
            </a:r>
          </a:p>
          <a:p>
            <a:r>
              <a:rPr lang="en-US" dirty="0">
                <a:latin typeface="Times New Roman" panose="02020603050405020304" pitchFamily="18" charset="0"/>
                <a:cs typeface="Times New Roman" panose="02020603050405020304" pitchFamily="18" charset="0"/>
              </a:rPr>
              <a:t>Challenges</a:t>
            </a:r>
          </a:p>
          <a:p>
            <a:pPr lvl="1"/>
            <a:r>
              <a:rPr lang="en-US" sz="2000" dirty="0">
                <a:latin typeface="Times New Roman" panose="02020603050405020304" pitchFamily="18" charset="0"/>
                <a:cs typeface="Times New Roman" panose="02020603050405020304" pitchFamily="18" charset="0"/>
              </a:rPr>
              <a:t>Lack of rigor-reliability and internal validity are questionable (Lock and Seele, 2018)</a:t>
            </a:r>
          </a:p>
          <a:p>
            <a:pPr lvl="1"/>
            <a:r>
              <a:rPr lang="en-US" sz="2000" dirty="0">
                <a:latin typeface="Times New Roman" panose="02020603050405020304" pitchFamily="18" charset="0"/>
                <a:cs typeface="Times New Roman" panose="02020603050405020304" pitchFamily="18" charset="0"/>
              </a:rPr>
              <a:t>Potential of collecting useless data-researcher may collect vast quantities of data of minimal scientific value (Crowe et al. 2011)</a:t>
            </a:r>
          </a:p>
          <a:p>
            <a:pPr lvl="1"/>
            <a:r>
              <a:rPr lang="en-US" sz="2000" dirty="0">
                <a:latin typeface="Times New Roman" panose="02020603050405020304" pitchFamily="18" charset="0"/>
                <a:cs typeface="Times New Roman" panose="02020603050405020304" pitchFamily="18" charset="0"/>
              </a:rPr>
              <a:t>Conceptualizing an inappropriate case </a:t>
            </a:r>
          </a:p>
        </p:txBody>
      </p:sp>
    </p:spTree>
    <p:extLst>
      <p:ext uri="{BB962C8B-B14F-4D97-AF65-F5344CB8AC3E}">
        <p14:creationId xmlns:p14="http://schemas.microsoft.com/office/powerpoint/2010/main" val="3628785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8582"/>
          </a:xfrm>
        </p:spPr>
        <p:txBody>
          <a:bodyPr>
            <a:normAutofit/>
          </a:bodyPr>
          <a:lstStyle/>
          <a:p>
            <a:r>
              <a:rPr lang="en-US" sz="3600" dirty="0">
                <a:solidFill>
                  <a:schemeClr val="bg1"/>
                </a:solidFill>
                <a:latin typeface="Times New Roman" panose="02020603050405020304" pitchFamily="18" charset="0"/>
                <a:cs typeface="Times New Roman" panose="02020603050405020304" pitchFamily="18" charset="0"/>
              </a:rPr>
              <a:t>Benefits of the Research Designs</a:t>
            </a:r>
          </a:p>
        </p:txBody>
      </p:sp>
      <p:sp>
        <p:nvSpPr>
          <p:cNvPr id="3" name="Content Placeholder 2"/>
          <p:cNvSpPr>
            <a:spLocks noGrp="1"/>
          </p:cNvSpPr>
          <p:nvPr>
            <p:ph idx="1"/>
          </p:nvPr>
        </p:nvSpPr>
        <p:spPr>
          <a:xfrm>
            <a:off x="838200" y="1173707"/>
            <a:ext cx="10515600" cy="5003256"/>
          </a:xfrm>
        </p:spPr>
        <p:txBody>
          <a:bodyPr>
            <a:normAutofit lnSpcReduction="10000"/>
          </a:bodyPr>
          <a:lstStyle/>
          <a:p>
            <a:r>
              <a:rPr lang="en-US" sz="2400" dirty="0">
                <a:latin typeface="Times New Roman" panose="02020603050405020304" pitchFamily="18" charset="0"/>
                <a:cs typeface="Times New Roman" panose="02020603050405020304" pitchFamily="18" charset="0"/>
              </a:rPr>
              <a:t>Both research methodologies are guided by a scientific framework and lead to the collection of comprehensive data on the subject </a:t>
            </a:r>
          </a:p>
          <a:p>
            <a:r>
              <a:rPr lang="en-US" sz="2400" dirty="0">
                <a:latin typeface="Times New Roman" panose="02020603050405020304" pitchFamily="18" charset="0"/>
                <a:cs typeface="Times New Roman" panose="02020603050405020304" pitchFamily="18" charset="0"/>
              </a:rPr>
              <a:t>These designs have a prescribed approach for data analysis which ensures that the gathered data is critically and accurately analyzed to give valid and reliable information</a:t>
            </a:r>
          </a:p>
          <a:p>
            <a:r>
              <a:rPr lang="en-US" sz="2400" dirty="0">
                <a:latin typeface="Times New Roman" panose="02020603050405020304" pitchFamily="18" charset="0"/>
                <a:cs typeface="Times New Roman" panose="02020603050405020304" pitchFamily="18" charset="0"/>
              </a:rPr>
              <a:t>The designs confer some degree of freedom to the researcher, which creates room for creativity and exploration of instinctive ideologies, which may not be particularly compatible with other designs</a:t>
            </a:r>
          </a:p>
          <a:p>
            <a:r>
              <a:rPr lang="en-US" sz="2400" dirty="0">
                <a:latin typeface="Times New Roman" panose="02020603050405020304" pitchFamily="18" charset="0"/>
                <a:cs typeface="Times New Roman" panose="02020603050405020304" pitchFamily="18" charset="0"/>
              </a:rPr>
              <a:t>Researcher bias is minimal in these designs which fosters reliability of research findings and the generalization of the findings</a:t>
            </a:r>
          </a:p>
          <a:p>
            <a:r>
              <a:rPr lang="en-US" sz="2400" dirty="0">
                <a:latin typeface="Times New Roman" panose="02020603050405020304" pitchFamily="18" charset="0"/>
                <a:cs typeface="Times New Roman" panose="02020603050405020304" pitchFamily="18" charset="0"/>
              </a:rPr>
              <a:t>Importantly, these study designs allow the researcher to capture the actual state of events regardless of their research prowess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5564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95" y="0"/>
            <a:ext cx="12019005" cy="1507067"/>
          </a:xfrm>
        </p:spPr>
        <p:txBody>
          <a:bodyPr/>
          <a:lstStyle/>
          <a:p>
            <a:pPr algn="ctr"/>
            <a:r>
              <a:rPr lang="en-US" b="1" dirty="0">
                <a:solidFill>
                  <a:schemeClr val="bg1"/>
                </a:solidFill>
              </a:rPr>
              <a:t>SELECTED QUALITATIVE RESEARCH DESIGN</a:t>
            </a:r>
          </a:p>
        </p:txBody>
      </p:sp>
      <p:sp>
        <p:nvSpPr>
          <p:cNvPr id="3" name="Content Placeholder 2"/>
          <p:cNvSpPr>
            <a:spLocks noGrp="1"/>
          </p:cNvSpPr>
          <p:nvPr>
            <p:ph idx="1"/>
          </p:nvPr>
        </p:nvSpPr>
        <p:spPr>
          <a:xfrm>
            <a:off x="0" y="654756"/>
            <a:ext cx="12192000" cy="5508977"/>
          </a:xfrm>
        </p:spPr>
        <p:txBody>
          <a:bodyPr>
            <a:normAutofit/>
          </a:bodyPr>
          <a:lstStyle/>
          <a:p>
            <a:pPr>
              <a:lnSpc>
                <a:spcPct val="200000"/>
              </a:lnSpc>
            </a:pPr>
            <a:r>
              <a:rPr lang="en-US" sz="2400" dirty="0"/>
              <a:t>Grounded theory is a design marked with a logical procedure of analyzing data</a:t>
            </a:r>
          </a:p>
          <a:p>
            <a:pPr>
              <a:lnSpc>
                <a:spcPct val="200000"/>
              </a:lnSpc>
            </a:pPr>
            <a:r>
              <a:rPr lang="en-US" sz="2400" dirty="0"/>
              <a:t>The design engages inductive reasoning</a:t>
            </a:r>
          </a:p>
          <a:p>
            <a:pPr>
              <a:lnSpc>
                <a:spcPct val="200000"/>
              </a:lnSpc>
            </a:pPr>
            <a:r>
              <a:rPr lang="en-US" sz="2400" dirty="0"/>
              <a:t>Research framed by this designs may start in the form of the question</a:t>
            </a:r>
          </a:p>
          <a:p>
            <a:pPr>
              <a:lnSpc>
                <a:spcPct val="200000"/>
              </a:lnSpc>
            </a:pPr>
            <a:r>
              <a:rPr lang="en-US" sz="2400" dirty="0"/>
              <a:t>It may also begin with some sets of qualitative data</a:t>
            </a:r>
          </a:p>
          <a:p>
            <a:pPr>
              <a:lnSpc>
                <a:spcPct val="200000"/>
              </a:lnSpc>
            </a:pPr>
            <a:r>
              <a:rPr lang="en-US" sz="2400" dirty="0"/>
              <a:t>Researchers utilize codes to tag data they have collected</a:t>
            </a:r>
          </a:p>
        </p:txBody>
      </p:sp>
    </p:spTree>
    <p:extLst>
      <p:ext uri="{BB962C8B-B14F-4D97-AF65-F5344CB8AC3E}">
        <p14:creationId xmlns:p14="http://schemas.microsoft.com/office/powerpoint/2010/main" val="1576458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97" y="0"/>
            <a:ext cx="12105503" cy="2257778"/>
          </a:xfrm>
        </p:spPr>
        <p:txBody>
          <a:bodyPr>
            <a:normAutofit/>
          </a:bodyPr>
          <a:lstStyle/>
          <a:p>
            <a:pPr algn="ctr"/>
            <a:r>
              <a:rPr lang="en-US" sz="3200" b="1" dirty="0">
                <a:solidFill>
                  <a:schemeClr val="bg1"/>
                </a:solidFill>
              </a:rPr>
              <a:t>Grounded theory general principles, tenets, traditions, and paradigmatic perspectives</a:t>
            </a:r>
            <a:br>
              <a:rPr lang="en-US" sz="1800" b="1" dirty="0"/>
            </a:br>
            <a:endParaRPr lang="en-US" sz="1800" b="1" dirty="0"/>
          </a:p>
        </p:txBody>
      </p:sp>
      <p:sp>
        <p:nvSpPr>
          <p:cNvPr id="3" name="Content Placeholder 2"/>
          <p:cNvSpPr>
            <a:spLocks noGrp="1"/>
          </p:cNvSpPr>
          <p:nvPr>
            <p:ph idx="1"/>
          </p:nvPr>
        </p:nvSpPr>
        <p:spPr>
          <a:xfrm>
            <a:off x="0" y="1761067"/>
            <a:ext cx="12192000" cy="4752622"/>
          </a:xfrm>
        </p:spPr>
        <p:txBody>
          <a:bodyPr>
            <a:normAutofit/>
          </a:bodyPr>
          <a:lstStyle/>
          <a:p>
            <a:pPr>
              <a:lnSpc>
                <a:spcPct val="200000"/>
              </a:lnSpc>
            </a:pPr>
            <a:r>
              <a:rPr lang="en-US" sz="2300" dirty="0"/>
              <a:t>It encompasses various traditions in positivism and sociology</a:t>
            </a:r>
          </a:p>
          <a:p>
            <a:pPr>
              <a:lnSpc>
                <a:spcPct val="200000"/>
              </a:lnSpc>
            </a:pPr>
            <a:r>
              <a:rPr lang="en-US" sz="2300" dirty="0"/>
              <a:t>Its principle stresses on the significance of social engagement</a:t>
            </a:r>
          </a:p>
          <a:p>
            <a:pPr>
              <a:lnSpc>
                <a:spcPct val="200000"/>
              </a:lnSpc>
            </a:pPr>
            <a:r>
              <a:rPr lang="en-US" sz="2300" dirty="0"/>
              <a:t>Based on the design, human beings can interpret the world by using symbols</a:t>
            </a:r>
          </a:p>
          <a:p>
            <a:pPr>
              <a:lnSpc>
                <a:spcPct val="200000"/>
              </a:lnSpc>
            </a:pPr>
            <a:r>
              <a:rPr lang="en-US" sz="2300" dirty="0"/>
              <a:t>One will realize the behaviors of human beings based on the symbols</a:t>
            </a:r>
          </a:p>
          <a:p>
            <a:pPr>
              <a:lnSpc>
                <a:spcPct val="200000"/>
              </a:lnSpc>
            </a:pPr>
            <a:r>
              <a:rPr lang="en-US" sz="2300" dirty="0"/>
              <a:t>The researcher will learn about the world by interpreting the human engagements</a:t>
            </a:r>
          </a:p>
        </p:txBody>
      </p:sp>
    </p:spTree>
    <p:extLst>
      <p:ext uri="{BB962C8B-B14F-4D97-AF65-F5344CB8AC3E}">
        <p14:creationId xmlns:p14="http://schemas.microsoft.com/office/powerpoint/2010/main" val="392939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3048"/>
          </a:xfrm>
        </p:spPr>
        <p:txBody>
          <a:bodyPr>
            <a:normAutofit/>
          </a:bodyPr>
          <a:lstStyle/>
          <a:p>
            <a:r>
              <a:rPr lang="en-US" sz="3600" dirty="0">
                <a:latin typeface="Times New Roman" panose="02020603050405020304" pitchFamily="18" charset="0"/>
                <a:cs typeface="Times New Roman" panose="02020603050405020304" pitchFamily="18" charset="0"/>
              </a:rPr>
              <a:t>References</a:t>
            </a:r>
          </a:p>
        </p:txBody>
      </p:sp>
      <p:sp>
        <p:nvSpPr>
          <p:cNvPr id="3" name="Content Placeholder 2"/>
          <p:cNvSpPr>
            <a:spLocks noGrp="1"/>
          </p:cNvSpPr>
          <p:nvPr>
            <p:ph idx="1"/>
          </p:nvPr>
        </p:nvSpPr>
        <p:spPr>
          <a:xfrm>
            <a:off x="0" y="1405718"/>
            <a:ext cx="12192000" cy="5452281"/>
          </a:xfrm>
        </p:spPr>
        <p:txBody>
          <a:bodyPr>
            <a:normAutofit fontScale="92500" lnSpcReduction="10000"/>
          </a:bodyPr>
          <a:lstStyle/>
          <a:p>
            <a:r>
              <a:rPr lang="en-US" dirty="0"/>
              <a:t>Crowe, S., </a:t>
            </a:r>
            <a:r>
              <a:rPr lang="en-US" dirty="0" err="1"/>
              <a:t>Cresswell</a:t>
            </a:r>
            <a:r>
              <a:rPr lang="en-US" dirty="0"/>
              <a:t>, K., Robertson, A., </a:t>
            </a:r>
            <a:r>
              <a:rPr lang="en-US" dirty="0" err="1"/>
              <a:t>Huby</a:t>
            </a:r>
            <a:r>
              <a:rPr lang="en-US" dirty="0"/>
              <a:t>, G., Avery, A., &amp; Sheikh, A. 	(2011). The case study approach. </a:t>
            </a:r>
            <a:r>
              <a:rPr lang="en-US" i="1" dirty="0"/>
              <a:t>BMC Medical Research 	Methodology</a:t>
            </a:r>
            <a:r>
              <a:rPr lang="en-US" dirty="0"/>
              <a:t>, </a:t>
            </a:r>
            <a:r>
              <a:rPr lang="en-US" i="1" dirty="0"/>
              <a:t>11</a:t>
            </a:r>
            <a:r>
              <a:rPr lang="en-US" dirty="0"/>
              <a:t>(100).</a:t>
            </a:r>
          </a:p>
          <a:p>
            <a:r>
              <a:rPr lang="en-US" dirty="0"/>
              <a:t>El Hussein, M., </a:t>
            </a:r>
            <a:r>
              <a:rPr lang="en-US" dirty="0" err="1"/>
              <a:t>Hirst</a:t>
            </a:r>
            <a:r>
              <a:rPr lang="en-US" dirty="0"/>
              <a:t>, S., </a:t>
            </a:r>
            <a:r>
              <a:rPr lang="en-US" dirty="0" err="1"/>
              <a:t>Salyers</a:t>
            </a:r>
            <a:r>
              <a:rPr lang="en-US" dirty="0"/>
              <a:t>, V., &amp; </a:t>
            </a:r>
            <a:r>
              <a:rPr lang="en-US" dirty="0" err="1"/>
              <a:t>Osuji</a:t>
            </a:r>
            <a:r>
              <a:rPr lang="en-US" dirty="0"/>
              <a:t>, J. (2014). Using Grounded Theory as a Method of Inquiry: Advantages and Disadvantages. </a:t>
            </a:r>
            <a:r>
              <a:rPr lang="en-US" i="1" dirty="0"/>
              <a:t>The Qualitative 	Report</a:t>
            </a:r>
            <a:r>
              <a:rPr lang="en-US" dirty="0"/>
              <a:t>, </a:t>
            </a:r>
            <a:r>
              <a:rPr lang="en-US" i="1" dirty="0"/>
              <a:t>19</a:t>
            </a:r>
            <a:r>
              <a:rPr lang="en-US" dirty="0"/>
              <a:t>(27), 1-15.</a:t>
            </a:r>
          </a:p>
          <a:p>
            <a:r>
              <a:rPr lang="en-US" dirty="0"/>
              <a:t>Holt, N. L., Neely, K. C., Slater, L. G., </a:t>
            </a:r>
            <a:r>
              <a:rPr lang="en-US" dirty="0" err="1"/>
              <a:t>Camiré</a:t>
            </a:r>
            <a:r>
              <a:rPr lang="en-US" dirty="0"/>
              <a:t>, M., </a:t>
            </a:r>
            <a:r>
              <a:rPr lang="en-US" dirty="0" err="1"/>
              <a:t>Côté</a:t>
            </a:r>
            <a:r>
              <a:rPr lang="en-US" dirty="0"/>
              <a:t>, J., Fraser-Thomas, J., ... &amp; </a:t>
            </a:r>
            <a:r>
              <a:rPr lang="en-US" dirty="0" err="1"/>
              <a:t>Tamminen</a:t>
            </a:r>
            <a:r>
              <a:rPr lang="en-US" dirty="0"/>
              <a:t>, K. A. (2017). A grounded theory of positive youth development through sport based on results from a qualitative meta-study. </a:t>
            </a:r>
            <a:r>
              <a:rPr lang="en-US" i="1" dirty="0"/>
              <a:t>International review of sport and exercise psychology</a:t>
            </a:r>
            <a:r>
              <a:rPr lang="en-US" dirty="0"/>
              <a:t>, </a:t>
            </a:r>
            <a:r>
              <a:rPr lang="en-US" i="1" dirty="0"/>
              <a:t>10</a:t>
            </a:r>
            <a:r>
              <a:rPr lang="en-US" dirty="0"/>
              <a:t>(1), 1-49. https://doi.org/10.1080/1750984X.2016.1180704</a:t>
            </a:r>
          </a:p>
          <a:p>
            <a:r>
              <a:rPr lang="en-US" dirty="0"/>
              <a:t>Johnson, J. S. (2015). Qualitative sales research: An exposition of grounded theory. </a:t>
            </a:r>
            <a:r>
              <a:rPr lang="en-US" i="1" dirty="0"/>
              <a:t>Journal of Personal Selling &amp; Sales Management</a:t>
            </a:r>
            <a:r>
              <a:rPr lang="en-US" dirty="0"/>
              <a:t>, </a:t>
            </a:r>
            <a:r>
              <a:rPr lang="en-US" i="1" dirty="0"/>
              <a:t>35</a:t>
            </a:r>
            <a:r>
              <a:rPr lang="en-US" dirty="0"/>
              <a:t>(3), 262-273. https://doi.org/10.1080/08853134.2014.954581</a:t>
            </a:r>
          </a:p>
          <a:p>
            <a:r>
              <a:rPr lang="en-US" dirty="0"/>
              <a:t>Leung, L. (2015). Validity, reliability, and generalizability in qualitative research. </a:t>
            </a:r>
            <a:r>
              <a:rPr lang="en-US" i="1" dirty="0"/>
              <a:t>Journal of family medicine and primary care</a:t>
            </a:r>
            <a:r>
              <a:rPr lang="en-US" dirty="0"/>
              <a:t>, </a:t>
            </a:r>
            <a:r>
              <a:rPr lang="en-US" i="1" dirty="0"/>
              <a:t>4</a:t>
            </a:r>
            <a:r>
              <a:rPr lang="en-US" dirty="0"/>
              <a:t>(3), 324. https://www.ncbi.nlm.nih.gov/pubmed/26288766</a:t>
            </a:r>
          </a:p>
          <a:p>
            <a:r>
              <a:rPr lang="en-US" dirty="0"/>
              <a:t>Lock, I., &amp; </a:t>
            </a:r>
            <a:r>
              <a:rPr lang="en-US" dirty="0" err="1"/>
              <a:t>Seele</a:t>
            </a:r>
            <a:r>
              <a:rPr lang="en-US" dirty="0"/>
              <a:t>, P. (2018). Gauging the Rigor of Qualitative Case Studies in 	Comparative Lobbying Research. A Framework and Guideline for Research 	and Analysis. </a:t>
            </a:r>
            <a:r>
              <a:rPr lang="en-US" i="1" dirty="0"/>
              <a:t>Journal Of Public Affairs</a:t>
            </a:r>
            <a:r>
              <a:rPr lang="en-US" dirty="0"/>
              <a:t>, </a:t>
            </a:r>
            <a:r>
              <a:rPr lang="en-US" i="1" dirty="0"/>
              <a:t>18</a:t>
            </a:r>
            <a:r>
              <a:rPr lang="en-US" dirty="0"/>
              <a:t>(4), 1-5.</a:t>
            </a:r>
          </a:p>
          <a:p>
            <a:r>
              <a:rPr lang="en-US" dirty="0" err="1"/>
              <a:t>Pulla</a:t>
            </a:r>
            <a:r>
              <a:rPr lang="en-US" dirty="0"/>
              <a:t>, V. (2016). An Introduction to the Grounded Theory Approach in Social 	Research. </a:t>
            </a:r>
            <a:r>
              <a:rPr lang="en-US" i="1" dirty="0"/>
              <a:t>International Journal Of Social Work And Human Services 	Practice</a:t>
            </a:r>
            <a:r>
              <a:rPr lang="en-US" dirty="0"/>
              <a:t>, </a:t>
            </a:r>
            <a:r>
              <a:rPr lang="en-US" i="1" dirty="0"/>
              <a:t>4</a:t>
            </a:r>
            <a:r>
              <a:rPr lang="en-US" dirty="0"/>
              <a:t>(4), 75-81.</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75805"/>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170</TotalTime>
  <Words>1219</Words>
  <Application>Microsoft Office PowerPoint</Application>
  <PresentationFormat>Widescreen</PresentationFormat>
  <Paragraphs>54</Paragraphs>
  <Slides>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Century Gothic</vt:lpstr>
      <vt:lpstr>Times New Roman</vt:lpstr>
      <vt:lpstr>Wingdings 3</vt:lpstr>
      <vt:lpstr>Slice</vt:lpstr>
      <vt:lpstr>Qualitative Research Designs</vt:lpstr>
      <vt:lpstr>Grounded Theory: Strengths and challenges</vt:lpstr>
      <vt:lpstr>Case studies: Strengths and challenges</vt:lpstr>
      <vt:lpstr>Benefits of the Research Designs</vt:lpstr>
      <vt:lpstr>SELECTED QUALITATIVE RESEARCH DESIGN</vt:lpstr>
      <vt:lpstr>Grounded theory general principles, tenets, traditions, and paradigmatic perspectives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zh.muigai@gmail.com</dc:creator>
  <cp:lastModifiedBy>Lenard Hudnal</cp:lastModifiedBy>
  <cp:revision>65</cp:revision>
  <dcterms:created xsi:type="dcterms:W3CDTF">2019-11-24T13:55:09Z</dcterms:created>
  <dcterms:modified xsi:type="dcterms:W3CDTF">2019-12-23T03:54:29Z</dcterms:modified>
</cp:coreProperties>
</file>