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377" r:id="rId4"/>
    <p:sldId id="378" r:id="rId5"/>
    <p:sldId id="379" r:id="rId6"/>
    <p:sldId id="389" r:id="rId7"/>
    <p:sldId id="380" r:id="rId8"/>
    <p:sldId id="381" r:id="rId9"/>
    <p:sldId id="382" r:id="rId10"/>
    <p:sldId id="383" r:id="rId11"/>
    <p:sldId id="384" r:id="rId12"/>
    <p:sldId id="385" r:id="rId13"/>
    <p:sldId id="386" r:id="rId14"/>
    <p:sldId id="387" r:id="rId15"/>
    <p:sldId id="388"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46"/>
  </p:normalViewPr>
  <p:slideViewPr>
    <p:cSldViewPr snapToGrid="0" snapToObjects="1">
      <p:cViewPr varScale="1">
        <p:scale>
          <a:sx n="114" d="100"/>
          <a:sy n="114" d="100"/>
        </p:scale>
        <p:origin x="43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AEEB35-0706-7449-BEB4-4DAD6D716A15}" type="datetimeFigureOut">
              <a:rPr lang="en-US" smtClean="0"/>
              <a:t>1/27/2020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BF90C4-71D7-2241-8D80-AEA82EB3E535}" type="slidenum">
              <a:rPr lang="en-US" smtClean="0"/>
              <a:t>‹#›</a:t>
            </a:fld>
            <a:endParaRPr lang="en-US"/>
          </a:p>
        </p:txBody>
      </p:sp>
    </p:spTree>
    <p:extLst>
      <p:ext uri="{BB962C8B-B14F-4D97-AF65-F5344CB8AC3E}">
        <p14:creationId xmlns:p14="http://schemas.microsoft.com/office/powerpoint/2010/main" val="2331049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8101F-A0AF-154A-9B15-C5D067D0E9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BB42FF6-6787-6C45-82A6-196DAA8998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7C2990-D054-E842-A577-8863E1811C7F}"/>
              </a:ext>
            </a:extLst>
          </p:cNvPr>
          <p:cNvSpPr>
            <a:spLocks noGrp="1"/>
          </p:cNvSpPr>
          <p:nvPr>
            <p:ph type="dt" sz="half" idx="10"/>
          </p:nvPr>
        </p:nvSpPr>
        <p:spPr/>
        <p:txBody>
          <a:bodyPr/>
          <a:lstStyle/>
          <a:p>
            <a:fld id="{6568E880-6B93-C54D-AE66-8AEA7DFFD8E1}" type="datetime1">
              <a:rPr lang="en-US" smtClean="0"/>
              <a:t>1/27/2020</a:t>
            </a:fld>
            <a:endParaRPr lang="en-US"/>
          </a:p>
        </p:txBody>
      </p:sp>
      <p:sp>
        <p:nvSpPr>
          <p:cNvPr id="5" name="Footer Placeholder 4">
            <a:extLst>
              <a:ext uri="{FF2B5EF4-FFF2-40B4-BE49-F238E27FC236}">
                <a16:creationId xmlns:a16="http://schemas.microsoft.com/office/drawing/2014/main" id="{98A9C730-622F-CE47-BDAF-4502BE5AF0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0412BD-541B-2549-9BBE-F885BE5E2073}"/>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383954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4DE-C02D-8945-A3D9-6435C83E9E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5A5017-0B79-1942-B1B5-9E007E5074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C9C3A5-6401-1648-A4E2-C8082109EE36}"/>
              </a:ext>
            </a:extLst>
          </p:cNvPr>
          <p:cNvSpPr>
            <a:spLocks noGrp="1"/>
          </p:cNvSpPr>
          <p:nvPr>
            <p:ph type="dt" sz="half" idx="10"/>
          </p:nvPr>
        </p:nvSpPr>
        <p:spPr/>
        <p:txBody>
          <a:bodyPr/>
          <a:lstStyle/>
          <a:p>
            <a:fld id="{1A0014CC-94C6-5046-B501-4B14C251EE4A}" type="datetime1">
              <a:rPr lang="en-US" smtClean="0"/>
              <a:t>1/27/2020</a:t>
            </a:fld>
            <a:endParaRPr lang="en-US"/>
          </a:p>
        </p:txBody>
      </p:sp>
      <p:sp>
        <p:nvSpPr>
          <p:cNvPr id="5" name="Footer Placeholder 4">
            <a:extLst>
              <a:ext uri="{FF2B5EF4-FFF2-40B4-BE49-F238E27FC236}">
                <a16:creationId xmlns:a16="http://schemas.microsoft.com/office/drawing/2014/main" id="{761CC496-DC5E-F743-996C-2874CCA03B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97432-EE35-604B-917A-5280666518F6}"/>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3463118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6A7D0C-D781-F84F-B7E3-7B1DD32D44C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2F690A-F0D9-2947-BFBA-258082CA8F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5FA63-D72D-AB49-B604-612E0579D333}"/>
              </a:ext>
            </a:extLst>
          </p:cNvPr>
          <p:cNvSpPr>
            <a:spLocks noGrp="1"/>
          </p:cNvSpPr>
          <p:nvPr>
            <p:ph type="dt" sz="half" idx="10"/>
          </p:nvPr>
        </p:nvSpPr>
        <p:spPr/>
        <p:txBody>
          <a:bodyPr/>
          <a:lstStyle/>
          <a:p>
            <a:fld id="{5950A233-4681-B44F-9328-D34194F7AF73}" type="datetime1">
              <a:rPr lang="en-US" smtClean="0"/>
              <a:t>1/27/2020</a:t>
            </a:fld>
            <a:endParaRPr lang="en-US"/>
          </a:p>
        </p:txBody>
      </p:sp>
      <p:sp>
        <p:nvSpPr>
          <p:cNvPr id="5" name="Footer Placeholder 4">
            <a:extLst>
              <a:ext uri="{FF2B5EF4-FFF2-40B4-BE49-F238E27FC236}">
                <a16:creationId xmlns:a16="http://schemas.microsoft.com/office/drawing/2014/main" id="{20F449FE-53E0-A040-8244-C37BD3DF99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0EB117-0CBA-DD4A-B70A-6556C4A8B614}"/>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1112811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2200-4EAF-6946-B384-1EDE733990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A955FA-66EB-DF4C-A363-C67EF19CF2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40CB85-2A2C-414D-8E41-FA5A3D76023D}"/>
              </a:ext>
            </a:extLst>
          </p:cNvPr>
          <p:cNvSpPr>
            <a:spLocks noGrp="1"/>
          </p:cNvSpPr>
          <p:nvPr>
            <p:ph type="dt" sz="half" idx="10"/>
          </p:nvPr>
        </p:nvSpPr>
        <p:spPr/>
        <p:txBody>
          <a:bodyPr/>
          <a:lstStyle/>
          <a:p>
            <a:fld id="{E47556D0-9202-5844-86FC-B3A99C44EB84}" type="datetime1">
              <a:rPr lang="en-US" smtClean="0"/>
              <a:t>1/27/2020</a:t>
            </a:fld>
            <a:endParaRPr lang="en-US"/>
          </a:p>
        </p:txBody>
      </p:sp>
      <p:sp>
        <p:nvSpPr>
          <p:cNvPr id="5" name="Footer Placeholder 4">
            <a:extLst>
              <a:ext uri="{FF2B5EF4-FFF2-40B4-BE49-F238E27FC236}">
                <a16:creationId xmlns:a16="http://schemas.microsoft.com/office/drawing/2014/main" id="{C62F77C1-E417-2C4A-8923-FCDC45B7A4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C6C72-329E-F84C-BDA9-C2B8C32683A3}"/>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67173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7968F-D540-A449-964E-BB8F1A68C4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220FAA-644D-AE48-AD20-8400475341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8DA428-015E-7D4E-A1CC-8FAB41F0AE44}"/>
              </a:ext>
            </a:extLst>
          </p:cNvPr>
          <p:cNvSpPr>
            <a:spLocks noGrp="1"/>
          </p:cNvSpPr>
          <p:nvPr>
            <p:ph type="dt" sz="half" idx="10"/>
          </p:nvPr>
        </p:nvSpPr>
        <p:spPr/>
        <p:txBody>
          <a:bodyPr/>
          <a:lstStyle/>
          <a:p>
            <a:fld id="{57DB972A-E35C-874F-9A0A-BDC59A545CE7}" type="datetime1">
              <a:rPr lang="en-US" smtClean="0"/>
              <a:t>1/27/2020</a:t>
            </a:fld>
            <a:endParaRPr lang="en-US"/>
          </a:p>
        </p:txBody>
      </p:sp>
      <p:sp>
        <p:nvSpPr>
          <p:cNvPr id="5" name="Footer Placeholder 4">
            <a:extLst>
              <a:ext uri="{FF2B5EF4-FFF2-40B4-BE49-F238E27FC236}">
                <a16:creationId xmlns:a16="http://schemas.microsoft.com/office/drawing/2014/main" id="{3E1329E6-B8A3-8046-A624-9141DC9AD1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3FC439-46CC-ED40-9F5F-AA7EC34F872A}"/>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1309315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9099F-8BBE-E543-BA19-FAE9D68BC2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7492A0-4D2A-E443-A90E-5C906C9DBB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058DA5-BE8F-E54D-90D9-204750CFB6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929669-02DB-C142-879A-869372E20FA8}"/>
              </a:ext>
            </a:extLst>
          </p:cNvPr>
          <p:cNvSpPr>
            <a:spLocks noGrp="1"/>
          </p:cNvSpPr>
          <p:nvPr>
            <p:ph type="dt" sz="half" idx="10"/>
          </p:nvPr>
        </p:nvSpPr>
        <p:spPr/>
        <p:txBody>
          <a:bodyPr/>
          <a:lstStyle/>
          <a:p>
            <a:fld id="{26EA7F42-A871-A843-8502-FF988DBB8490}" type="datetime1">
              <a:rPr lang="en-US" smtClean="0"/>
              <a:t>1/27/2020</a:t>
            </a:fld>
            <a:endParaRPr lang="en-US"/>
          </a:p>
        </p:txBody>
      </p:sp>
      <p:sp>
        <p:nvSpPr>
          <p:cNvPr id="6" name="Footer Placeholder 5">
            <a:extLst>
              <a:ext uri="{FF2B5EF4-FFF2-40B4-BE49-F238E27FC236}">
                <a16:creationId xmlns:a16="http://schemas.microsoft.com/office/drawing/2014/main" id="{6640F19B-D87C-3A48-B775-C75C6E3862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FB37F9-46FC-3C42-A3E0-E09398783DE7}"/>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4282191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D39A8-2E9E-AC4B-8DF7-FE7CD83DA7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D5E171-C772-634F-A2D8-08E8D31406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33E055-6CE7-404F-8B74-D1B80A85E3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42072C-08FC-3243-AD37-C5E1DC0233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27DD12-CE9D-F541-B638-6A21A15D2C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860532-DDE1-7242-952F-D8ED865FA74F}"/>
              </a:ext>
            </a:extLst>
          </p:cNvPr>
          <p:cNvSpPr>
            <a:spLocks noGrp="1"/>
          </p:cNvSpPr>
          <p:nvPr>
            <p:ph type="dt" sz="half" idx="10"/>
          </p:nvPr>
        </p:nvSpPr>
        <p:spPr/>
        <p:txBody>
          <a:bodyPr/>
          <a:lstStyle/>
          <a:p>
            <a:fld id="{CB7DBB6C-C472-A647-89E3-646934505528}" type="datetime1">
              <a:rPr lang="en-US" smtClean="0"/>
              <a:t>1/27/2020</a:t>
            </a:fld>
            <a:endParaRPr lang="en-US"/>
          </a:p>
        </p:txBody>
      </p:sp>
      <p:sp>
        <p:nvSpPr>
          <p:cNvPr id="8" name="Footer Placeholder 7">
            <a:extLst>
              <a:ext uri="{FF2B5EF4-FFF2-40B4-BE49-F238E27FC236}">
                <a16:creationId xmlns:a16="http://schemas.microsoft.com/office/drawing/2014/main" id="{8379442C-95D6-384F-B567-3030EF82A9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844533-F167-774B-B678-9204DF990DF9}"/>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406755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A8846-6530-D644-B8B3-13C3BE84A7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FAB275-F20F-4741-8A49-B97496566D88}"/>
              </a:ext>
            </a:extLst>
          </p:cNvPr>
          <p:cNvSpPr>
            <a:spLocks noGrp="1"/>
          </p:cNvSpPr>
          <p:nvPr>
            <p:ph type="dt" sz="half" idx="10"/>
          </p:nvPr>
        </p:nvSpPr>
        <p:spPr/>
        <p:txBody>
          <a:bodyPr/>
          <a:lstStyle/>
          <a:p>
            <a:fld id="{12A8ED1F-B59C-824F-AE48-AC6FA445F88D}" type="datetime1">
              <a:rPr lang="en-US" smtClean="0"/>
              <a:t>1/27/2020</a:t>
            </a:fld>
            <a:endParaRPr lang="en-US"/>
          </a:p>
        </p:txBody>
      </p:sp>
      <p:sp>
        <p:nvSpPr>
          <p:cNvPr id="4" name="Footer Placeholder 3">
            <a:extLst>
              <a:ext uri="{FF2B5EF4-FFF2-40B4-BE49-F238E27FC236}">
                <a16:creationId xmlns:a16="http://schemas.microsoft.com/office/drawing/2014/main" id="{0A87E69F-2CDC-394E-9DCF-F7FE3D0B0A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015C96-23F1-A54C-87F7-FED01B2F9DD3}"/>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362779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9C1B80-E98A-874C-8BCD-DB612BED774C}"/>
              </a:ext>
            </a:extLst>
          </p:cNvPr>
          <p:cNvSpPr>
            <a:spLocks noGrp="1"/>
          </p:cNvSpPr>
          <p:nvPr>
            <p:ph type="dt" sz="half" idx="10"/>
          </p:nvPr>
        </p:nvSpPr>
        <p:spPr/>
        <p:txBody>
          <a:bodyPr/>
          <a:lstStyle/>
          <a:p>
            <a:fld id="{0B73AD66-91F9-7648-AE9A-A49CA0480768}" type="datetime1">
              <a:rPr lang="en-US" smtClean="0"/>
              <a:t>1/27/2020</a:t>
            </a:fld>
            <a:endParaRPr lang="en-US"/>
          </a:p>
        </p:txBody>
      </p:sp>
      <p:sp>
        <p:nvSpPr>
          <p:cNvPr id="3" name="Footer Placeholder 2">
            <a:extLst>
              <a:ext uri="{FF2B5EF4-FFF2-40B4-BE49-F238E27FC236}">
                <a16:creationId xmlns:a16="http://schemas.microsoft.com/office/drawing/2014/main" id="{9E9616C4-CC10-DA4E-BF58-A90315310A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E187FC-5C5D-B443-8F3D-02DFF043A53A}"/>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103103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FE267-50AC-2448-B09F-B7968EF12D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98BB45-B820-AA42-8ED8-EBE8A5F590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273D7C-710B-3948-8586-E174AE6CC8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B60669-5EB6-AC42-966B-81F61AA275B4}"/>
              </a:ext>
            </a:extLst>
          </p:cNvPr>
          <p:cNvSpPr>
            <a:spLocks noGrp="1"/>
          </p:cNvSpPr>
          <p:nvPr>
            <p:ph type="dt" sz="half" idx="10"/>
          </p:nvPr>
        </p:nvSpPr>
        <p:spPr/>
        <p:txBody>
          <a:bodyPr/>
          <a:lstStyle/>
          <a:p>
            <a:fld id="{9DFDC163-3CA1-7940-A61C-7C4B8623C216}" type="datetime1">
              <a:rPr lang="en-US" smtClean="0"/>
              <a:t>1/27/2020</a:t>
            </a:fld>
            <a:endParaRPr lang="en-US"/>
          </a:p>
        </p:txBody>
      </p:sp>
      <p:sp>
        <p:nvSpPr>
          <p:cNvPr id="6" name="Footer Placeholder 5">
            <a:extLst>
              <a:ext uri="{FF2B5EF4-FFF2-40B4-BE49-F238E27FC236}">
                <a16:creationId xmlns:a16="http://schemas.microsoft.com/office/drawing/2014/main" id="{520755CD-B8C0-6A48-88CB-4458A515B4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BC0804-91DB-A34F-A286-11DDBC6C400C}"/>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2379650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4E2C5-FC7D-A24E-BBA1-01E216FB40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8D1F24-4DB3-1D4A-B9C1-C224F801FD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0E7F47-E12E-8640-8435-61C4D37B7A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5B68BC-CCE7-BF43-854F-78C50503DEC0}"/>
              </a:ext>
            </a:extLst>
          </p:cNvPr>
          <p:cNvSpPr>
            <a:spLocks noGrp="1"/>
          </p:cNvSpPr>
          <p:nvPr>
            <p:ph type="dt" sz="half" idx="10"/>
          </p:nvPr>
        </p:nvSpPr>
        <p:spPr/>
        <p:txBody>
          <a:bodyPr/>
          <a:lstStyle/>
          <a:p>
            <a:fld id="{F126D0EC-C68B-1A4C-BADC-E87306D2AA6D}" type="datetime1">
              <a:rPr lang="en-US" smtClean="0"/>
              <a:t>1/27/2020</a:t>
            </a:fld>
            <a:endParaRPr lang="en-US"/>
          </a:p>
        </p:txBody>
      </p:sp>
      <p:sp>
        <p:nvSpPr>
          <p:cNvPr id="6" name="Footer Placeholder 5">
            <a:extLst>
              <a:ext uri="{FF2B5EF4-FFF2-40B4-BE49-F238E27FC236}">
                <a16:creationId xmlns:a16="http://schemas.microsoft.com/office/drawing/2014/main" id="{A3EBCE59-70E1-F94B-AC5C-14763A8A21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8D4D6-7BBD-184F-BA5E-BC70F1BD0131}"/>
              </a:ext>
            </a:extLst>
          </p:cNvPr>
          <p:cNvSpPr>
            <a:spLocks noGrp="1"/>
          </p:cNvSpPr>
          <p:nvPr>
            <p:ph type="sldNum" sz="quarter" idx="12"/>
          </p:nvPr>
        </p:nvSpPr>
        <p:spPr/>
        <p:txBody>
          <a:bodyPr/>
          <a:lstStyle/>
          <a:p>
            <a:fld id="{0F60C5F1-4D17-B843-AE15-F16BCC3ABB27}" type="slidenum">
              <a:rPr lang="en-US" smtClean="0"/>
              <a:t>‹#›</a:t>
            </a:fld>
            <a:endParaRPr lang="en-US"/>
          </a:p>
        </p:txBody>
      </p:sp>
    </p:spTree>
    <p:extLst>
      <p:ext uri="{BB962C8B-B14F-4D97-AF65-F5344CB8AC3E}">
        <p14:creationId xmlns:p14="http://schemas.microsoft.com/office/powerpoint/2010/main" val="1751036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1719FE-440E-6142-ACDD-24CF086E3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AAC215-14A5-A94E-AAAE-8E963499B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40B91C-160D-744E-ADC7-D638EC95F9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EE173-ABEE-F84F-9277-4F9B73A7BDF0}" type="datetime1">
              <a:rPr lang="en-US" smtClean="0"/>
              <a:t>1/27/2020</a:t>
            </a:fld>
            <a:endParaRPr lang="en-US"/>
          </a:p>
        </p:txBody>
      </p:sp>
      <p:sp>
        <p:nvSpPr>
          <p:cNvPr id="5" name="Footer Placeholder 4">
            <a:extLst>
              <a:ext uri="{FF2B5EF4-FFF2-40B4-BE49-F238E27FC236}">
                <a16:creationId xmlns:a16="http://schemas.microsoft.com/office/drawing/2014/main" id="{9989D1A3-9C4C-AA46-962A-55C24F3B99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E2C11B5-0FF9-B349-A8F0-B680507B80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0C5F1-4D17-B843-AE15-F16BCC3ABB27}" type="slidenum">
              <a:rPr lang="en-US" smtClean="0"/>
              <a:t>‹#›</a:t>
            </a:fld>
            <a:endParaRPr lang="en-US"/>
          </a:p>
        </p:txBody>
      </p:sp>
    </p:spTree>
    <p:extLst>
      <p:ext uri="{BB962C8B-B14F-4D97-AF65-F5344CB8AC3E}">
        <p14:creationId xmlns:p14="http://schemas.microsoft.com/office/powerpoint/2010/main" val="2679122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MntX3zWNWec"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TextBox 4">
            <a:extLst>
              <a:ext uri="{FF2B5EF4-FFF2-40B4-BE49-F238E27FC236}">
                <a16:creationId xmlns:a16="http://schemas.microsoft.com/office/drawing/2014/main" id="{8413A9B7-4959-B042-A617-88834FCAD870}"/>
              </a:ext>
            </a:extLst>
          </p:cNvPr>
          <p:cNvSpPr txBox="1"/>
          <p:nvPr/>
        </p:nvSpPr>
        <p:spPr>
          <a:xfrm>
            <a:off x="1033152" y="3550145"/>
            <a:ext cx="2600697" cy="861774"/>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Chapter 2</a:t>
            </a:r>
            <a:r>
              <a:rPr lang="en-US" sz="5000" b="1" dirty="0">
                <a:solidFill>
                  <a:schemeClr val="bg1"/>
                </a:solidFill>
                <a:highlight>
                  <a:srgbClr val="800080"/>
                </a:highlight>
                <a:latin typeface="Helvetica Neue" panose="02000503000000020004" pitchFamily="2" charset="0"/>
                <a:ea typeface="Helvetica Neue" panose="02000503000000020004" pitchFamily="2" charset="0"/>
                <a:cs typeface="Helvetica Neue" panose="02000503000000020004" pitchFamily="2" charset="0"/>
              </a:rPr>
              <a:t> </a:t>
            </a:r>
          </a:p>
        </p:txBody>
      </p:sp>
      <p:sp>
        <p:nvSpPr>
          <p:cNvPr id="6" name="TextBox 5">
            <a:extLst>
              <a:ext uri="{FF2B5EF4-FFF2-40B4-BE49-F238E27FC236}">
                <a16:creationId xmlns:a16="http://schemas.microsoft.com/office/drawing/2014/main" id="{0E67E52F-973A-0741-9414-7EFAC963C131}"/>
              </a:ext>
            </a:extLst>
          </p:cNvPr>
          <p:cNvSpPr txBox="1"/>
          <p:nvPr/>
        </p:nvSpPr>
        <p:spPr>
          <a:xfrm>
            <a:off x="1033153" y="4425318"/>
            <a:ext cx="5688282" cy="70788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Insurance and Risk</a:t>
            </a:r>
          </a:p>
        </p:txBody>
      </p:sp>
      <p:sp>
        <p:nvSpPr>
          <p:cNvPr id="7" name="TextBox 6">
            <a:extLst>
              <a:ext uri="{FF2B5EF4-FFF2-40B4-BE49-F238E27FC236}">
                <a16:creationId xmlns:a16="http://schemas.microsoft.com/office/drawing/2014/main" id="{6A61AD9A-474F-AD44-9689-C13B9076460F}"/>
              </a:ext>
            </a:extLst>
          </p:cNvPr>
          <p:cNvSpPr txBox="1"/>
          <p:nvPr/>
        </p:nvSpPr>
        <p:spPr>
          <a:xfrm>
            <a:off x="1033153" y="2751916"/>
            <a:ext cx="8645238" cy="78483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500" b="1"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Risk Management &amp; Insurance</a:t>
            </a:r>
          </a:p>
        </p:txBody>
      </p:sp>
      <p:sp>
        <p:nvSpPr>
          <p:cNvPr id="8" name="TextBox 7">
            <a:extLst>
              <a:ext uri="{FF2B5EF4-FFF2-40B4-BE49-F238E27FC236}">
                <a16:creationId xmlns:a16="http://schemas.microsoft.com/office/drawing/2014/main" id="{97EF5061-1EC0-9045-91DE-EA572C3EF894}"/>
              </a:ext>
            </a:extLst>
          </p:cNvPr>
          <p:cNvSpPr txBox="1"/>
          <p:nvPr/>
        </p:nvSpPr>
        <p:spPr>
          <a:xfrm>
            <a:off x="1033151" y="5133204"/>
            <a:ext cx="2397945"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Rev.1_Jan2020</a:t>
            </a:r>
          </a:p>
        </p:txBody>
      </p:sp>
    </p:spTree>
    <p:extLst>
      <p:ext uri="{BB962C8B-B14F-4D97-AF65-F5344CB8AC3E}">
        <p14:creationId xmlns:p14="http://schemas.microsoft.com/office/powerpoint/2010/main" val="3966745290"/>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10</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2512" y="1181592"/>
            <a:ext cx="10960925" cy="3477875"/>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This means that a large proportion of exposure units should not incur losses at the same time. Otherwise, pooling breaks down and becomes unworkable. Examples are floods, hurricanes, terrorism, etc. </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Several approaches are available for meeting the problem of catastrophic loss – as follows: </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Reinsurance:</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An arrangement by which the primary insurer that initially writes the insurance transfers to another insurer (called the reinsurer) part or all of the potential losses associated with such insurance.</a:t>
            </a:r>
          </a:p>
          <a:p>
            <a:pPr marL="457200" indent="-457200" algn="just">
              <a:buClr>
                <a:srgbClr val="00B05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Dispersing the coverage over a large geographical area. </a:t>
            </a:r>
          </a:p>
          <a:p>
            <a:pPr marL="457200" indent="-457200" algn="just">
              <a:buClr>
                <a:srgbClr val="00B05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Using financial instruments, like catastrophic bonds.  </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Characteristics of an Ideally Insurable Risk </a:t>
            </a:r>
            <a:r>
              <a:rPr lang="en-US" sz="2000"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[3 of 4]</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TextBox 4">
            <a:extLst>
              <a:ext uri="{FF2B5EF4-FFF2-40B4-BE49-F238E27FC236}">
                <a16:creationId xmlns:a16="http://schemas.microsoft.com/office/drawing/2014/main" id="{1F3654C6-F029-A049-AA12-74280BE5164D}"/>
              </a:ext>
            </a:extLst>
          </p:cNvPr>
          <p:cNvSpPr txBox="1"/>
          <p:nvPr/>
        </p:nvSpPr>
        <p:spPr>
          <a:xfrm>
            <a:off x="529440" y="832199"/>
            <a:ext cx="3983183"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No Catastrophic Loss:</a:t>
            </a:r>
          </a:p>
        </p:txBody>
      </p:sp>
    </p:spTree>
    <p:extLst>
      <p:ext uri="{BB962C8B-B14F-4D97-AF65-F5344CB8AC3E}">
        <p14:creationId xmlns:p14="http://schemas.microsoft.com/office/powerpoint/2010/main" val="1742582552"/>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11</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2512" y="1181592"/>
            <a:ext cx="10960925" cy="707886"/>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This means that the insurer must be able to calculate both the average frequency and the average severity of future losses with some accuracy. </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Characteristics of an Ideally Insurable Risk </a:t>
            </a:r>
            <a:r>
              <a:rPr lang="en-US" sz="2000"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[4 of 4]</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TextBox 4">
            <a:extLst>
              <a:ext uri="{FF2B5EF4-FFF2-40B4-BE49-F238E27FC236}">
                <a16:creationId xmlns:a16="http://schemas.microsoft.com/office/drawing/2014/main" id="{1F3654C6-F029-A049-AA12-74280BE5164D}"/>
              </a:ext>
            </a:extLst>
          </p:cNvPr>
          <p:cNvSpPr txBox="1"/>
          <p:nvPr/>
        </p:nvSpPr>
        <p:spPr>
          <a:xfrm>
            <a:off x="529440" y="832199"/>
            <a:ext cx="3983183"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Calculable Chance of Loss:</a:t>
            </a:r>
          </a:p>
        </p:txBody>
      </p:sp>
      <p:sp>
        <p:nvSpPr>
          <p:cNvPr id="7" name="TextBox 6">
            <a:extLst>
              <a:ext uri="{FF2B5EF4-FFF2-40B4-BE49-F238E27FC236}">
                <a16:creationId xmlns:a16="http://schemas.microsoft.com/office/drawing/2014/main" id="{C97666BD-B55A-F044-B501-955DD63EDC57}"/>
              </a:ext>
            </a:extLst>
          </p:cNvPr>
          <p:cNvSpPr txBox="1"/>
          <p:nvPr/>
        </p:nvSpPr>
        <p:spPr>
          <a:xfrm>
            <a:off x="529439" y="1889478"/>
            <a:ext cx="3983183"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Economically Feasible Premium:</a:t>
            </a:r>
          </a:p>
        </p:txBody>
      </p:sp>
      <p:sp>
        <p:nvSpPr>
          <p:cNvPr id="9" name="TextBox 8">
            <a:extLst>
              <a:ext uri="{FF2B5EF4-FFF2-40B4-BE49-F238E27FC236}">
                <a16:creationId xmlns:a16="http://schemas.microsoft.com/office/drawing/2014/main" id="{20243851-FF24-164A-9294-46EAC907FB94}"/>
              </a:ext>
            </a:extLst>
          </p:cNvPr>
          <p:cNvSpPr txBox="1"/>
          <p:nvPr/>
        </p:nvSpPr>
        <p:spPr>
          <a:xfrm>
            <a:off x="522511" y="2289588"/>
            <a:ext cx="10960925" cy="707886"/>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This means that the insurer must be able to afford the premium, and the premiums paid must be substantially less than the face value, or amount, of the policy. </a:t>
            </a:r>
          </a:p>
        </p:txBody>
      </p:sp>
    </p:spTree>
    <p:extLst>
      <p:ext uri="{BB962C8B-B14F-4D97-AF65-F5344CB8AC3E}">
        <p14:creationId xmlns:p14="http://schemas.microsoft.com/office/powerpoint/2010/main" val="988756"/>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12</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2512" y="1181592"/>
            <a:ext cx="10960925" cy="1785104"/>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This is the tendency of persons with a higher-than-average chance of loss to seek insurance at standard (average) rates, which, if not controlled by underwriting, results in higher-than-expected loss levels. Like someone with serious health issues who seeks life or health insurance at standard rates. This can be controlled by careful underwriting. </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C00000"/>
              </a:buClr>
            </a:pP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Underwriting: </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Refers to the process of selecting and classifying applicants for insurance. </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10723420"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Important Insurance Concept</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TextBox 4">
            <a:extLst>
              <a:ext uri="{FF2B5EF4-FFF2-40B4-BE49-F238E27FC236}">
                <a16:creationId xmlns:a16="http://schemas.microsoft.com/office/drawing/2014/main" id="{1F3654C6-F029-A049-AA12-74280BE5164D}"/>
              </a:ext>
            </a:extLst>
          </p:cNvPr>
          <p:cNvSpPr txBox="1"/>
          <p:nvPr/>
        </p:nvSpPr>
        <p:spPr>
          <a:xfrm>
            <a:off x="529440" y="832199"/>
            <a:ext cx="3983183"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Adverse Selection:</a:t>
            </a:r>
          </a:p>
        </p:txBody>
      </p:sp>
    </p:spTree>
    <p:extLst>
      <p:ext uri="{BB962C8B-B14F-4D97-AF65-F5344CB8AC3E}">
        <p14:creationId xmlns:p14="http://schemas.microsoft.com/office/powerpoint/2010/main" val="2740672416"/>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13</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2512" y="825337"/>
            <a:ext cx="10960925" cy="4862870"/>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Insurance can be </a:t>
            </a: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private</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or </a:t>
            </a: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government</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Private insurance includes life, health, property and liability (AKA property and casualty) insurance. Government insurance includes social insurance programs and other plans. </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Major </a:t>
            </a: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social insurance programs in the U.S</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include the following:</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Old-Age, Survivor, and Disability Insurance (Social Security).</a:t>
            </a:r>
          </a:p>
          <a:p>
            <a:pPr marL="171450" indent="-171450" algn="just">
              <a:buClr>
                <a:srgbClr val="00B050"/>
              </a:buClr>
              <a:buFont typeface="Wingdings" pitchFamily="2" charset="2"/>
              <a:buChar cha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Medicare.</a:t>
            </a:r>
          </a:p>
          <a:p>
            <a:pPr marL="171450" indent="-171450" algn="just">
              <a:buClr>
                <a:srgbClr val="00B050"/>
              </a:buClr>
              <a:buFont typeface="Wingdings" pitchFamily="2" charset="2"/>
              <a:buChar cha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Unemployment insurance. </a:t>
            </a:r>
          </a:p>
          <a:p>
            <a:pPr marL="171450" indent="-171450" algn="just">
              <a:buClr>
                <a:srgbClr val="00B050"/>
              </a:buClr>
              <a:buFont typeface="Wingdings" pitchFamily="2" charset="2"/>
              <a:buChar cha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Workers compensation. </a:t>
            </a:r>
          </a:p>
          <a:p>
            <a:pPr marL="171450" indent="-171450" algn="just">
              <a:buClr>
                <a:srgbClr val="00B050"/>
              </a:buClr>
              <a:buFont typeface="Wingdings" pitchFamily="2" charset="2"/>
              <a:buChar cha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Compulsory temporary disability insurance. </a:t>
            </a:r>
          </a:p>
          <a:p>
            <a:pPr marL="171450" indent="-171450" algn="just">
              <a:buClr>
                <a:srgbClr val="00B050"/>
              </a:buClr>
              <a:buFont typeface="Wingdings" pitchFamily="2" charset="2"/>
              <a:buChar cha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Railroad Retirement Act. </a:t>
            </a:r>
          </a:p>
          <a:p>
            <a:pPr marL="171450" indent="-171450" algn="just">
              <a:buClr>
                <a:srgbClr val="00B050"/>
              </a:buClr>
              <a:buFont typeface="Wingdings" pitchFamily="2" charset="2"/>
              <a:buChar cha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Railroad Unemployment Insurance Act. </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10723420"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Types of Insurance</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532432770"/>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14</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2512" y="825337"/>
            <a:ext cx="10960925" cy="3016210"/>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This includes the following:</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Indemnification for loss. </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Reduction of worry and fear, like life insurance. </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Source of investment funds.</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Loss prevention: insurance companies are actively involved in loss-prevention programs like fire prevention, prevention of auto theft… etc.  </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Enhancement of credit. </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10723420"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Benefits of Insurance to Society</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4143052195"/>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15</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2512" y="825337"/>
            <a:ext cx="10960925" cy="1938992"/>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This includes the following:</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Cost of doing business.</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Fraudulent claims, like faking an auto accident. </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Inflated claims. </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10723420"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Costs of Insurance to Society</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83660806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16</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TextBox 4">
            <a:extLst>
              <a:ext uri="{FF2B5EF4-FFF2-40B4-BE49-F238E27FC236}">
                <a16:creationId xmlns:a16="http://schemas.microsoft.com/office/drawing/2014/main" id="{2322E78F-CB54-1849-96D2-41134F83401B}"/>
              </a:ext>
            </a:extLst>
          </p:cNvPr>
          <p:cNvSpPr txBox="1"/>
          <p:nvPr/>
        </p:nvSpPr>
        <p:spPr>
          <a:xfrm>
            <a:off x="1033153" y="2751916"/>
            <a:ext cx="3253840" cy="78483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500" b="1"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Thank You!</a:t>
            </a:r>
          </a:p>
        </p:txBody>
      </p:sp>
    </p:spTree>
    <p:extLst>
      <p:ext uri="{BB962C8B-B14F-4D97-AF65-F5344CB8AC3E}">
        <p14:creationId xmlns:p14="http://schemas.microsoft.com/office/powerpoint/2010/main" val="1247298512"/>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2</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 name="TextBox 2">
            <a:extLst>
              <a:ext uri="{FF2B5EF4-FFF2-40B4-BE49-F238E27FC236}">
                <a16:creationId xmlns:a16="http://schemas.microsoft.com/office/drawing/2014/main" id="{8664C291-34A1-7B4F-9FCE-A007EA0CB444}"/>
              </a:ext>
            </a:extLst>
          </p:cNvPr>
          <p:cNvSpPr txBox="1"/>
          <p:nvPr/>
        </p:nvSpPr>
        <p:spPr>
          <a:xfrm>
            <a:off x="522513" y="292704"/>
            <a:ext cx="6364848" cy="70788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Learning Objectives:</a:t>
            </a:r>
          </a:p>
        </p:txBody>
      </p:sp>
      <p:sp>
        <p:nvSpPr>
          <p:cNvPr id="2" name="TextBox 1">
            <a:extLst>
              <a:ext uri="{FF2B5EF4-FFF2-40B4-BE49-F238E27FC236}">
                <a16:creationId xmlns:a16="http://schemas.microsoft.com/office/drawing/2014/main" id="{FB4BE5FB-D9B6-8146-A3EC-9235A628F12C}"/>
              </a:ext>
            </a:extLst>
          </p:cNvPr>
          <p:cNvSpPr txBox="1"/>
          <p:nvPr/>
        </p:nvSpPr>
        <p:spPr>
          <a:xfrm>
            <a:off x="629392" y="1021281"/>
            <a:ext cx="10960925" cy="3554819"/>
          </a:xfrm>
          <a:prstGeom prst="rect">
            <a:avLst/>
          </a:prstGeom>
          <a:noFill/>
        </p:spPr>
        <p:txBody>
          <a:bodyPr wrap="square" rtlCol="0">
            <a:spAutoFit/>
          </a:bodyPr>
          <a:lstStyle/>
          <a:p>
            <a:pPr marL="342900" indent="-342900" algn="just">
              <a:buClr>
                <a:srgbClr val="C00000"/>
              </a:buClr>
              <a:buFont typeface="+mj-lt"/>
              <a:buAutoNum type="arabicPeriod"/>
            </a:pPr>
            <a:r>
              <a:rPr lang="en-US" sz="25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Explain the basic characteristics of insurance.</a:t>
            </a:r>
          </a:p>
          <a:p>
            <a:pPr marL="228600" indent="-228600" algn="just">
              <a:buClr>
                <a:srgbClr val="C0000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C00000"/>
              </a:buClr>
              <a:buFont typeface="+mj-lt"/>
              <a:buAutoNum type="arabicPeriod"/>
            </a:pPr>
            <a:r>
              <a:rPr lang="en-US" sz="25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Explain the law of large numbers.</a:t>
            </a:r>
          </a:p>
          <a:p>
            <a:pPr marL="228600" indent="-228600" algn="just">
              <a:buClr>
                <a:srgbClr val="C0000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C00000"/>
              </a:buClr>
              <a:buFont typeface="+mj-lt"/>
              <a:buAutoNum type="arabicPeriod"/>
            </a:pPr>
            <a:r>
              <a:rPr lang="en-US" sz="25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Describe the characteristics of an ideally insurable risk from the viewpoint of a private insurer.</a:t>
            </a:r>
          </a:p>
          <a:p>
            <a:pPr marL="228600" indent="-228600" algn="just">
              <a:buClr>
                <a:srgbClr val="C0000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C00000"/>
              </a:buClr>
              <a:buFont typeface="+mj-lt"/>
              <a:buAutoNum type="arabicPeriod"/>
            </a:pPr>
            <a:r>
              <a:rPr lang="en-US" sz="25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Identify the major insurable and uninsurable risks in our society. </a:t>
            </a:r>
          </a:p>
          <a:p>
            <a:pPr marL="228600" indent="-228600" algn="just">
              <a:buClr>
                <a:srgbClr val="C0000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C00000"/>
              </a:buClr>
              <a:buFont typeface="+mj-lt"/>
              <a:buAutoNum type="arabicPeriod"/>
            </a:pPr>
            <a:r>
              <a:rPr lang="en-US" sz="25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Describe the major types of insurance. </a:t>
            </a:r>
          </a:p>
          <a:p>
            <a:pPr marL="228600" indent="-228600" algn="just">
              <a:buClr>
                <a:srgbClr val="C0000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C00000"/>
              </a:buClr>
              <a:buFont typeface="+mj-lt"/>
              <a:buAutoNum type="arabicPeriod"/>
            </a:pPr>
            <a:r>
              <a:rPr lang="en-US" sz="25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Explain the social benefits and social costs of insurance. </a:t>
            </a:r>
          </a:p>
        </p:txBody>
      </p:sp>
    </p:spTree>
    <p:extLst>
      <p:ext uri="{BB962C8B-B14F-4D97-AF65-F5344CB8AC3E}">
        <p14:creationId xmlns:p14="http://schemas.microsoft.com/office/powerpoint/2010/main" val="1309922584"/>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3</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 name="TextBox 2">
            <a:extLst>
              <a:ext uri="{FF2B5EF4-FFF2-40B4-BE49-F238E27FC236}">
                <a16:creationId xmlns:a16="http://schemas.microsoft.com/office/drawing/2014/main" id="{8664C291-34A1-7B4F-9FCE-A007EA0CB444}"/>
              </a:ext>
            </a:extLst>
          </p:cNvPr>
          <p:cNvSpPr txBox="1"/>
          <p:nvPr/>
        </p:nvSpPr>
        <p:spPr>
          <a:xfrm>
            <a:off x="522512" y="292704"/>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Definition or Insurance </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7" name="TextBox 6">
            <a:extLst>
              <a:ext uri="{FF2B5EF4-FFF2-40B4-BE49-F238E27FC236}">
                <a16:creationId xmlns:a16="http://schemas.microsoft.com/office/drawing/2014/main" id="{FA6DD0F9-770A-A840-8171-6A1627DA47A7}"/>
              </a:ext>
            </a:extLst>
          </p:cNvPr>
          <p:cNvSpPr txBox="1"/>
          <p:nvPr/>
        </p:nvSpPr>
        <p:spPr>
          <a:xfrm>
            <a:off x="615537" y="846702"/>
            <a:ext cx="10960925" cy="1323439"/>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Insurance: Is the pooling of fortuitous losses by transfer of such risks to insurers, who agree to indemnify insureds for such losses, to provide other pecuniary benefits on their occurrence, or to render services connected with the risk. [based on the Commission on Insurance Terminology of the American Risk and Insurance Association]</a:t>
            </a:r>
          </a:p>
        </p:txBody>
      </p:sp>
      <p:sp>
        <p:nvSpPr>
          <p:cNvPr id="5" name="TextBox 4">
            <a:extLst>
              <a:ext uri="{FF2B5EF4-FFF2-40B4-BE49-F238E27FC236}">
                <a16:creationId xmlns:a16="http://schemas.microsoft.com/office/drawing/2014/main" id="{197D0986-9F8C-9D43-BC72-A6CE28A4EC60}"/>
              </a:ext>
            </a:extLst>
          </p:cNvPr>
          <p:cNvSpPr txBox="1"/>
          <p:nvPr/>
        </p:nvSpPr>
        <p:spPr>
          <a:xfrm>
            <a:off x="565065" y="2217641"/>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Basic Characteristics of Insurance</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65065" y="2771639"/>
            <a:ext cx="10960925" cy="2246769"/>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Based on the above definition an insurance plan includes the following characteristics:</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Pooling of losses.</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Payment of fortuitous losses.</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Risk transfer.</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gn="just">
              <a:buClr>
                <a:srgbClr val="00B050"/>
              </a:buClr>
              <a:buFont typeface="Wingdings" pitchFamily="2" charset="2"/>
              <a:buChar cha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Indemnification. </a:t>
            </a:r>
          </a:p>
        </p:txBody>
      </p:sp>
    </p:spTree>
    <p:extLst>
      <p:ext uri="{BB962C8B-B14F-4D97-AF65-F5344CB8AC3E}">
        <p14:creationId xmlns:p14="http://schemas.microsoft.com/office/powerpoint/2010/main" val="1400361548"/>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4</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E2EBF90-C1A6-D54D-8EAE-A19ECDEBC9D8}"/>
                  </a:ext>
                </a:extLst>
              </p:cNvPr>
              <p:cNvSpPr txBox="1"/>
              <p:nvPr/>
            </p:nvSpPr>
            <p:spPr>
              <a:xfrm>
                <a:off x="529440" y="1240968"/>
                <a:ext cx="10960925" cy="5389489"/>
              </a:xfrm>
              <a:prstGeom prst="rect">
                <a:avLst/>
              </a:prstGeom>
              <a:noFill/>
            </p:spPr>
            <p:txBody>
              <a:bodyPr wrap="square" rtlCol="0">
                <a:spAutoFit/>
              </a:bodyPr>
              <a:lstStyle/>
              <a:p>
                <a:pPr algn="just">
                  <a:buClr>
                    <a:srgbClr val="C00000"/>
                  </a:buClr>
                </a:pP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Pooling:</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The spreading of losses incurred by the few over the entire group, so that in the process, average loss is substituted for actual loss. </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Pooling implies: </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sharing of losses by the entire group.</a:t>
                </a:r>
              </a:p>
              <a:p>
                <a:pPr marL="457200" indent="-457200" algn="just">
                  <a:buClr>
                    <a:srgbClr val="00B05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prediction of future losses with some accuracy based on the law of large numbers (</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hlinkClick r:id="rId2">
                      <a:extLst>
                        <a:ext uri="{A12FA001-AC4F-418D-AE19-62706E023703}">
                          <ahyp:hlinkClr xmlns:ahyp="http://schemas.microsoft.com/office/drawing/2018/hyperlinkcolor" val="tx"/>
                        </a:ext>
                      </a:extLst>
                    </a:hlinkClick>
                  </a:rPr>
                  <a:t>https://www.youtube.com/watch?v=MntX3zWNWec</a:t>
                </a:r>
                <a:r>
                  <a:rPr lang="en-US" sz="2000" dirty="0"/>
                  <a:t>)</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00B05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Example: Assume two business owners each own an identical storage building valued at $50 K. Assume there is a 10% chance in any year that each building will be destroyed by a peril (cause of loss), and that a loss to either building is an independent event. </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00B05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expected annual loss for each owner is $5 K - as follows:</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00B050"/>
                  </a:buClr>
                </a:pPr>
                <a14:m>
                  <m:oMathPara xmlns:m="http://schemas.openxmlformats.org/officeDocument/2006/math">
                    <m:oMathParaPr>
                      <m:jc m:val="centerGroup"/>
                    </m:oMathParaPr>
                    <m:oMath xmlns:m="http://schemas.openxmlformats.org/officeDocument/2006/math">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𝐸𝑥𝑝𝑒𝑐𝑡𝑒𝑑</m:t>
                      </m:r>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 </m:t>
                      </m:r>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𝑙𝑜𝑠𝑠</m:t>
                      </m:r>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=0.90 </m:t>
                      </m:r>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𝑋</m:t>
                      </m:r>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 $0+0.10 </m:t>
                      </m:r>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𝑋</m:t>
                      </m:r>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 $50,000=$5,000</m:t>
                      </m:r>
                    </m:oMath>
                  </m:oMathPara>
                </a14:m>
                <a:endParaRPr lang="en-US" sz="2000" b="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00B050"/>
                  </a:buClr>
                </a:pPr>
                <a:endParaRPr lang="en-US" sz="1000" b="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00B05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standard deviation for the expected value of the loss is $15 K, calculated as follows:</a:t>
                </a:r>
              </a:p>
              <a:p>
                <a:pPr algn="just">
                  <a:buClr>
                    <a:srgbClr val="00B05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ctr">
                  <a:buClr>
                    <a:srgbClr val="00B050"/>
                  </a:buClr>
                </a:pPr>
                <a14:m>
                  <m:oMath xmlns:m="http://schemas.openxmlformats.org/officeDocument/2006/math">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𝑆𝐷</m:t>
                    </m:r>
                    <m:r>
                      <a:rPr lang="en-US" sz="2000"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m:t>
                    </m:r>
                    <m:rad>
                      <m:radPr>
                        <m:degHide m:val="on"/>
                        <m:ctrlPr>
                          <a:rPr lang="en-US" sz="200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radPr>
                      <m:deg/>
                      <m:e>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0.90 </m:t>
                        </m:r>
                        <m:sSup>
                          <m:sSupPr>
                            <m:ctrlP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sSupPr>
                          <m:e>
                            <m:d>
                              <m:dPr>
                                <m:ctrlP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dPr>
                              <m:e>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0 −$5,000</m:t>
                                </m:r>
                              </m:e>
                            </m:d>
                          </m:e>
                          <m:sup>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2</m:t>
                            </m:r>
                          </m:sup>
                        </m:sSup>
                        <m:r>
                          <a:rPr lang="en-US" sz="200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m:t>
                        </m:r>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0.10 </m:t>
                        </m:r>
                        <m:sSup>
                          <m:sSupPr>
                            <m:ctrlP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sSupPr>
                          <m:e>
                            <m:d>
                              <m:dPr>
                                <m:ctrlP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dPr>
                              <m:e>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$50,000 −$5,000</m:t>
                                </m:r>
                              </m:e>
                            </m:d>
                          </m:e>
                          <m:sup>
                            <m:r>
                              <a:rPr lang="en-US" sz="2000"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2</m:t>
                            </m:r>
                          </m:sup>
                        </m:sSup>
                      </m:e>
                    </m:rad>
                  </m:oMath>
                </a14:m>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 $15,000</a:t>
                </a:r>
              </a:p>
            </p:txBody>
          </p:sp>
        </mc:Choice>
        <mc:Fallback xmlns="">
          <p:sp>
            <p:nvSpPr>
              <p:cNvPr id="6" name="TextBox 5">
                <a:extLst>
                  <a:ext uri="{FF2B5EF4-FFF2-40B4-BE49-F238E27FC236}">
                    <a16:creationId xmlns:a16="http://schemas.microsoft.com/office/drawing/2014/main" id="{DE2EBF90-C1A6-D54D-8EAE-A19ECDEBC9D8}"/>
                  </a:ext>
                </a:extLst>
              </p:cNvPr>
              <p:cNvSpPr txBox="1">
                <a:spLocks noRot="1" noChangeAspect="1" noMove="1" noResize="1" noEditPoints="1" noAdjustHandles="1" noChangeArrowheads="1" noChangeShapeType="1" noTextEdit="1"/>
              </p:cNvSpPr>
              <p:nvPr/>
            </p:nvSpPr>
            <p:spPr>
              <a:xfrm>
                <a:off x="529440" y="1240968"/>
                <a:ext cx="10960925" cy="5389489"/>
              </a:xfrm>
              <a:prstGeom prst="rect">
                <a:avLst/>
              </a:prstGeom>
              <a:blipFill>
                <a:blip r:embed="rId3"/>
                <a:stretch>
                  <a:fillRect l="-579" t="-471" r="-463" b="-706"/>
                </a:stretch>
              </a:blipFill>
            </p:spPr>
            <p:txBody>
              <a:bodyPr/>
              <a:lstStyle/>
              <a:p>
                <a:r>
                  <a:rPr lang="en-US">
                    <a:noFill/>
                  </a:rPr>
                  <a:t> </a:t>
                </a:r>
              </a:p>
            </p:txBody>
          </p:sp>
        </mc:Fallback>
      </mc:AlternateContent>
      <p:sp>
        <p:nvSpPr>
          <p:cNvPr id="8" name="TextBox 7">
            <a:extLst>
              <a:ext uri="{FF2B5EF4-FFF2-40B4-BE49-F238E27FC236}">
                <a16:creationId xmlns:a16="http://schemas.microsoft.com/office/drawing/2014/main" id="{406CE5C5-2BA3-1343-A231-6F53DF846FB8}"/>
              </a:ext>
            </a:extLst>
          </p:cNvPr>
          <p:cNvSpPr txBox="1"/>
          <p:nvPr/>
        </p:nvSpPr>
        <p:spPr>
          <a:xfrm>
            <a:off x="522512" y="292704"/>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Basic Characteristics of Insurance </a:t>
            </a:r>
            <a:r>
              <a:rPr lang="en-US" sz="2000"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 of 4]</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9" name="TextBox 8">
            <a:extLst>
              <a:ext uri="{FF2B5EF4-FFF2-40B4-BE49-F238E27FC236}">
                <a16:creationId xmlns:a16="http://schemas.microsoft.com/office/drawing/2014/main" id="{F15C3A6F-C970-4F4B-AF56-0A7F7B49627E}"/>
              </a:ext>
            </a:extLst>
          </p:cNvPr>
          <p:cNvSpPr txBox="1"/>
          <p:nvPr/>
        </p:nvSpPr>
        <p:spPr>
          <a:xfrm>
            <a:off x="529440" y="832199"/>
            <a:ext cx="2914405"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Pooling of losses:</a:t>
            </a:r>
          </a:p>
        </p:txBody>
      </p:sp>
    </p:spTree>
    <p:extLst>
      <p:ext uri="{BB962C8B-B14F-4D97-AF65-F5344CB8AC3E}">
        <p14:creationId xmlns:p14="http://schemas.microsoft.com/office/powerpoint/2010/main" val="2851693116"/>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5</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9440" y="1240968"/>
            <a:ext cx="10960925" cy="707886"/>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Suppose the two owners decide to pool (combine) their loss exposure, and each agrees to pay an equal share of any loss that might occur. This will give us four possible outcomes: </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Basic Characteristics of Insurance </a:t>
            </a:r>
            <a:r>
              <a:rPr lang="en-US" sz="2000"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[2 of 4]</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9" name="TextBox 8">
            <a:extLst>
              <a:ext uri="{FF2B5EF4-FFF2-40B4-BE49-F238E27FC236}">
                <a16:creationId xmlns:a16="http://schemas.microsoft.com/office/drawing/2014/main" id="{F15C3A6F-C970-4F4B-AF56-0A7F7B49627E}"/>
              </a:ext>
            </a:extLst>
          </p:cNvPr>
          <p:cNvSpPr txBox="1"/>
          <p:nvPr/>
        </p:nvSpPr>
        <p:spPr>
          <a:xfrm>
            <a:off x="529440" y="832199"/>
            <a:ext cx="2914405"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Pooling of losses:</a:t>
            </a:r>
          </a:p>
        </p:txBody>
      </p:sp>
      <p:graphicFrame>
        <p:nvGraphicFramePr>
          <p:cNvPr id="2" name="Table 1">
            <a:extLst>
              <a:ext uri="{FF2B5EF4-FFF2-40B4-BE49-F238E27FC236}">
                <a16:creationId xmlns:a16="http://schemas.microsoft.com/office/drawing/2014/main" id="{E1DDF9DC-3C10-B64A-973C-5098E2AC7D7C}"/>
              </a:ext>
            </a:extLst>
          </p:cNvPr>
          <p:cNvGraphicFramePr>
            <a:graphicFrameLocks noGrp="1"/>
          </p:cNvGraphicFramePr>
          <p:nvPr>
            <p:extLst>
              <p:ext uri="{D42A27DB-BD31-4B8C-83A1-F6EECF244321}">
                <p14:modId xmlns:p14="http://schemas.microsoft.com/office/powerpoint/2010/main" val="2894139192"/>
              </p:ext>
            </p:extLst>
          </p:nvPr>
        </p:nvGraphicFramePr>
        <p:xfrm>
          <a:off x="923828" y="2123350"/>
          <a:ext cx="10344343" cy="1854200"/>
        </p:xfrm>
        <a:graphic>
          <a:graphicData uri="http://schemas.openxmlformats.org/drawingml/2006/table">
            <a:tbl>
              <a:tblPr firstRow="1" bandRow="1">
                <a:tableStyleId>{93296810-A885-4BE3-A3E7-6D5BEEA58F35}</a:tableStyleId>
              </a:tblPr>
              <a:tblGrid>
                <a:gridCol w="4776153">
                  <a:extLst>
                    <a:ext uri="{9D8B030D-6E8A-4147-A177-3AD203B41FA5}">
                      <a16:colId xmlns:a16="http://schemas.microsoft.com/office/drawing/2014/main" val="893770754"/>
                    </a:ext>
                  </a:extLst>
                </a:gridCol>
                <a:gridCol w="2784095">
                  <a:extLst>
                    <a:ext uri="{9D8B030D-6E8A-4147-A177-3AD203B41FA5}">
                      <a16:colId xmlns:a16="http://schemas.microsoft.com/office/drawing/2014/main" val="1355122490"/>
                    </a:ext>
                  </a:extLst>
                </a:gridCol>
                <a:gridCol w="2784095">
                  <a:extLst>
                    <a:ext uri="{9D8B030D-6E8A-4147-A177-3AD203B41FA5}">
                      <a16:colId xmlns:a16="http://schemas.microsoft.com/office/drawing/2014/main" val="1529997645"/>
                    </a:ext>
                  </a:extLst>
                </a:gridCol>
              </a:tblGrid>
              <a:tr h="370840">
                <a:tc>
                  <a:txBody>
                    <a:bodyPr/>
                    <a:lstStyle/>
                    <a:p>
                      <a:pPr algn="ctr"/>
                      <a:r>
                        <a:rPr lang="en-US"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Possible Outcomes</a:t>
                      </a:r>
                    </a:p>
                  </a:txBody>
                  <a:tcPr anchor="ctr">
                    <a:solidFill>
                      <a:schemeClr val="accent6">
                        <a:lumMod val="75000"/>
                      </a:schemeClr>
                    </a:solidFill>
                  </a:tcPr>
                </a:tc>
                <a:tc>
                  <a:txBody>
                    <a:bodyPr/>
                    <a:lstStyle/>
                    <a:p>
                      <a:pPr algn="ctr"/>
                      <a:r>
                        <a:rPr lang="en-US"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Probability</a:t>
                      </a:r>
                    </a:p>
                  </a:txBody>
                  <a:tcPr anchor="ctr">
                    <a:solidFill>
                      <a:schemeClr val="accent6">
                        <a:lumMod val="75000"/>
                      </a:schemeClr>
                    </a:solidFill>
                  </a:tcPr>
                </a:tc>
                <a:tc>
                  <a:txBody>
                    <a:bodyPr/>
                    <a:lstStyle/>
                    <a:p>
                      <a:pPr algn="ctr"/>
                      <a:r>
                        <a:rPr lang="en-US"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Payment by Owners</a:t>
                      </a:r>
                    </a:p>
                  </a:txBody>
                  <a:tcPr anchor="ctr">
                    <a:solidFill>
                      <a:schemeClr val="accent6">
                        <a:lumMod val="75000"/>
                      </a:schemeClr>
                    </a:solidFill>
                  </a:tcPr>
                </a:tc>
                <a:extLst>
                  <a:ext uri="{0D108BD9-81ED-4DB2-BD59-A6C34878D82A}">
                    <a16:rowId xmlns:a16="http://schemas.microsoft.com/office/drawing/2014/main" val="3684206254"/>
                  </a:ext>
                </a:extLst>
              </a:tr>
              <a:tr h="370840">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Neither building is destroyed</a:t>
                      </a:r>
                    </a:p>
                  </a:txBody>
                  <a:tcPr anchor="ctr"/>
                </a:tc>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0.90 X 0.90 = 0.81</a:t>
                      </a:r>
                    </a:p>
                  </a:txBody>
                  <a:tcPr anchor="ctr"/>
                </a:tc>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$0 each</a:t>
                      </a:r>
                    </a:p>
                  </a:txBody>
                  <a:tcPr anchor="ctr"/>
                </a:tc>
                <a:extLst>
                  <a:ext uri="{0D108BD9-81ED-4DB2-BD59-A6C34878D82A}">
                    <a16:rowId xmlns:a16="http://schemas.microsoft.com/office/drawing/2014/main" val="4199290627"/>
                  </a:ext>
                </a:extLst>
              </a:tr>
              <a:tr h="370840">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1</a:t>
                      </a:r>
                      <a:r>
                        <a:rPr lang="en-US" baseline="30000"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st</a:t>
                      </a: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 building is destroyed, 2</a:t>
                      </a:r>
                      <a:r>
                        <a:rPr lang="en-US" baseline="30000"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nd</a:t>
                      </a: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 building no loss</a:t>
                      </a:r>
                    </a:p>
                  </a:txBody>
                  <a:tcPr anchor="ctr"/>
                </a:tc>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0.10 X 0.90 = 0.09</a:t>
                      </a:r>
                    </a:p>
                  </a:txBody>
                  <a:tcPr anchor="ctr"/>
                </a:tc>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$25 K each</a:t>
                      </a:r>
                    </a:p>
                  </a:txBody>
                  <a:tcPr anchor="ctr"/>
                </a:tc>
                <a:extLst>
                  <a:ext uri="{0D108BD9-81ED-4DB2-BD59-A6C34878D82A}">
                    <a16:rowId xmlns:a16="http://schemas.microsoft.com/office/drawing/2014/main" val="90432968"/>
                  </a:ext>
                </a:extLst>
              </a:tr>
              <a:tr h="370840">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1</a:t>
                      </a:r>
                      <a:r>
                        <a:rPr lang="en-US" baseline="30000"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st</a:t>
                      </a: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 building no loss, 2</a:t>
                      </a:r>
                      <a:r>
                        <a:rPr lang="en-US" baseline="30000"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nd</a:t>
                      </a: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 building destroyed</a:t>
                      </a:r>
                    </a:p>
                  </a:txBody>
                  <a:tcPr anchor="ctr"/>
                </a:tc>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0.90 X 0.10 = 0.09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$25 K each</a:t>
                      </a:r>
                    </a:p>
                  </a:txBody>
                  <a:tcPr anchor="ctr"/>
                </a:tc>
                <a:extLst>
                  <a:ext uri="{0D108BD9-81ED-4DB2-BD59-A6C34878D82A}">
                    <a16:rowId xmlns:a16="http://schemas.microsoft.com/office/drawing/2014/main" val="891302788"/>
                  </a:ext>
                </a:extLst>
              </a:tr>
              <a:tr h="370840">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Both buildings are destroyed</a:t>
                      </a:r>
                    </a:p>
                  </a:txBody>
                  <a:tcPr anchor="ctr"/>
                </a:tc>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0.10 X 0.10 = 0.01</a:t>
                      </a:r>
                    </a:p>
                  </a:txBody>
                  <a:tcPr anchor="ctr"/>
                </a:tc>
                <a:tc>
                  <a:txBody>
                    <a:bodyPr/>
                    <a:lstStyle/>
                    <a:p>
                      <a:pPr algn="ctr"/>
                      <a:r>
                        <a:rPr lang="en-US" dirty="0">
                          <a:solidFill>
                            <a:srgbClr val="0070C0"/>
                          </a:solidFill>
                          <a:latin typeface="Helvetica Neue" panose="02000503000000020004" pitchFamily="2" charset="0"/>
                          <a:ea typeface="Helvetica Neue" panose="02000503000000020004" pitchFamily="2" charset="0"/>
                          <a:cs typeface="Helvetica Neue" panose="02000503000000020004" pitchFamily="2" charset="0"/>
                        </a:rPr>
                        <a:t>$50 K each</a:t>
                      </a:r>
                    </a:p>
                  </a:txBody>
                  <a:tcPr anchor="ctr"/>
                </a:tc>
                <a:extLst>
                  <a:ext uri="{0D108BD9-81ED-4DB2-BD59-A6C34878D82A}">
                    <a16:rowId xmlns:a16="http://schemas.microsoft.com/office/drawing/2014/main" val="1315229346"/>
                  </a:ext>
                </a:extLst>
              </a:tr>
            </a:tbl>
          </a:graphicData>
        </a:graphic>
      </p:graphicFrame>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B0E9AA09-68AF-3D43-94A9-1D388FBDA57E}"/>
                  </a:ext>
                </a:extLst>
              </p:cNvPr>
              <p:cNvSpPr/>
              <p:nvPr/>
            </p:nvSpPr>
            <p:spPr>
              <a:xfrm>
                <a:off x="612568" y="4152046"/>
                <a:ext cx="10515600" cy="2252668"/>
              </a:xfrm>
              <a:prstGeom prst="rect">
                <a:avLst/>
              </a:prstGeom>
            </p:spPr>
            <p:txBody>
              <a:bodyPr wrap="square">
                <a:spAutoFit/>
              </a:bodyPr>
              <a:lstStyle/>
              <a:p>
                <a:pPr algn="just">
                  <a:buClr>
                    <a:srgbClr val="00B05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expected annual loss for each owner remains $5 K - as follows:</a:t>
                </a:r>
              </a:p>
              <a:p>
                <a:pPr algn="just">
                  <a:buClr>
                    <a:srgbClr val="00B050"/>
                  </a:buClr>
                </a:pPr>
                <a:endParaRPr lang="en-US" sz="9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00B050"/>
                  </a:buClr>
                </a:pPr>
                <a14:m>
                  <m:oMathPara xmlns:m="http://schemas.openxmlformats.org/officeDocument/2006/math">
                    <m:oMathParaPr>
                      <m:jc m:val="centerGroup"/>
                    </m:oMathParaPr>
                    <m:oMath xmlns:m="http://schemas.openxmlformats.org/officeDocument/2006/math">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𝐸𝑥𝑝𝑒𝑐𝑡𝑒𝑑</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 </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𝑙𝑜𝑠𝑠</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=0.81 </m:t>
                      </m:r>
                      <m: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𝑋</m:t>
                      </m:r>
                      <m: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 $0+0.90 </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𝑋</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 $25,000+0.90 </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𝑋</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 $25,000+ 0.10 </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𝑋</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 $50,000=$5,000</m:t>
                      </m:r>
                    </m:oMath>
                  </m:oMathPara>
                </a14:m>
                <a:endParaRPr lang="en-US"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00B050"/>
                  </a:buClr>
                </a:pPr>
                <a:endParaRPr lang="en-US" sz="9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00B050"/>
                  </a:buClr>
                </a:pPr>
                <a:r>
                  <a:rPr lang="en-US"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standard deviation for the expected value of the loss is calculated as follows:</a:t>
                </a:r>
              </a:p>
              <a:p>
                <a:pPr algn="just">
                  <a:buClr>
                    <a:srgbClr val="00B050"/>
                  </a:buClr>
                </a:pPr>
                <a:endParaRPr lang="en-US" sz="9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ctr">
                  <a:buClr>
                    <a:srgbClr val="00B050"/>
                  </a:buClr>
                </a:pPr>
                <a14:m>
                  <m:oMath xmlns:m="http://schemas.openxmlformats.org/officeDocument/2006/math">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𝑆𝐷</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m:t>
                    </m:r>
                    <m:rad>
                      <m:radPr>
                        <m:degHide m:val="on"/>
                        <m:ctrlP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radPr>
                      <m:deg/>
                      <m:e>
                        <m: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0.81 </m:t>
                        </m:r>
                        <m:sSup>
                          <m:sSupPr>
                            <m:ctrlP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sSupPr>
                          <m:e>
                            <m:d>
                              <m:dPr>
                                <m:ctrlP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dPr>
                              <m:e>
                                <m: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0−$5,000</m:t>
                                </m:r>
                              </m:e>
                            </m:d>
                          </m:e>
                          <m:sup>
                            <m: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2</m:t>
                            </m:r>
                          </m:sup>
                        </m:sSup>
                        <m: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0.90 </m:t>
                        </m:r>
                        <m:sSup>
                          <m:sSupPr>
                            <m:ctrlP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sSupPr>
                          <m:e>
                            <m:d>
                              <m:dPr>
                                <m:ctrlP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dPr>
                              <m:e>
                                <m: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25,000</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 −$5,000</m:t>
                                </m:r>
                              </m:e>
                            </m:d>
                          </m:e>
                          <m:sup>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2</m:t>
                            </m:r>
                          </m:sup>
                        </m:sSup>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+0.90 </m:t>
                        </m:r>
                        <m:sSup>
                          <m:sSupPr>
                            <m:ctrlP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sSupPr>
                          <m:e>
                            <m:d>
                              <m:dPr>
                                <m:ctrlP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dPr>
                              <m:e>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25,000 −$5,000</m:t>
                                </m:r>
                              </m:e>
                            </m:d>
                          </m:e>
                          <m:sup>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2</m:t>
                            </m:r>
                          </m:sup>
                        </m:sSup>
                        <m:r>
                          <a:rPr lang="en-US" b="0" i="1" smtClean="0">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m:t>
                        </m:r>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0.10 </m:t>
                        </m:r>
                        <m:sSup>
                          <m:sSupPr>
                            <m:ctrlP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sSupPr>
                          <m:e>
                            <m:d>
                              <m:dPr>
                                <m:ctrlP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ctrlPr>
                              </m:dPr>
                              <m:e>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$50,000 −$5,000</m:t>
                                </m:r>
                              </m:e>
                            </m:d>
                          </m:e>
                          <m:sup>
                            <m:r>
                              <a:rPr lang="en-US" i="1">
                                <a:solidFill>
                                  <a:schemeClr val="accent1">
                                    <a:lumMod val="75000"/>
                                  </a:schemeClr>
                                </a:solidFill>
                                <a:latin typeface="Cambria Math" panose="02040503050406030204" pitchFamily="18" charset="0"/>
                                <a:ea typeface="Helvetica Neue" panose="02000503000000020004" pitchFamily="2" charset="0"/>
                                <a:cs typeface="Helvetica Neue" panose="02000503000000020004" pitchFamily="2" charset="0"/>
                              </a:rPr>
                              <m:t>2</m:t>
                            </m:r>
                          </m:sup>
                        </m:sSup>
                      </m:e>
                    </m:rad>
                  </m:oMath>
                </a14:m>
                <a:r>
                  <a:rPr lang="en-US"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 $10,607</a:t>
                </a:r>
              </a:p>
            </p:txBody>
          </p:sp>
        </mc:Choice>
        <mc:Fallback xmlns="">
          <p:sp>
            <p:nvSpPr>
              <p:cNvPr id="3" name="Rectangle 2">
                <a:extLst>
                  <a:ext uri="{FF2B5EF4-FFF2-40B4-BE49-F238E27FC236}">
                    <a16:creationId xmlns:a16="http://schemas.microsoft.com/office/drawing/2014/main" id="{B0E9AA09-68AF-3D43-94A9-1D388FBDA57E}"/>
                  </a:ext>
                </a:extLst>
              </p:cNvPr>
              <p:cNvSpPr>
                <a:spLocks noRot="1" noChangeAspect="1" noMove="1" noResize="1" noEditPoints="1" noAdjustHandles="1" noChangeArrowheads="1" noChangeShapeType="1" noTextEdit="1"/>
              </p:cNvSpPr>
              <p:nvPr/>
            </p:nvSpPr>
            <p:spPr>
              <a:xfrm>
                <a:off x="612568" y="4152046"/>
                <a:ext cx="10515600" cy="2252668"/>
              </a:xfrm>
              <a:prstGeom prst="rect">
                <a:avLst/>
              </a:prstGeom>
              <a:blipFill>
                <a:blip r:embed="rId2"/>
                <a:stretch>
                  <a:fillRect l="-604" t="-1124" b="-3371"/>
                </a:stretch>
              </a:blipFill>
            </p:spPr>
            <p:txBody>
              <a:bodyPr/>
              <a:lstStyle/>
              <a:p>
                <a:r>
                  <a:rPr lang="en-US">
                    <a:noFill/>
                  </a:rPr>
                  <a:t> </a:t>
                </a:r>
              </a:p>
            </p:txBody>
          </p:sp>
        </mc:Fallback>
      </mc:AlternateContent>
    </p:spTree>
    <p:extLst>
      <p:ext uri="{BB962C8B-B14F-4D97-AF65-F5344CB8AC3E}">
        <p14:creationId xmlns:p14="http://schemas.microsoft.com/office/powerpoint/2010/main" val="467397365"/>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6</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9440" y="1240968"/>
            <a:ext cx="10960925" cy="2400657"/>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As the additional individuals are added to the pooling arrangement, the standard deviation continues to decline while the expected value of the loss remains unchanged. For example,  with a pool of 100 insureds, the SD is $1,500; with a pool of 1,000 insureds, the SD is $474; and with a pool of 10,000, the SD is $150. </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algn="just">
              <a:buClr>
                <a:srgbClr val="C00000"/>
              </a:buClr>
            </a:pPr>
            <a:r>
              <a:rPr lang="en-US" sz="2000" i="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a:t>
            </a:r>
            <a:r>
              <a:rPr lang="en-US" sz="2000" b="1" i="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law of large numbers </a:t>
            </a:r>
            <a:r>
              <a:rPr lang="en-US" sz="2000" i="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states that the greater the number of exposures, the more closely will the actual results approach the probable results that are expected from an infinite number of exposures.  </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Basic Characteristics of Insurance </a:t>
            </a:r>
            <a:r>
              <a:rPr lang="en-US" sz="2000"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[3 of 4]</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9" name="TextBox 8">
            <a:extLst>
              <a:ext uri="{FF2B5EF4-FFF2-40B4-BE49-F238E27FC236}">
                <a16:creationId xmlns:a16="http://schemas.microsoft.com/office/drawing/2014/main" id="{F15C3A6F-C970-4F4B-AF56-0A7F7B49627E}"/>
              </a:ext>
            </a:extLst>
          </p:cNvPr>
          <p:cNvSpPr txBox="1"/>
          <p:nvPr/>
        </p:nvSpPr>
        <p:spPr>
          <a:xfrm>
            <a:off x="529440" y="832199"/>
            <a:ext cx="2914405"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Pooling of losses:</a:t>
            </a:r>
          </a:p>
        </p:txBody>
      </p:sp>
    </p:spTree>
    <p:extLst>
      <p:ext uri="{BB962C8B-B14F-4D97-AF65-F5344CB8AC3E}">
        <p14:creationId xmlns:p14="http://schemas.microsoft.com/office/powerpoint/2010/main" val="3472264175"/>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7</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9440" y="1240968"/>
            <a:ext cx="10960925" cy="707886"/>
          </a:xfrm>
          <a:prstGeom prst="rect">
            <a:avLst/>
          </a:prstGeom>
          <a:noFill/>
        </p:spPr>
        <p:txBody>
          <a:bodyPr wrap="square" rtlCol="0">
            <a:spAutoFit/>
          </a:bodyPr>
          <a:lstStyle/>
          <a:p>
            <a:pPr algn="just">
              <a:buClr>
                <a:srgbClr val="C00000"/>
              </a:buClr>
            </a:pP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Fortuitous loss: </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A loss that is unforeseen and unexpected by the insured and occurs as a result of chance. Example: A person may slip on an icy sidewalk and break a leg.</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Basic Characteristics of Insurance </a:t>
            </a:r>
            <a:r>
              <a:rPr lang="en-US" sz="2000"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[4 of 4]</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9" name="TextBox 8">
            <a:extLst>
              <a:ext uri="{FF2B5EF4-FFF2-40B4-BE49-F238E27FC236}">
                <a16:creationId xmlns:a16="http://schemas.microsoft.com/office/drawing/2014/main" id="{F15C3A6F-C970-4F4B-AF56-0A7F7B49627E}"/>
              </a:ext>
            </a:extLst>
          </p:cNvPr>
          <p:cNvSpPr txBox="1"/>
          <p:nvPr/>
        </p:nvSpPr>
        <p:spPr>
          <a:xfrm>
            <a:off x="529440" y="832199"/>
            <a:ext cx="3983183"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Payment of Fortuitous Losses:</a:t>
            </a:r>
          </a:p>
        </p:txBody>
      </p:sp>
      <p:sp>
        <p:nvSpPr>
          <p:cNvPr id="7" name="TextBox 6">
            <a:extLst>
              <a:ext uri="{FF2B5EF4-FFF2-40B4-BE49-F238E27FC236}">
                <a16:creationId xmlns:a16="http://schemas.microsoft.com/office/drawing/2014/main" id="{0A0F12E1-75DF-434A-AE0E-D25732A78F3F}"/>
              </a:ext>
            </a:extLst>
          </p:cNvPr>
          <p:cNvSpPr txBox="1"/>
          <p:nvPr/>
        </p:nvSpPr>
        <p:spPr>
          <a:xfrm>
            <a:off x="522512" y="1957513"/>
            <a:ext cx="3983183"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Risk Transfer:</a:t>
            </a:r>
          </a:p>
        </p:txBody>
      </p:sp>
      <p:sp>
        <p:nvSpPr>
          <p:cNvPr id="10" name="TextBox 9">
            <a:extLst>
              <a:ext uri="{FF2B5EF4-FFF2-40B4-BE49-F238E27FC236}">
                <a16:creationId xmlns:a16="http://schemas.microsoft.com/office/drawing/2014/main" id="{D4386D2F-9D4F-7040-8253-5DE5B49962A4}"/>
              </a:ext>
            </a:extLst>
          </p:cNvPr>
          <p:cNvSpPr txBox="1"/>
          <p:nvPr/>
        </p:nvSpPr>
        <p:spPr>
          <a:xfrm>
            <a:off x="522512" y="2357623"/>
            <a:ext cx="10960925" cy="1015663"/>
          </a:xfrm>
          <a:prstGeom prst="rect">
            <a:avLst/>
          </a:prstGeom>
          <a:noFill/>
        </p:spPr>
        <p:txBody>
          <a:bodyPr wrap="square" rtlCol="0">
            <a:spAutoFit/>
          </a:bodyPr>
          <a:lstStyle/>
          <a:p>
            <a:pPr algn="just">
              <a:buClr>
                <a:srgbClr val="C00000"/>
              </a:buClr>
            </a:pP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Risk transfer: </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It means that a pure risk is transferred from the insured to the insurer, who typically is in a stronger financial position to pay the loss than the insured. Examples: Death, disability, etc. </a:t>
            </a:r>
          </a:p>
        </p:txBody>
      </p:sp>
      <p:sp>
        <p:nvSpPr>
          <p:cNvPr id="11" name="TextBox 10">
            <a:extLst>
              <a:ext uri="{FF2B5EF4-FFF2-40B4-BE49-F238E27FC236}">
                <a16:creationId xmlns:a16="http://schemas.microsoft.com/office/drawing/2014/main" id="{6479C494-69EE-E044-BD25-5CD83D8F9CD0}"/>
              </a:ext>
            </a:extLst>
          </p:cNvPr>
          <p:cNvSpPr txBox="1"/>
          <p:nvPr/>
        </p:nvSpPr>
        <p:spPr>
          <a:xfrm>
            <a:off x="522511" y="3373286"/>
            <a:ext cx="3983183"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Indemnification:</a:t>
            </a:r>
          </a:p>
        </p:txBody>
      </p:sp>
      <p:sp>
        <p:nvSpPr>
          <p:cNvPr id="12" name="TextBox 11">
            <a:extLst>
              <a:ext uri="{FF2B5EF4-FFF2-40B4-BE49-F238E27FC236}">
                <a16:creationId xmlns:a16="http://schemas.microsoft.com/office/drawing/2014/main" id="{2213FF7C-1592-BA4B-A645-8EF70FB11AD2}"/>
              </a:ext>
            </a:extLst>
          </p:cNvPr>
          <p:cNvSpPr txBox="1"/>
          <p:nvPr/>
        </p:nvSpPr>
        <p:spPr>
          <a:xfrm>
            <a:off x="529440" y="3782055"/>
            <a:ext cx="10960925" cy="707886"/>
          </a:xfrm>
          <a:prstGeom prst="rect">
            <a:avLst/>
          </a:prstGeom>
          <a:noFill/>
        </p:spPr>
        <p:txBody>
          <a:bodyPr wrap="square" rtlCol="0">
            <a:spAutoFit/>
          </a:bodyPr>
          <a:lstStyle/>
          <a:p>
            <a:pPr algn="just">
              <a:buClr>
                <a:srgbClr val="C00000"/>
              </a:buClr>
            </a:pP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Indemnification: </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It means that the insured is restored to his or her approximate financial position prior to the occurrence of the loss. </a:t>
            </a:r>
          </a:p>
        </p:txBody>
      </p:sp>
    </p:spTree>
    <p:extLst>
      <p:ext uri="{BB962C8B-B14F-4D97-AF65-F5344CB8AC3E}">
        <p14:creationId xmlns:p14="http://schemas.microsoft.com/office/powerpoint/2010/main" val="350214830"/>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8</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9440" y="837208"/>
            <a:ext cx="10960925" cy="3170099"/>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There are six characteristics of an </a:t>
            </a:r>
            <a:r>
              <a:rPr lang="en-US" sz="2000" b="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insurable risk</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a:t>
            </a:r>
          </a:p>
          <a:p>
            <a:pPr algn="just">
              <a:buClr>
                <a:srgbClr val="C00000"/>
              </a:buClr>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There must be a large number of exposure units.</a:t>
            </a:r>
          </a:p>
          <a:p>
            <a:pPr marL="457200" indent="-457200" algn="just">
              <a:buClr>
                <a:srgbClr val="00B05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loss must be accidental and unintentional. </a:t>
            </a:r>
          </a:p>
          <a:p>
            <a:pPr marL="457200" indent="-457200" algn="just">
              <a:buClr>
                <a:srgbClr val="00B05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loss must be determinable and measurable.</a:t>
            </a:r>
          </a:p>
          <a:p>
            <a:pPr marL="457200" indent="-457200" algn="just">
              <a:buClr>
                <a:srgbClr val="00B05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loss should not be catastrophic. </a:t>
            </a:r>
          </a:p>
          <a:p>
            <a:pPr marL="457200" indent="-457200" algn="just">
              <a:buClr>
                <a:srgbClr val="00B05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chance of loss must be calculable. </a:t>
            </a:r>
          </a:p>
          <a:p>
            <a:pPr marL="457200" indent="-457200" algn="just">
              <a:buClr>
                <a:srgbClr val="00B050"/>
              </a:buClr>
              <a:buFont typeface="+mj-lt"/>
              <a:buAutoNum type="arabicPeriod"/>
            </a:pPr>
            <a:endParaRPr lang="en-US" sz="1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457200" indent="-457200" algn="just">
              <a:buClr>
                <a:srgbClr val="00B050"/>
              </a:buClr>
              <a:buFont typeface="+mj-lt"/>
              <a:buAutoNum type="arabicPeriod"/>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premium must be economically feasible. </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Characteristics of an Ideally Insurable Risk </a:t>
            </a:r>
            <a:r>
              <a:rPr lang="en-US" sz="2000"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[1 of 4]</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67897123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7BBB-DD8C-DF4C-96CB-57C234DA783D}"/>
              </a:ext>
            </a:extLst>
          </p:cNvPr>
          <p:cNvSpPr>
            <a:spLocks noGrp="1"/>
          </p:cNvSpPr>
          <p:nvPr>
            <p:ph type="sldNum" sz="quarter" idx="12"/>
          </p:nvPr>
        </p:nvSpPr>
        <p:spPr/>
        <p:txBody>
          <a:bodyPr/>
          <a:lstStyle/>
          <a:p>
            <a:fld id="{0F60C5F1-4D17-B843-AE15-F16BCC3ABB27}" type="slidenum">
              <a:rPr lang="en-US" b="1" smtClean="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9</a:t>
            </a:fld>
            <a:endParaRPr lang="en-US"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DE2EBF90-C1A6-D54D-8EAE-A19ECDEBC9D8}"/>
              </a:ext>
            </a:extLst>
          </p:cNvPr>
          <p:cNvSpPr txBox="1"/>
          <p:nvPr/>
        </p:nvSpPr>
        <p:spPr>
          <a:xfrm>
            <a:off x="522512" y="1181592"/>
            <a:ext cx="10960925" cy="1323439"/>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This is to enable the insurer to predict losses based on the law of large numbers. Loss data can be compiled over time, and losses for the group as a whole can be predicted with some accuracy. The loss costs can then be spread over all insureds in the underwriting class. [</a:t>
            </a:r>
            <a:r>
              <a:rPr lang="en-US" sz="2000" i="1"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wood frame dwellings in a city</a:t>
            </a: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 </a:t>
            </a:r>
          </a:p>
        </p:txBody>
      </p:sp>
      <p:sp>
        <p:nvSpPr>
          <p:cNvPr id="8" name="TextBox 7">
            <a:extLst>
              <a:ext uri="{FF2B5EF4-FFF2-40B4-BE49-F238E27FC236}">
                <a16:creationId xmlns:a16="http://schemas.microsoft.com/office/drawing/2014/main" id="{406CE5C5-2BA3-1343-A231-6F53DF846FB8}"/>
              </a:ext>
            </a:extLst>
          </p:cNvPr>
          <p:cNvSpPr txBox="1"/>
          <p:nvPr/>
        </p:nvSpPr>
        <p:spPr>
          <a:xfrm>
            <a:off x="522512" y="292704"/>
            <a:ext cx="9417135" cy="553998"/>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000" b="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Characteristics of an Ideally Insurable Risk </a:t>
            </a:r>
            <a:r>
              <a:rPr lang="en-US" sz="2000"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rPr>
              <a:t>[2 of 4]</a:t>
            </a:r>
            <a:endParaRPr lang="en-US" sz="2000" i="1" dirty="0">
              <a:solidFill>
                <a:schemeClr val="bg1"/>
              </a:solidFill>
              <a:highlight>
                <a:srgbClr val="00008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TextBox 4">
            <a:extLst>
              <a:ext uri="{FF2B5EF4-FFF2-40B4-BE49-F238E27FC236}">
                <a16:creationId xmlns:a16="http://schemas.microsoft.com/office/drawing/2014/main" id="{1F3654C6-F029-A049-AA12-74280BE5164D}"/>
              </a:ext>
            </a:extLst>
          </p:cNvPr>
          <p:cNvSpPr txBox="1"/>
          <p:nvPr/>
        </p:nvSpPr>
        <p:spPr>
          <a:xfrm>
            <a:off x="529440" y="832199"/>
            <a:ext cx="3983183"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Large number of exposure units:</a:t>
            </a:r>
          </a:p>
        </p:txBody>
      </p:sp>
      <p:sp>
        <p:nvSpPr>
          <p:cNvPr id="7" name="TextBox 6">
            <a:extLst>
              <a:ext uri="{FF2B5EF4-FFF2-40B4-BE49-F238E27FC236}">
                <a16:creationId xmlns:a16="http://schemas.microsoft.com/office/drawing/2014/main" id="{A6C1002A-8C1B-0C48-8145-467E0C258050}"/>
              </a:ext>
            </a:extLst>
          </p:cNvPr>
          <p:cNvSpPr txBox="1"/>
          <p:nvPr/>
        </p:nvSpPr>
        <p:spPr>
          <a:xfrm>
            <a:off x="522512" y="2505031"/>
            <a:ext cx="4405748"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Accidental and Unintentional Loss:</a:t>
            </a:r>
          </a:p>
        </p:txBody>
      </p:sp>
      <p:sp>
        <p:nvSpPr>
          <p:cNvPr id="9" name="TextBox 8">
            <a:extLst>
              <a:ext uri="{FF2B5EF4-FFF2-40B4-BE49-F238E27FC236}">
                <a16:creationId xmlns:a16="http://schemas.microsoft.com/office/drawing/2014/main" id="{F915D7B4-8FF7-CA4A-919F-5A757D6E1008}"/>
              </a:ext>
            </a:extLst>
          </p:cNvPr>
          <p:cNvSpPr txBox="1"/>
          <p:nvPr/>
        </p:nvSpPr>
        <p:spPr>
          <a:xfrm>
            <a:off x="529440" y="2881391"/>
            <a:ext cx="10960925" cy="1631216"/>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The loss should be accidental because the law of large numbers is based on the random occurrence of events. A deliberately caused loss is not a random event because the insured knows when the loss will occur.  Also, moral hazard (dishonesty) is increased if the insured deliberately intends to cause a loss. Finally, it’s poor public policy to allow insureds to collect for intentional losses. </a:t>
            </a:r>
          </a:p>
        </p:txBody>
      </p:sp>
      <p:sp>
        <p:nvSpPr>
          <p:cNvPr id="10" name="TextBox 9">
            <a:extLst>
              <a:ext uri="{FF2B5EF4-FFF2-40B4-BE49-F238E27FC236}">
                <a16:creationId xmlns:a16="http://schemas.microsoft.com/office/drawing/2014/main" id="{650F4A66-F344-5B42-8564-D09EF9ADD40C}"/>
              </a:ext>
            </a:extLst>
          </p:cNvPr>
          <p:cNvSpPr txBox="1"/>
          <p:nvPr/>
        </p:nvSpPr>
        <p:spPr>
          <a:xfrm>
            <a:off x="529440" y="4521857"/>
            <a:ext cx="4405748" cy="400110"/>
          </a:xfrm>
          <a:prstGeom prst="rect">
            <a:avLst/>
          </a:prstGeom>
          <a:noFill/>
        </p:spPr>
        <p:txBody>
          <a:bodyPr wrap="square" rtlCol="0">
            <a:spAutoFit/>
          </a:bodyPr>
          <a:lstStyle/>
          <a:p>
            <a:pPr>
              <a:buClr>
                <a:srgbClr val="C00000"/>
              </a:buClr>
            </a:pPr>
            <a:r>
              <a:rPr lang="en-US" sz="2000" dirty="0">
                <a:solidFill>
                  <a:schemeClr val="bg1"/>
                </a:solidFill>
                <a:highlight>
                  <a:srgbClr val="008000"/>
                </a:highlight>
                <a:latin typeface="Helvetica Neue" panose="02000503000000020004" pitchFamily="2" charset="0"/>
                <a:ea typeface="Helvetica Neue" panose="02000503000000020004" pitchFamily="2" charset="0"/>
                <a:cs typeface="Helvetica Neue" panose="02000503000000020004" pitchFamily="2" charset="0"/>
              </a:rPr>
              <a:t>Determinable and Measurable Loss:</a:t>
            </a:r>
          </a:p>
        </p:txBody>
      </p:sp>
      <p:sp>
        <p:nvSpPr>
          <p:cNvPr id="11" name="TextBox 10">
            <a:extLst>
              <a:ext uri="{FF2B5EF4-FFF2-40B4-BE49-F238E27FC236}">
                <a16:creationId xmlns:a16="http://schemas.microsoft.com/office/drawing/2014/main" id="{E7F0FB28-4B9F-9741-837B-93DAEB9777EC}"/>
              </a:ext>
            </a:extLst>
          </p:cNvPr>
          <p:cNvSpPr txBox="1"/>
          <p:nvPr/>
        </p:nvSpPr>
        <p:spPr>
          <a:xfrm>
            <a:off x="576940" y="4908300"/>
            <a:ext cx="10960925" cy="707886"/>
          </a:xfrm>
          <a:prstGeom prst="rect">
            <a:avLst/>
          </a:prstGeom>
          <a:noFill/>
        </p:spPr>
        <p:txBody>
          <a:bodyPr wrap="square" rtlCol="0">
            <a:spAutoFit/>
          </a:bodyPr>
          <a:lstStyle/>
          <a:p>
            <a:pPr algn="just">
              <a:buClr>
                <a:srgbClr val="C00000"/>
              </a:buClr>
            </a:pPr>
            <a:r>
              <a:rPr lang="en-US" sz="2000" dirty="0">
                <a:solidFill>
                  <a:schemeClr val="accent1">
                    <a:lumMod val="75000"/>
                  </a:schemeClr>
                </a:solidFill>
                <a:latin typeface="Helvetica Neue" panose="02000503000000020004" pitchFamily="2" charset="0"/>
                <a:ea typeface="Helvetica Neue" panose="02000503000000020004" pitchFamily="2" charset="0"/>
                <a:cs typeface="Helvetica Neue" panose="02000503000000020004" pitchFamily="2" charset="0"/>
              </a:rPr>
              <a:t>This means that the loss should be definite as to cause, time, place, and amount. Like life insurance. Think of sickness and disability, which are subjective in nature. </a:t>
            </a:r>
          </a:p>
        </p:txBody>
      </p:sp>
    </p:spTree>
    <p:extLst>
      <p:ext uri="{BB962C8B-B14F-4D97-AF65-F5344CB8AC3E}">
        <p14:creationId xmlns:p14="http://schemas.microsoft.com/office/powerpoint/2010/main" val="15850433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3290</TotalTime>
  <Words>1497</Words>
  <Application>Microsoft Office PowerPoint</Application>
  <PresentationFormat>Widescreen</PresentationFormat>
  <Paragraphs>181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Cambria Math</vt:lpstr>
      <vt:lpstr>Helvetica Neue</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abuladel</dc:creator>
  <cp:lastModifiedBy>Mohammad Abualadel</cp:lastModifiedBy>
  <cp:revision>397</cp:revision>
  <dcterms:created xsi:type="dcterms:W3CDTF">2020-01-01T15:43:54Z</dcterms:created>
  <dcterms:modified xsi:type="dcterms:W3CDTF">2020-01-27T23:26:02Z</dcterms:modified>
</cp:coreProperties>
</file>