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handoutMasterIdLst>
    <p:handoutMasterId r:id="rId43"/>
  </p:handoutMasterIdLst>
  <p:sldIdLst>
    <p:sldId id="476" r:id="rId2"/>
    <p:sldId id="479" r:id="rId3"/>
    <p:sldId id="472" r:id="rId4"/>
    <p:sldId id="480" r:id="rId5"/>
    <p:sldId id="481" r:id="rId6"/>
    <p:sldId id="473" r:id="rId7"/>
    <p:sldId id="482" r:id="rId8"/>
    <p:sldId id="483" r:id="rId9"/>
    <p:sldId id="484" r:id="rId10"/>
    <p:sldId id="485" r:id="rId11"/>
    <p:sldId id="486" r:id="rId12"/>
    <p:sldId id="487" r:id="rId13"/>
    <p:sldId id="475" r:id="rId14"/>
    <p:sldId id="488" r:id="rId15"/>
    <p:sldId id="489" r:id="rId16"/>
    <p:sldId id="490" r:id="rId17"/>
    <p:sldId id="491" r:id="rId18"/>
    <p:sldId id="492" r:id="rId19"/>
    <p:sldId id="493" r:id="rId20"/>
    <p:sldId id="494" r:id="rId21"/>
    <p:sldId id="513" r:id="rId22"/>
    <p:sldId id="496" r:id="rId23"/>
    <p:sldId id="514" r:id="rId24"/>
    <p:sldId id="498" r:id="rId25"/>
    <p:sldId id="499" r:id="rId26"/>
    <p:sldId id="500" r:id="rId27"/>
    <p:sldId id="501" r:id="rId28"/>
    <p:sldId id="502" r:id="rId29"/>
    <p:sldId id="503" r:id="rId30"/>
    <p:sldId id="504" r:id="rId31"/>
    <p:sldId id="505" r:id="rId32"/>
    <p:sldId id="506" r:id="rId33"/>
    <p:sldId id="507" r:id="rId34"/>
    <p:sldId id="508" r:id="rId35"/>
    <p:sldId id="509" r:id="rId36"/>
    <p:sldId id="510" r:id="rId37"/>
    <p:sldId id="477" r:id="rId38"/>
    <p:sldId id="478" r:id="rId39"/>
    <p:sldId id="511" r:id="rId40"/>
    <p:sldId id="516"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 Mohanapriya" initials="DM" lastIdx="1" clrIdx="0">
    <p:extLst>
      <p:ext uri="{19B8F6BF-5375-455C-9EA6-DF929625EA0E}">
        <p15:presenceInfo xmlns:p15="http://schemas.microsoft.com/office/powerpoint/2012/main" userId="S-1-5-21-617317731-1927854996-104450171-119495" providerId="AD"/>
      </p:ext>
    </p:extLst>
  </p:cmAuthor>
  <p:cmAuthor id="2" name="Rakshit, Nikhil" initials="RN" lastIdx="11" clrIdx="1">
    <p:extLst>
      <p:ext uri="{19B8F6BF-5375-455C-9EA6-DF929625EA0E}">
        <p15:presenceInfo xmlns:p15="http://schemas.microsoft.com/office/powerpoint/2012/main" userId="S-1-5-21-1085031214-2000478354-839522115-35921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FA3"/>
    <a:srgbClr val="99008C"/>
    <a:srgbClr val="001581"/>
    <a:srgbClr val="82007C"/>
    <a:srgbClr val="96008F"/>
    <a:srgbClr val="595375"/>
    <a:srgbClr val="6B638B"/>
    <a:srgbClr val="000000"/>
    <a:srgbClr val="FDB940"/>
    <a:srgbClr val="D4EA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4561" autoAdjust="0"/>
    <p:restoredTop sz="96279" autoAdjust="0"/>
  </p:normalViewPr>
  <p:slideViewPr>
    <p:cSldViewPr>
      <p:cViewPr varScale="1">
        <p:scale>
          <a:sx n="92" d="100"/>
          <a:sy n="92" d="100"/>
        </p:scale>
        <p:origin x="78" y="528"/>
      </p:cViewPr>
      <p:guideLst>
        <p:guide orient="horz" pos="2160"/>
        <p:guide pos="2880"/>
      </p:guideLst>
    </p:cSldViewPr>
  </p:slideViewPr>
  <p:outlineViewPr>
    <p:cViewPr>
      <p:scale>
        <a:sx n="33" d="100"/>
        <a:sy n="33" d="100"/>
      </p:scale>
      <p:origin x="0" y="-17838"/>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4" d="100"/>
          <a:sy n="54" d="100"/>
        </p:scale>
        <p:origin x="1794"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D8D874E-E9D5-433B-A149-BDF6BFDD40A8}" type="datetimeFigureOut">
              <a:rPr lang="en-US" smtClean="0"/>
              <a:t>6/28/2017</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DCAA22-461C-45B4-A301-BFCA580174EF}" type="slidenum">
              <a:rPr lang="en-US" smtClean="0"/>
              <a:t>‹#›</a:t>
            </a:fld>
            <a:endParaRPr lang="en-US" dirty="0"/>
          </a:p>
        </p:txBody>
      </p:sp>
    </p:spTree>
    <p:extLst>
      <p:ext uri="{BB962C8B-B14F-4D97-AF65-F5344CB8AC3E}">
        <p14:creationId xmlns:p14="http://schemas.microsoft.com/office/powerpoint/2010/main" val="490192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051F04-9E25-42C3-8BC5-EC2E8469D95E}" type="datetimeFigureOut">
              <a:rPr lang="en-US" smtClean="0"/>
              <a:t>6/28/2017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722-9B4D-4E29-B226-C325925A8118}" type="slidenum">
              <a:rPr lang="en-US" smtClean="0"/>
              <a:t>‹#›</a:t>
            </a:fld>
            <a:endParaRPr lang="en-US" dirty="0"/>
          </a:p>
        </p:txBody>
      </p:sp>
    </p:spTree>
    <p:extLst>
      <p:ext uri="{BB962C8B-B14F-4D97-AF65-F5344CB8AC3E}">
        <p14:creationId xmlns:p14="http://schemas.microsoft.com/office/powerpoint/2010/main" val="35295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If this PowerPoint presentation contains mathematical equations, you may need to check that your computer has the following installed:</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1) MathType Plugin</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2) Math Player (free versions available)</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3) NVDA Reader (free versions available)</a:t>
            </a:r>
            <a:endParaRPr lang="en-US" dirty="0" smtClean="0"/>
          </a:p>
        </p:txBody>
      </p:sp>
      <p:sp>
        <p:nvSpPr>
          <p:cNvPr id="4" name="Slide Number Placeholder 3"/>
          <p:cNvSpPr>
            <a:spLocks noGrp="1"/>
          </p:cNvSpPr>
          <p:nvPr>
            <p:ph type="sldNum" sz="quarter" idx="10"/>
          </p:nvPr>
        </p:nvSpPr>
        <p:spPr/>
        <p:txBody>
          <a:bodyPr/>
          <a:lstStyle/>
          <a:p>
            <a:fld id="{A73D6722-9B4D-4E29-B226-C325925A8118}" type="slidenum">
              <a:rPr lang="en-US" smtClean="0"/>
              <a:t>1</a:t>
            </a:fld>
            <a:endParaRPr lang="en-US" dirty="0"/>
          </a:p>
        </p:txBody>
      </p:sp>
    </p:spTree>
    <p:extLst>
      <p:ext uri="{BB962C8B-B14F-4D97-AF65-F5344CB8AC3E}">
        <p14:creationId xmlns:p14="http://schemas.microsoft.com/office/powerpoint/2010/main" val="22998707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Successful professionals continue to hone communication skills throughout their careers.</a:t>
            </a:r>
            <a:endParaRPr lang="en-US" dirty="0" smtClean="0"/>
          </a:p>
        </p:txBody>
      </p:sp>
      <p:sp>
        <p:nvSpPr>
          <p:cNvPr id="4" name="Slide Number Placeholder 3"/>
          <p:cNvSpPr>
            <a:spLocks noGrp="1"/>
          </p:cNvSpPr>
          <p:nvPr>
            <p:ph type="sldNum" sz="quarter" idx="10"/>
          </p:nvPr>
        </p:nvSpPr>
        <p:spPr/>
        <p:txBody>
          <a:bodyPr/>
          <a:lstStyle/>
          <a:p>
            <a:fld id="{A73D6722-9B4D-4E29-B226-C325925A8118}" type="slidenum">
              <a:rPr lang="en-US" smtClean="0"/>
              <a:t>12</a:t>
            </a:fld>
            <a:endParaRPr lang="en-US" dirty="0"/>
          </a:p>
        </p:txBody>
      </p:sp>
    </p:spTree>
    <p:extLst>
      <p:ext uri="{BB962C8B-B14F-4D97-AF65-F5344CB8AC3E}">
        <p14:creationId xmlns:p14="http://schemas.microsoft.com/office/powerpoint/2010/main" val="21913042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The formal communication network is defined by the relationships between the various job positions in the organization. Messages can flow upward (from a lower-level employee to a higher-level employee), downward (from a higher-level employee to a lower-level employee), and horizontally (between employees at the same or similar levels across the organization).</a:t>
            </a:r>
          </a:p>
        </p:txBody>
      </p:sp>
      <p:sp>
        <p:nvSpPr>
          <p:cNvPr id="4" name="Slide Number Placeholder 3"/>
          <p:cNvSpPr>
            <a:spLocks noGrp="1"/>
          </p:cNvSpPr>
          <p:nvPr>
            <p:ph type="sldNum" sz="quarter" idx="10"/>
          </p:nvPr>
        </p:nvSpPr>
        <p:spPr/>
        <p:txBody>
          <a:bodyPr/>
          <a:lstStyle/>
          <a:p>
            <a:fld id="{A73D6722-9B4D-4E29-B226-C325925A8118}" type="slidenum">
              <a:rPr lang="en-US" smtClean="0"/>
              <a:t>13</a:t>
            </a:fld>
            <a:endParaRPr lang="en-US" dirty="0"/>
          </a:p>
        </p:txBody>
      </p:sp>
    </p:spTree>
    <p:extLst>
      <p:ext uri="{BB962C8B-B14F-4D97-AF65-F5344CB8AC3E}">
        <p14:creationId xmlns:p14="http://schemas.microsoft.com/office/powerpoint/2010/main" val="2633960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If you’re addressing people you don’t know and you’re unable to find out more about them, try to project yourself into their position by using common sense and imagination. This ability to relate to the needs of others is a key part of </a:t>
            </a:r>
            <a:r>
              <a:rPr lang="en-US" sz="1200" b="0" i="1" u="none" strike="noStrike" kern="1200" baseline="0" dirty="0" smtClean="0">
                <a:solidFill>
                  <a:schemeClr val="tx1"/>
                </a:solidFill>
                <a:latin typeface="+mn-lt"/>
                <a:ea typeface="+mn-ea"/>
                <a:cs typeface="+mn-cs"/>
              </a:rPr>
              <a:t>emotional intelligence</a:t>
            </a:r>
            <a:r>
              <a:rPr lang="en-US" sz="1200" b="0" i="0" u="none" strike="noStrike" kern="1200" baseline="0" dirty="0" smtClean="0">
                <a:solidFill>
                  <a:schemeClr val="tx1"/>
                </a:solidFill>
                <a:latin typeface="+mn-lt"/>
                <a:ea typeface="+mn-ea"/>
                <a:cs typeface="+mn-cs"/>
              </a:rPr>
              <a:t>, a combination of emotional and social skills that is widely considered to be a vital characteristic of successful managers and leaders. The more you know about the people you’re communicating with, the easier it is to concentrate on their needs—which, in turn, makes it easier for them to hear your message, understand it, and respond positively. A vital element of audience-centered communication is etiquette, the expected norms of behavior in any particular situation. In today’s hectic, competitive world, etiquette might seem a quaint and outdated notion. However, the way you conduct yourself and interact with others can have a profound influence on your company’s success and your career. When executives hire and promote you, they expect your behavior to protect the company’s reputation. The more you understand such expectations, the better chance you have of avoiding career-damaging mistakes.</a:t>
            </a:r>
            <a:endParaRPr lang="en-US" dirty="0" smtClean="0"/>
          </a:p>
        </p:txBody>
      </p:sp>
      <p:sp>
        <p:nvSpPr>
          <p:cNvPr id="4" name="Slide Number Placeholder 3"/>
          <p:cNvSpPr>
            <a:spLocks noGrp="1"/>
          </p:cNvSpPr>
          <p:nvPr>
            <p:ph type="sldNum" sz="quarter" idx="10"/>
          </p:nvPr>
        </p:nvSpPr>
        <p:spPr/>
        <p:txBody>
          <a:bodyPr/>
          <a:lstStyle/>
          <a:p>
            <a:fld id="{A73D6722-9B4D-4E29-B226-C325925A8118}" type="slidenum">
              <a:rPr lang="en-US" smtClean="0"/>
              <a:t>14</a:t>
            </a:fld>
            <a:endParaRPr lang="en-US" dirty="0"/>
          </a:p>
        </p:txBody>
      </p:sp>
    </p:spTree>
    <p:extLst>
      <p:ext uri="{BB962C8B-B14F-4D97-AF65-F5344CB8AC3E}">
        <p14:creationId xmlns:p14="http://schemas.microsoft.com/office/powerpoint/2010/main" val="16706929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Even with the best intentions, communication efforts can fail. Messages can get lost or simply ignored. The receiver of a message can interpret it in ways the sender never imagined. This section explores the communication process in two stages: first by following a message from one sender to one receiver in the basic communication model and then by expanding on that approach with multiple messages and participants in the social communication model.</a:t>
            </a:r>
            <a:endParaRPr lang="en-US" dirty="0" smtClean="0"/>
          </a:p>
        </p:txBody>
      </p:sp>
      <p:sp>
        <p:nvSpPr>
          <p:cNvPr id="4" name="Slide Number Placeholder 3"/>
          <p:cNvSpPr>
            <a:spLocks noGrp="1"/>
          </p:cNvSpPr>
          <p:nvPr>
            <p:ph type="sldNum" sz="quarter" idx="10"/>
          </p:nvPr>
        </p:nvSpPr>
        <p:spPr/>
        <p:txBody>
          <a:bodyPr/>
          <a:lstStyle/>
          <a:p>
            <a:fld id="{A73D6722-9B4D-4E29-B226-C325925A8118}" type="slidenum">
              <a:rPr lang="en-US" smtClean="0"/>
              <a:t>15</a:t>
            </a:fld>
            <a:endParaRPr lang="en-US" dirty="0"/>
          </a:p>
        </p:txBody>
      </p:sp>
    </p:spTree>
    <p:extLst>
      <p:ext uri="{BB962C8B-B14F-4D97-AF65-F5344CB8AC3E}">
        <p14:creationId xmlns:p14="http://schemas.microsoft.com/office/powerpoint/2010/main" val="1419053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Figure Caption: </a:t>
            </a:r>
            <a:r>
              <a:rPr lang="en-US" sz="1200" dirty="0" smtClean="0"/>
              <a:t>This eight-step model is a simplified view of how communication works in real life; understanding this basic model is vital to improving your communication skills.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kern="1200" baseline="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Considering the complexity of this process—and the barriers and distractions that often stand between sender and receiver—it should come as no surprise that communication efforts often fail to achieve the sender’s objective. Fortunately, the better you understand the process, the more successful you’ll be.</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t>16</a:t>
            </a:fld>
            <a:endParaRPr lang="en-US" dirty="0"/>
          </a:p>
        </p:txBody>
      </p:sp>
    </p:spTree>
    <p:extLst>
      <p:ext uri="{BB962C8B-B14F-4D97-AF65-F5344CB8AC3E}">
        <p14:creationId xmlns:p14="http://schemas.microsoft.com/office/powerpoint/2010/main" val="29573031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Within any communication environment, messages can be disrupted by a variety of communication barriers. Minimizing barriers and distractions in the communication environment is everyone’s responsibility.</a:t>
            </a:r>
            <a:endParaRPr lang="en-US" dirty="0" smtClean="0"/>
          </a:p>
        </p:txBody>
      </p:sp>
      <p:sp>
        <p:nvSpPr>
          <p:cNvPr id="4" name="Slide Number Placeholder 3"/>
          <p:cNvSpPr>
            <a:spLocks noGrp="1"/>
          </p:cNvSpPr>
          <p:nvPr>
            <p:ph type="sldNum" sz="quarter" idx="10"/>
          </p:nvPr>
        </p:nvSpPr>
        <p:spPr/>
        <p:txBody>
          <a:bodyPr/>
          <a:lstStyle/>
          <a:p>
            <a:fld id="{A73D6722-9B4D-4E29-B226-C325925A8118}" type="slidenum">
              <a:rPr lang="en-US" smtClean="0"/>
              <a:t>17</a:t>
            </a:fld>
            <a:endParaRPr lang="en-US" dirty="0"/>
          </a:p>
        </p:txBody>
      </p:sp>
    </p:spTree>
    <p:extLst>
      <p:ext uri="{BB962C8B-B14F-4D97-AF65-F5344CB8AC3E}">
        <p14:creationId xmlns:p14="http://schemas.microsoft.com/office/powerpoint/2010/main" val="40493404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To truly receive a message, audience members need to sense it, select it, then perceive it as a message. To improve the odds that your messages will be successfully perceived by your audience, pay close attention to expectations, ease of use, familiarity, empathy, and technical compatibility.</a:t>
            </a:r>
          </a:p>
          <a:p>
            <a:r>
              <a:rPr lang="en-US" sz="1200" b="1" i="0" u="none" strike="noStrike" kern="1200" baseline="0" dirty="0" smtClean="0">
                <a:solidFill>
                  <a:schemeClr val="tx1"/>
                </a:solidFill>
                <a:latin typeface="+mn-lt"/>
                <a:ea typeface="+mn-ea"/>
                <a:cs typeface="+mn-cs"/>
              </a:rPr>
              <a:t>Consider audience expectations</a:t>
            </a:r>
            <a:r>
              <a:rPr lang="en-US" sz="1200" b="0" i="0" u="none" strike="noStrike" kern="1200" baseline="0" dirty="0" smtClean="0">
                <a:solidFill>
                  <a:schemeClr val="tx1"/>
                </a:solidFill>
                <a:latin typeface="+mn-lt"/>
                <a:ea typeface="+mn-ea"/>
                <a:cs typeface="+mn-cs"/>
              </a:rPr>
              <a:t>. Deliver messages using the media and channels that the audience expects. If colleagues expect meeting notices to be delivered by email, don’t suddenly switch gears and start delivering the notices via blog postings without telling anyone. Of course, sometimes going </a:t>
            </a:r>
            <a:r>
              <a:rPr lang="en-US" sz="1200" b="0" i="1" u="none" strike="noStrike" kern="1200" baseline="0" dirty="0" smtClean="0">
                <a:solidFill>
                  <a:schemeClr val="tx1"/>
                </a:solidFill>
                <a:latin typeface="+mn-lt"/>
                <a:ea typeface="+mn-ea"/>
                <a:cs typeface="+mn-cs"/>
              </a:rPr>
              <a:t>against </a:t>
            </a:r>
            <a:r>
              <a:rPr lang="en-US" sz="1200" b="0" i="0" u="none" strike="noStrike" kern="1200" baseline="0" dirty="0" smtClean="0">
                <a:solidFill>
                  <a:schemeClr val="tx1"/>
                </a:solidFill>
                <a:latin typeface="+mn-lt"/>
                <a:ea typeface="+mn-ea"/>
                <a:cs typeface="+mn-cs"/>
              </a:rPr>
              <a:t>expectations can stimulate audience attention, which is why advertisers sometimes do wacky and creative things to get noticed. For most business communication efforts, however, following the expectations of your audience is the most efficient way to get your message across.</a:t>
            </a:r>
          </a:p>
          <a:p>
            <a:r>
              <a:rPr lang="en-US" sz="1200" b="1" i="0" u="none" strike="noStrike" kern="1200" baseline="0" dirty="0" smtClean="0">
                <a:solidFill>
                  <a:schemeClr val="tx1"/>
                </a:solidFill>
                <a:latin typeface="+mn-lt"/>
                <a:ea typeface="+mn-ea"/>
                <a:cs typeface="+mn-cs"/>
              </a:rPr>
              <a:t>Ensure ease of use</a:t>
            </a:r>
            <a:r>
              <a:rPr lang="en-US" sz="1200" b="0" i="0" u="none" strike="noStrike" kern="1200" baseline="0" dirty="0" smtClean="0">
                <a:solidFill>
                  <a:schemeClr val="tx1"/>
                </a:solidFill>
                <a:latin typeface="+mn-lt"/>
                <a:ea typeface="+mn-ea"/>
                <a:cs typeface="+mn-cs"/>
              </a:rPr>
              <a:t>. Even if audiences are actively looking for your messages, they probably won’t see them if you make them hard to find, hard to navigate, or hard to read.</a:t>
            </a:r>
          </a:p>
          <a:p>
            <a:r>
              <a:rPr lang="en-US" sz="1200" b="1" i="0" u="none" strike="noStrike" kern="1200" baseline="0" dirty="0" smtClean="0">
                <a:solidFill>
                  <a:schemeClr val="tx1"/>
                </a:solidFill>
                <a:latin typeface="+mn-lt"/>
                <a:ea typeface="+mn-ea"/>
                <a:cs typeface="+mn-cs"/>
              </a:rPr>
              <a:t>Emphasize familiarity</a:t>
            </a:r>
            <a:r>
              <a:rPr lang="en-US" sz="1200" b="0" i="0" u="none" strike="noStrike" kern="1200" baseline="0" dirty="0" smtClean="0">
                <a:solidFill>
                  <a:schemeClr val="tx1"/>
                </a:solidFill>
                <a:latin typeface="+mn-lt"/>
                <a:ea typeface="+mn-ea"/>
                <a:cs typeface="+mn-cs"/>
              </a:rPr>
              <a:t>. Use words, images, and designs that are familiar to your audience. For example, most visitors to company websites expect to see information about the company on a page called “About” or “About Us.”</a:t>
            </a:r>
          </a:p>
          <a:p>
            <a:r>
              <a:rPr lang="en-US" sz="1200" b="1" i="0" u="none" strike="noStrike" kern="1200" baseline="0" dirty="0" smtClean="0">
                <a:solidFill>
                  <a:schemeClr val="tx1"/>
                </a:solidFill>
                <a:latin typeface="+mn-lt"/>
                <a:ea typeface="+mn-ea"/>
                <a:cs typeface="+mn-cs"/>
              </a:rPr>
              <a:t>Practice empathy</a:t>
            </a:r>
            <a:r>
              <a:rPr lang="en-US" sz="1200" b="0" i="0" u="none" strike="noStrike" kern="1200" baseline="0" dirty="0" smtClean="0">
                <a:solidFill>
                  <a:schemeClr val="tx1"/>
                </a:solidFill>
                <a:latin typeface="+mn-lt"/>
                <a:ea typeface="+mn-ea"/>
                <a:cs typeface="+mn-cs"/>
              </a:rPr>
              <a:t>. Make sure your messages speak to the audience by clearly addressing </a:t>
            </a:r>
            <a:r>
              <a:rPr lang="en-US" sz="1200" b="0" i="1" u="none" strike="noStrike" kern="1200" baseline="0" dirty="0" smtClean="0">
                <a:solidFill>
                  <a:schemeClr val="tx1"/>
                </a:solidFill>
                <a:latin typeface="+mn-lt"/>
                <a:ea typeface="+mn-ea"/>
                <a:cs typeface="+mn-cs"/>
              </a:rPr>
              <a:t>their </a:t>
            </a:r>
            <a:r>
              <a:rPr lang="en-US" sz="1200" b="0" i="0" u="none" strike="noStrike" kern="1200" baseline="0" dirty="0" smtClean="0">
                <a:solidFill>
                  <a:schemeClr val="tx1"/>
                </a:solidFill>
                <a:latin typeface="+mn-lt"/>
                <a:ea typeface="+mn-ea"/>
                <a:cs typeface="+mn-cs"/>
              </a:rPr>
              <a:t>wants and needs—not yours. People are inclined to notice messages that relate to their individual concerns.</a:t>
            </a:r>
          </a:p>
          <a:p>
            <a:r>
              <a:rPr lang="en-US" sz="1200" b="1" i="0" u="none" strike="noStrike" kern="1200" baseline="0" dirty="0" smtClean="0">
                <a:solidFill>
                  <a:schemeClr val="tx1"/>
                </a:solidFill>
                <a:latin typeface="+mn-lt"/>
                <a:ea typeface="+mn-ea"/>
                <a:cs typeface="+mn-cs"/>
              </a:rPr>
              <a:t>Design for compatibility</a:t>
            </a:r>
            <a:r>
              <a:rPr lang="en-US" sz="1200" b="0" i="0" u="none" strike="noStrike" kern="1200" baseline="0" dirty="0" smtClean="0">
                <a:solidFill>
                  <a:schemeClr val="tx1"/>
                </a:solidFill>
                <a:latin typeface="+mn-lt"/>
                <a:ea typeface="+mn-ea"/>
                <a:cs typeface="+mn-cs"/>
              </a:rPr>
              <a:t>. For the many messages delivered electronically these days, be sure to verify technological compatibility with your audience. For instance, if your website requires visitors to have a particular video capability in their browsers, you won’t reach those audience members who don’t have that software installed or updated.</a:t>
            </a:r>
            <a:endParaRPr lang="en-US" dirty="0" smtClean="0"/>
          </a:p>
        </p:txBody>
      </p:sp>
      <p:sp>
        <p:nvSpPr>
          <p:cNvPr id="4" name="Slide Number Placeholder 3"/>
          <p:cNvSpPr>
            <a:spLocks noGrp="1"/>
          </p:cNvSpPr>
          <p:nvPr>
            <p:ph type="sldNum" sz="quarter" idx="10"/>
          </p:nvPr>
        </p:nvSpPr>
        <p:spPr/>
        <p:txBody>
          <a:bodyPr/>
          <a:lstStyle/>
          <a:p>
            <a:fld id="{A73D6722-9B4D-4E29-B226-C325925A8118}" type="slidenum">
              <a:rPr lang="en-US" smtClean="0"/>
              <a:t>19</a:t>
            </a:fld>
            <a:endParaRPr lang="en-US" dirty="0"/>
          </a:p>
        </p:txBody>
      </p:sp>
    </p:spTree>
    <p:extLst>
      <p:ext uri="{BB962C8B-B14F-4D97-AF65-F5344CB8AC3E}">
        <p14:creationId xmlns:p14="http://schemas.microsoft.com/office/powerpoint/2010/main" val="16950633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Decoding is a complex process; receivers often extract different meanings from messages than senders attempt to encode in them. Selective perception occurs when people ignore or distort incoming information to fit their preconceived notions of reality. Business strategy might distort or ignore evidence that suggests the strategy is failing. Differences in language and usage also influence received meaning. If you ask an employee to send you a report on sales figures “as soon as possible,” does that mean within 10 seconds, 10 minutes, or 10 days? By clarifying expectations and resolving potential ambiguities in your messages, you can minimize such uncertainties. In general, the more experiences you share with another person, the more likely you are to share perception and thus share meaning (see Figure 1.6). Individual thinking styles are another important factor in message decoding. For example, someone who places a high value on objective analysis and clear logic might interpret a message differently than someone who values emotion or intuition (reaching conclusions without using rational processes).</a:t>
            </a:r>
            <a:endParaRPr lang="en-US" dirty="0" smtClean="0"/>
          </a:p>
        </p:txBody>
      </p:sp>
      <p:sp>
        <p:nvSpPr>
          <p:cNvPr id="4" name="Slide Number Placeholder 3"/>
          <p:cNvSpPr>
            <a:spLocks noGrp="1"/>
          </p:cNvSpPr>
          <p:nvPr>
            <p:ph type="sldNum" sz="quarter" idx="10"/>
          </p:nvPr>
        </p:nvSpPr>
        <p:spPr/>
        <p:txBody>
          <a:bodyPr/>
          <a:lstStyle/>
          <a:p>
            <a:fld id="{A73D6722-9B4D-4E29-B226-C325925A8118}" type="slidenum">
              <a:rPr lang="en-US" smtClean="0"/>
              <a:t>20</a:t>
            </a:fld>
            <a:endParaRPr lang="en-US" dirty="0"/>
          </a:p>
        </p:txBody>
      </p:sp>
    </p:spTree>
    <p:extLst>
      <p:ext uri="{BB962C8B-B14F-4D97-AF65-F5344CB8AC3E}">
        <p14:creationId xmlns:p14="http://schemas.microsoft.com/office/powerpoint/2010/main" val="5898733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The more two people or two groups of people share experiences—personal, professional, and cultural—the more likely it is that receivers will extract the intended meanings senders encode into the messages.</a:t>
            </a:r>
          </a:p>
        </p:txBody>
      </p:sp>
      <p:sp>
        <p:nvSpPr>
          <p:cNvPr id="4" name="Slide Number Placeholder 3"/>
          <p:cNvSpPr>
            <a:spLocks noGrp="1"/>
          </p:cNvSpPr>
          <p:nvPr>
            <p:ph type="sldNum" sz="quarter" idx="10"/>
          </p:nvPr>
        </p:nvSpPr>
        <p:spPr/>
        <p:txBody>
          <a:bodyPr/>
          <a:lstStyle/>
          <a:p>
            <a:fld id="{A73D6722-9B4D-4E29-B226-C325925A8118}" type="slidenum">
              <a:rPr lang="en-US" smtClean="0"/>
              <a:t>21</a:t>
            </a:fld>
            <a:endParaRPr lang="en-US" dirty="0"/>
          </a:p>
        </p:txBody>
      </p:sp>
    </p:spTree>
    <p:extLst>
      <p:ext uri="{BB962C8B-B14F-4D97-AF65-F5344CB8AC3E}">
        <p14:creationId xmlns:p14="http://schemas.microsoft.com/office/powerpoint/2010/main" val="16620627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First, the recipient has to </a:t>
            </a:r>
            <a:r>
              <a:rPr lang="en-US" sz="1200" b="0" i="1" u="none" strike="noStrike" kern="1200" baseline="0" dirty="0" smtClean="0">
                <a:solidFill>
                  <a:schemeClr val="tx1"/>
                </a:solidFill>
                <a:latin typeface="+mn-lt"/>
                <a:ea typeface="+mn-ea"/>
                <a:cs typeface="+mn-cs"/>
              </a:rPr>
              <a:t>remember </a:t>
            </a:r>
            <a:r>
              <a:rPr lang="en-US" sz="1200" b="0" i="0" u="none" strike="noStrike" kern="1200" baseline="0" dirty="0" smtClean="0">
                <a:solidFill>
                  <a:schemeClr val="tx1"/>
                </a:solidFill>
                <a:latin typeface="+mn-lt"/>
                <a:ea typeface="+mn-ea"/>
                <a:cs typeface="+mn-cs"/>
              </a:rPr>
              <a:t>the message long enough to act on it. Simplifying greatly, memory works in several stages: </a:t>
            </a:r>
            <a:r>
              <a:rPr lang="en-US" sz="1200" b="0" i="1" u="none" strike="noStrike" kern="1200" baseline="0" dirty="0" smtClean="0">
                <a:solidFill>
                  <a:schemeClr val="tx1"/>
                </a:solidFill>
                <a:latin typeface="+mn-lt"/>
                <a:ea typeface="+mn-ea"/>
                <a:cs typeface="+mn-cs"/>
              </a:rPr>
              <a:t>Sensory memory </a:t>
            </a:r>
            <a:r>
              <a:rPr lang="en-US" sz="1200" b="0" i="0" u="none" strike="noStrike" kern="1200" baseline="0" dirty="0" smtClean="0">
                <a:solidFill>
                  <a:schemeClr val="tx1"/>
                </a:solidFill>
                <a:latin typeface="+mn-lt"/>
                <a:ea typeface="+mn-ea"/>
                <a:cs typeface="+mn-cs"/>
              </a:rPr>
              <a:t>momentarily captures incoming data from the senses; then, whatever the recipient pays attention to is transferred to </a:t>
            </a:r>
            <a:r>
              <a:rPr lang="en-US" sz="1200" b="0" i="1" u="none" strike="noStrike" kern="1200" baseline="0" dirty="0" smtClean="0">
                <a:solidFill>
                  <a:schemeClr val="tx1"/>
                </a:solidFill>
                <a:latin typeface="+mn-lt"/>
                <a:ea typeface="+mn-ea"/>
                <a:cs typeface="+mn-cs"/>
              </a:rPr>
              <a:t>short-term memory</a:t>
            </a:r>
            <a:r>
              <a:rPr lang="en-US" sz="1200" b="0" i="0" u="none" strike="noStrike" kern="1200" baseline="0" dirty="0" smtClean="0">
                <a:solidFill>
                  <a:schemeClr val="tx1"/>
                </a:solidFill>
                <a:latin typeface="+mn-lt"/>
                <a:ea typeface="+mn-ea"/>
                <a:cs typeface="+mn-cs"/>
              </a:rPr>
              <a:t>. Information in short-term memory quickly disappears if it isn’t transferred to </a:t>
            </a:r>
            <a:r>
              <a:rPr lang="en-US" sz="1200" b="0" i="1" u="none" strike="noStrike" kern="1200" baseline="0" dirty="0" smtClean="0">
                <a:solidFill>
                  <a:schemeClr val="tx1"/>
                </a:solidFill>
                <a:latin typeface="+mn-lt"/>
                <a:ea typeface="+mn-ea"/>
                <a:cs typeface="+mn-cs"/>
              </a:rPr>
              <a:t>long-term memory</a:t>
            </a:r>
            <a:r>
              <a:rPr lang="en-US" sz="1200" b="0" i="0" u="none" strike="noStrike" kern="1200" baseline="0" dirty="0" smtClean="0">
                <a:solidFill>
                  <a:schemeClr val="tx1"/>
                </a:solidFill>
                <a:latin typeface="+mn-lt"/>
                <a:ea typeface="+mn-ea"/>
                <a:cs typeface="+mn-cs"/>
              </a:rPr>
              <a:t>, which can be done either actively (such as when a person memorizes a list of items) or passively (such as when a new piece of information connects with something else the recipient already has stored in long-term memory). Finally, the information needs to be </a:t>
            </a:r>
            <a:r>
              <a:rPr lang="en-US" sz="1200" b="0" i="1" u="none" strike="noStrike" kern="1200" baseline="0" dirty="0" smtClean="0">
                <a:solidFill>
                  <a:schemeClr val="tx1"/>
                </a:solidFill>
                <a:latin typeface="+mn-lt"/>
                <a:ea typeface="+mn-ea"/>
                <a:cs typeface="+mn-cs"/>
              </a:rPr>
              <a:t>retrieved </a:t>
            </a:r>
            <a:r>
              <a:rPr lang="en-US" sz="1200" b="0" i="0" u="none" strike="noStrike" kern="1200" baseline="0" dirty="0" smtClean="0">
                <a:solidFill>
                  <a:schemeClr val="tx1"/>
                </a:solidFill>
                <a:latin typeface="+mn-lt"/>
                <a:ea typeface="+mn-ea"/>
                <a:cs typeface="+mn-cs"/>
              </a:rPr>
              <a:t>when the recipient wants to act on it. In general, people find it easier to remember and retrieve information that is important to them personally or professionally. Consequently, by communicating in ways that are sensitive to your audience’s wants and needs, you greatly increase the chance that your messages will be remembered and retrieved.  Second, the recipient has to be </a:t>
            </a:r>
            <a:r>
              <a:rPr lang="en-US" sz="1200" b="0" i="1" u="none" strike="noStrike" kern="1200" baseline="0" dirty="0" smtClean="0">
                <a:solidFill>
                  <a:schemeClr val="tx1"/>
                </a:solidFill>
                <a:latin typeface="+mn-lt"/>
                <a:ea typeface="+mn-ea"/>
                <a:cs typeface="+mn-cs"/>
              </a:rPr>
              <a:t>able </a:t>
            </a:r>
            <a:r>
              <a:rPr lang="en-US" sz="1200" b="0" i="0" u="none" strike="noStrike" kern="1200" baseline="0" dirty="0" smtClean="0">
                <a:solidFill>
                  <a:schemeClr val="tx1"/>
                </a:solidFill>
                <a:latin typeface="+mn-lt"/>
                <a:ea typeface="+mn-ea"/>
                <a:cs typeface="+mn-cs"/>
              </a:rPr>
              <a:t>to respond as you wish. Obviously, if recipients simply cannot do what you want them to do, they will not respond according to your plan. By understanding your audience (you’ll learn more about audience analysis in Chapter 4), you can work to minimize these unsuccessful outcomes. Third, the recipient has to be </a:t>
            </a:r>
            <a:r>
              <a:rPr lang="en-US" sz="1200" b="0" i="1" u="none" strike="noStrike" kern="1200" baseline="0" dirty="0" smtClean="0">
                <a:solidFill>
                  <a:schemeClr val="tx1"/>
                </a:solidFill>
                <a:latin typeface="+mn-lt"/>
                <a:ea typeface="+mn-ea"/>
                <a:cs typeface="+mn-cs"/>
              </a:rPr>
              <a:t>motivated </a:t>
            </a:r>
            <a:r>
              <a:rPr lang="en-US" sz="1200" b="0" i="0" u="none" strike="noStrike" kern="1200" baseline="0" dirty="0" smtClean="0">
                <a:solidFill>
                  <a:schemeClr val="tx1"/>
                </a:solidFill>
                <a:latin typeface="+mn-lt"/>
                <a:ea typeface="+mn-ea"/>
                <a:cs typeface="+mn-cs"/>
              </a:rPr>
              <a:t>to respond. You’ll encounter many situations in which your audience has the option of responding but isn’t required to. For instance, a record company may or may not offer your band a contract, or your boss may or may not respond to your request for a raise.</a:t>
            </a:r>
            <a:endParaRPr lang="en-US" dirty="0" smtClean="0"/>
          </a:p>
        </p:txBody>
      </p:sp>
      <p:sp>
        <p:nvSpPr>
          <p:cNvPr id="4" name="Slide Number Placeholder 3"/>
          <p:cNvSpPr>
            <a:spLocks noGrp="1"/>
          </p:cNvSpPr>
          <p:nvPr>
            <p:ph type="sldNum" sz="quarter" idx="10"/>
          </p:nvPr>
        </p:nvSpPr>
        <p:spPr/>
        <p:txBody>
          <a:bodyPr/>
          <a:lstStyle/>
          <a:p>
            <a:fld id="{A73D6722-9B4D-4E29-B226-C325925A8118}" type="slidenum">
              <a:rPr lang="en-US" smtClean="0"/>
              <a:t>22</a:t>
            </a:fld>
            <a:endParaRPr lang="en-US" dirty="0"/>
          </a:p>
        </p:txBody>
      </p:sp>
    </p:spTree>
    <p:extLst>
      <p:ext uri="{BB962C8B-B14F-4D97-AF65-F5344CB8AC3E}">
        <p14:creationId xmlns:p14="http://schemas.microsoft.com/office/powerpoint/2010/main" val="17194433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8093355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Figure Caption:  </a:t>
            </a:r>
            <a:r>
              <a:rPr lang="en-US" sz="1200" dirty="0" smtClean="0"/>
              <a:t>The social communication model differs from conventional communication strategies and practices in a number of significant ways. You’re probably already an accomplished user of many new-media tools, and this experience will help you on the job.</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In recent years, however, a variety of technologies have enabled and inspired a new approach to business communication. In contrast to the publishing mindset,  this social communication model is interactive, conversational, and usually open to all who wish to participate. The social communication model can increase the speed of communication, reduce costs, improve access to expertise, and boost employee satisfaction. For all their advantages, social media tools also present a number of communication challenges.</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t>23</a:t>
            </a:fld>
            <a:endParaRPr lang="en-US" dirty="0"/>
          </a:p>
        </p:txBody>
      </p:sp>
    </p:spTree>
    <p:extLst>
      <p:ext uri="{BB962C8B-B14F-4D97-AF65-F5344CB8AC3E}">
        <p14:creationId xmlns:p14="http://schemas.microsoft.com/office/powerpoint/2010/main" val="25068285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Companies recognize the value of integrating mobile technology, from communication platforms to banking to retail. Mobile apps and communication systems can boost employee productivity, help companies form closer relationships with customers and business partners, and spur innovation in products and services (see Figure 1.8). Given the advantages and the rising expectations of employees and customers, firms on the leading edge of the mobile revolution are working to integrate mobile technology throughout their organizations.</a:t>
            </a:r>
            <a:endParaRPr lang="en-US" dirty="0" smtClean="0"/>
          </a:p>
        </p:txBody>
      </p:sp>
      <p:sp>
        <p:nvSpPr>
          <p:cNvPr id="4" name="Slide Number Placeholder 3"/>
          <p:cNvSpPr>
            <a:spLocks noGrp="1"/>
          </p:cNvSpPr>
          <p:nvPr>
            <p:ph type="sldNum" sz="quarter" idx="10"/>
          </p:nvPr>
        </p:nvSpPr>
        <p:spPr/>
        <p:txBody>
          <a:bodyPr/>
          <a:lstStyle/>
          <a:p>
            <a:fld id="{A73D6722-9B4D-4E29-B226-C325925A8118}" type="slidenum">
              <a:rPr lang="en-US" smtClean="0"/>
              <a:t>24</a:t>
            </a:fld>
            <a:endParaRPr lang="en-US" dirty="0"/>
          </a:p>
        </p:txBody>
      </p:sp>
    </p:spTree>
    <p:extLst>
      <p:ext uri="{BB962C8B-B14F-4D97-AF65-F5344CB8AC3E}">
        <p14:creationId xmlns:p14="http://schemas.microsoft.com/office/powerpoint/2010/main" val="155355674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Mobile devices are rapidly taking over as the primary communication platform for many business professionals.</a:t>
            </a:r>
            <a:endParaRPr lang="en-US" dirty="0" smtClean="0"/>
          </a:p>
        </p:txBody>
      </p:sp>
      <p:sp>
        <p:nvSpPr>
          <p:cNvPr id="4" name="Slide Number Placeholder 3"/>
          <p:cNvSpPr>
            <a:spLocks noGrp="1"/>
          </p:cNvSpPr>
          <p:nvPr>
            <p:ph type="sldNum" sz="quarter" idx="10"/>
          </p:nvPr>
        </p:nvSpPr>
        <p:spPr/>
        <p:txBody>
          <a:bodyPr/>
          <a:lstStyle/>
          <a:p>
            <a:fld id="{A73D6722-9B4D-4E29-B226-C325925A8118}" type="slidenum">
              <a:rPr lang="en-US" smtClean="0"/>
              <a:t>25</a:t>
            </a:fld>
            <a:endParaRPr lang="en-US" dirty="0"/>
          </a:p>
        </p:txBody>
      </p:sp>
    </p:spTree>
    <p:extLst>
      <p:ext uri="{BB962C8B-B14F-4D97-AF65-F5344CB8AC3E}">
        <p14:creationId xmlns:p14="http://schemas.microsoft.com/office/powerpoint/2010/main" val="37705388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When people are closely attached to their phones, day and night, they are more closely tied to all the information sources, conversations, and networks that those phones can connect to. As a result, mobile connectivity can start to resemble a continuous stream of conversations that never quite end, which influences the way businesses need to interact with their stakeholders. If </a:t>
            </a:r>
            <a:r>
              <a:rPr lang="en-US" sz="1200" b="0" i="1" u="none" strike="noStrike" kern="1200" baseline="0" dirty="0" smtClean="0">
                <a:solidFill>
                  <a:schemeClr val="tx1"/>
                </a:solidFill>
                <a:latin typeface="+mn-lt"/>
                <a:ea typeface="+mn-ea"/>
                <a:cs typeface="+mn-cs"/>
              </a:rPr>
              <a:t>wearable technologies </a:t>
            </a:r>
            <a:r>
              <a:rPr lang="en-US" sz="1200" b="0" i="0" u="none" strike="noStrike" kern="1200" baseline="0" dirty="0" smtClean="0">
                <a:solidFill>
                  <a:schemeClr val="tx1"/>
                </a:solidFill>
                <a:latin typeface="+mn-lt"/>
                <a:ea typeface="+mn-ea"/>
                <a:cs typeface="+mn-cs"/>
              </a:rPr>
              <a:t>become mainstream devices, they will contribute even more to this shift in behaviors (see Figure 1.9).</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The parallels between social media and mobile communication are striking: Both sets of technologies change the nature of communication, alter the relationships between senders and receivers, create opportunities as well as challenges, and force business professionals to hone new skills. In fact, much of the rise in social communication can be attributed to the connectivity made possible by mobile devices. Companies that work to understand and embrace mobile, both internally and externally, stand the best chance of capitalizing on this monumental shift in the way people communicate.</a:t>
            </a:r>
            <a:endParaRPr lang="en-US" dirty="0" smtClean="0"/>
          </a:p>
        </p:txBody>
      </p:sp>
      <p:sp>
        <p:nvSpPr>
          <p:cNvPr id="4" name="Slide Number Placeholder 3"/>
          <p:cNvSpPr>
            <a:spLocks noGrp="1"/>
          </p:cNvSpPr>
          <p:nvPr>
            <p:ph type="sldNum" sz="quarter" idx="10"/>
          </p:nvPr>
        </p:nvSpPr>
        <p:spPr/>
        <p:txBody>
          <a:bodyPr/>
          <a:lstStyle/>
          <a:p>
            <a:fld id="{A73D6722-9B4D-4E29-B226-C325925A8118}" type="slidenum">
              <a:rPr lang="en-US" smtClean="0"/>
              <a:t>26</a:t>
            </a:fld>
            <a:endParaRPr lang="en-US" dirty="0"/>
          </a:p>
        </p:txBody>
      </p:sp>
    </p:spTree>
    <p:extLst>
      <p:ext uri="{BB962C8B-B14F-4D97-AF65-F5344CB8AC3E}">
        <p14:creationId xmlns:p14="http://schemas.microsoft.com/office/powerpoint/2010/main" val="241469991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 Constant connectivity is a mixed blessing. As with social media, mobile connectivity can blur the boundaries between personal and professional time and space, preventing people from fully disengaging from work during personal and family time. On the other hand, it can give employees more flexibility to meet their personal and professional obligations. In this regard, mobile plays an important role in efforts to reduce operating costs through telecommuting and other nontraditional work models.</a:t>
            </a:r>
          </a:p>
          <a:p>
            <a:r>
              <a:rPr lang="en-US" sz="1200" b="0" i="0" u="none" strike="noStrike" kern="1200" baseline="0" dirty="0" smtClean="0">
                <a:solidFill>
                  <a:schemeClr val="tx1"/>
                </a:solidFill>
                <a:latin typeface="+mn-lt"/>
                <a:ea typeface="+mn-ea"/>
                <a:cs typeface="+mn-cs"/>
              </a:rPr>
              <a:t>●● Small mobile displays and sometimes-awkward input technologies present challenges for creating and consuming content, whether it’s typing an email message or watching a video. As you’ll read in Chapter 6, for example, email messages need to be written and formatted differently to make them easier to read on mobile devices.</a:t>
            </a:r>
          </a:p>
          <a:p>
            <a:r>
              <a:rPr lang="en-US" sz="1200" b="0" i="0" u="none" strike="noStrike" kern="1200" baseline="0" dirty="0" smtClean="0">
                <a:solidFill>
                  <a:schemeClr val="tx1"/>
                </a:solidFill>
                <a:latin typeface="+mn-lt"/>
                <a:ea typeface="+mn-ea"/>
                <a:cs typeface="+mn-cs"/>
              </a:rPr>
              <a:t>●● Mobile users are often multitasking—roughly half of mobile phone usage happens while people are walking, for instance—so they can’t give full attention to the information on their screens. Moreover, mobile use often occurs in environments with multiple distractions and barriers to successful communication.</a:t>
            </a:r>
          </a:p>
          <a:p>
            <a:r>
              <a:rPr lang="en-US" sz="1200" b="0" i="0" u="none" strike="noStrike" kern="1200" baseline="0" dirty="0" smtClean="0">
                <a:solidFill>
                  <a:schemeClr val="tx1"/>
                </a:solidFill>
                <a:latin typeface="+mn-lt"/>
                <a:ea typeface="+mn-ea"/>
                <a:cs typeface="+mn-cs"/>
              </a:rPr>
              <a:t>●● Mobile communication, particularly text messaging, has put pressure on traditional standards of grammar, punctuation, and writing in general. Chapter 4 has more on this topic.</a:t>
            </a:r>
          </a:p>
          <a:p>
            <a:r>
              <a:rPr lang="en-US" sz="1200" b="0" i="0" u="none" strike="noStrike" kern="1200" baseline="0" dirty="0" smtClean="0">
                <a:solidFill>
                  <a:schemeClr val="tx1"/>
                </a:solidFill>
                <a:latin typeface="+mn-lt"/>
                <a:ea typeface="+mn-ea"/>
                <a:cs typeface="+mn-cs"/>
              </a:rPr>
              <a:t>●● Mobile devices can serve as sensory and cognitive extensions. For example, they can help people experience more of their environment (such as augmented reality apps that superimpose information on a live camera view) and have instant access to information without relying on faulty and limited human memory. The addition of </a:t>
            </a:r>
            <a:r>
              <a:rPr lang="en-US" sz="1200" b="0" i="1" u="none" strike="noStrike" kern="1200" baseline="0" dirty="0" smtClean="0">
                <a:solidFill>
                  <a:schemeClr val="tx1"/>
                </a:solidFill>
                <a:latin typeface="+mn-lt"/>
                <a:ea typeface="+mn-ea"/>
                <a:cs typeface="+mn-cs"/>
              </a:rPr>
              <a:t>location-aware content</a:t>
            </a:r>
            <a:r>
              <a:rPr lang="en-US" sz="1200" b="0" i="0" u="none" strike="noStrike" kern="1200" baseline="0" dirty="0" smtClean="0">
                <a:solidFill>
                  <a:schemeClr val="tx1"/>
                </a:solidFill>
                <a:latin typeface="+mn-lt"/>
                <a:ea typeface="+mn-ea"/>
                <a:cs typeface="+mn-cs"/>
              </a:rPr>
              <a:t>, such as facility maps and property information, enhances the mobile experience.</a:t>
            </a:r>
            <a:endParaRPr lang="en-US" dirty="0" smtClean="0"/>
          </a:p>
        </p:txBody>
      </p:sp>
      <p:sp>
        <p:nvSpPr>
          <p:cNvPr id="4" name="Slide Number Placeholder 3"/>
          <p:cNvSpPr>
            <a:spLocks noGrp="1"/>
          </p:cNvSpPr>
          <p:nvPr>
            <p:ph type="sldNum" sz="quarter" idx="10"/>
          </p:nvPr>
        </p:nvSpPr>
        <p:spPr/>
        <p:txBody>
          <a:bodyPr/>
          <a:lstStyle/>
          <a:p>
            <a:fld id="{A73D6722-9B4D-4E29-B226-C325925A8118}" type="slidenum">
              <a:rPr lang="en-US" smtClean="0"/>
              <a:t>27</a:t>
            </a:fld>
            <a:endParaRPr lang="en-US" dirty="0"/>
          </a:p>
        </p:txBody>
      </p:sp>
    </p:spTree>
    <p:extLst>
      <p:ext uri="{BB962C8B-B14F-4D97-AF65-F5344CB8AC3E}">
        <p14:creationId xmlns:p14="http://schemas.microsoft.com/office/powerpoint/2010/main" val="415005338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 Mobile devices create a host of security and privacy concerns for end users and corporate technology managers alike. Companies are wrestling with the “bring your own device” or “BYOD” phenomenon, in which employees want to be able to access company networks and files with their personal smartphones and tablets, both in the office and away from it. These devices don’t always have the rigorous security controls that corporate networks need, however, and users don’t always use the devices in secure ways.</a:t>
            </a:r>
          </a:p>
          <a:p>
            <a:r>
              <a:rPr lang="en-US" sz="1200" b="0" i="0" u="none" strike="noStrike" kern="1200" baseline="0" dirty="0" smtClean="0">
                <a:solidFill>
                  <a:schemeClr val="tx1"/>
                </a:solidFill>
                <a:latin typeface="+mn-lt"/>
                <a:ea typeface="+mn-ea"/>
                <a:cs typeface="+mn-cs"/>
              </a:rPr>
              <a:t>●● Mobile tools can enhance productivity and collaboration by making it easier for employees to stay connected and giving them access to information and work tasks during forced gaps in the workday or while traveling.</a:t>
            </a:r>
          </a:p>
          <a:p>
            <a:r>
              <a:rPr lang="en-US" sz="1200" b="0" i="0" u="none" strike="noStrike" kern="1200" baseline="0" dirty="0" smtClean="0">
                <a:solidFill>
                  <a:schemeClr val="tx1"/>
                </a:solidFill>
                <a:latin typeface="+mn-lt"/>
                <a:ea typeface="+mn-ea"/>
                <a:cs typeface="+mn-cs"/>
              </a:rPr>
              <a:t>●● Mobile apps can assist in a wide variety of business tasks, from research to presentations (see Figure 1.10). Companies aren’t restricted to commercially available apps, either. With digital publishing tools, companies can create custom apps with content and capabilities geared specifically toward their customers or employees.</a:t>
            </a:r>
          </a:p>
          <a:p>
            <a:r>
              <a:rPr lang="en-US" sz="1200" b="0" i="0" u="none" strike="noStrike" kern="1200" baseline="0" dirty="0" smtClean="0">
                <a:solidFill>
                  <a:schemeClr val="tx1"/>
                </a:solidFill>
                <a:latin typeface="+mn-lt"/>
                <a:ea typeface="+mn-ea"/>
                <a:cs typeface="+mn-cs"/>
              </a:rPr>
              <a:t>●● Mobile connectivity can accelerate decision making and problem solving by putting the right information in the hands of the right people at the right time. For example, if the people in a decision-making meeting need more information, they can do the necessary research on the spot. Mobile communication also makes it easier to quickly tap into pockets of expertise within a company. Customer service can be improved by making sure technicians and other workers always have the information they need right at hand. Companies can also respond and communicate faster during crises.</a:t>
            </a:r>
          </a:p>
          <a:p>
            <a:r>
              <a:rPr lang="en-US" sz="1200" b="0" i="0" u="none" strike="noStrike" kern="1200" baseline="0" dirty="0" smtClean="0">
                <a:solidFill>
                  <a:schemeClr val="tx1"/>
                </a:solidFill>
                <a:latin typeface="+mn-lt"/>
                <a:ea typeface="+mn-ea"/>
                <a:cs typeface="+mn-cs"/>
              </a:rPr>
              <a:t>●● With interactivity designed to take advantage of the capabilities of mobile devices (including cameras, accelerometers, compasses, and GPS), companies can create more engaging experiences for customers and other users.</a:t>
            </a:r>
            <a:endParaRPr lang="en-US" dirty="0" smtClean="0"/>
          </a:p>
        </p:txBody>
      </p:sp>
      <p:sp>
        <p:nvSpPr>
          <p:cNvPr id="4" name="Slide Number Placeholder 3"/>
          <p:cNvSpPr>
            <a:spLocks noGrp="1"/>
          </p:cNvSpPr>
          <p:nvPr>
            <p:ph type="sldNum" sz="quarter" idx="10"/>
          </p:nvPr>
        </p:nvSpPr>
        <p:spPr/>
        <p:txBody>
          <a:bodyPr/>
          <a:lstStyle/>
          <a:p>
            <a:fld id="{A73D6722-9B4D-4E29-B226-C325925A8118}" type="slidenum">
              <a:rPr lang="en-US" smtClean="0"/>
              <a:t>28</a:t>
            </a:fld>
            <a:endParaRPr lang="en-US" dirty="0"/>
          </a:p>
        </p:txBody>
      </p:sp>
    </p:spTree>
    <p:extLst>
      <p:ext uri="{BB962C8B-B14F-4D97-AF65-F5344CB8AC3E}">
        <p14:creationId xmlns:p14="http://schemas.microsoft.com/office/powerpoint/2010/main" val="181943567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Today’s businesses rely heavily on technology to enhance communication. In fact, many of the technologies you might use in your personal life, from microblogs to video games, are also used in business. Poorly designed or inappropriately used technology can hinder communication more than help. To communicate effectively, learn to keep technology in perspective, guard against information overload and information addiction, use technological tools productively, and frequently disengage from the computer to communicate in person.</a:t>
            </a:r>
            <a:endParaRPr lang="en-US" dirty="0" smtClean="0"/>
          </a:p>
        </p:txBody>
      </p:sp>
      <p:sp>
        <p:nvSpPr>
          <p:cNvPr id="4" name="Slide Number Placeholder 3"/>
          <p:cNvSpPr>
            <a:spLocks noGrp="1"/>
          </p:cNvSpPr>
          <p:nvPr>
            <p:ph type="sldNum" sz="quarter" idx="10"/>
          </p:nvPr>
        </p:nvSpPr>
        <p:spPr/>
        <p:txBody>
          <a:bodyPr/>
          <a:lstStyle/>
          <a:p>
            <a:fld id="{A73D6722-9B4D-4E29-B226-C325925A8118}" type="slidenum">
              <a:rPr lang="en-US" smtClean="0"/>
              <a:t>29</a:t>
            </a:fld>
            <a:endParaRPr lang="en-US" dirty="0"/>
          </a:p>
        </p:txBody>
      </p:sp>
    </p:spTree>
    <p:extLst>
      <p:ext uri="{BB962C8B-B14F-4D97-AF65-F5344CB8AC3E}">
        <p14:creationId xmlns:p14="http://schemas.microsoft.com/office/powerpoint/2010/main" val="89566094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Don’t rely too much on technology or let it overwhelm the communication process.</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t>30</a:t>
            </a:fld>
            <a:endParaRPr lang="en-US" dirty="0"/>
          </a:p>
        </p:txBody>
      </p:sp>
    </p:spTree>
    <p:extLst>
      <p:ext uri="{BB962C8B-B14F-4D97-AF65-F5344CB8AC3E}">
        <p14:creationId xmlns:p14="http://schemas.microsoft.com/office/powerpoint/2010/main" val="348056447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You often have some level of control over the number and types of messages you choose to receive. Use the filtering features of your communication systems to isolate high-priority messages that deserve your attention. Also, be wary of subscribing to too many Twitter streams and other sources. Focus on the information you truly need in order to do your job.</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As a sender, you can help reduce information overload by making sure you don’t send unnecessary messages. In addition, when you send messages that aren’t urgent or crucial, let people know so they can prioritize. Also, most communication systems let you mark messages as urgent; however, use this feature only when it is truly needed. Its overuse leads to annoyance and anxiety, not action.</a:t>
            </a:r>
          </a:p>
        </p:txBody>
      </p:sp>
      <p:sp>
        <p:nvSpPr>
          <p:cNvPr id="4" name="Slide Number Placeholder 3"/>
          <p:cNvSpPr>
            <a:spLocks noGrp="1"/>
          </p:cNvSpPr>
          <p:nvPr>
            <p:ph type="sldNum" sz="quarter" idx="10"/>
          </p:nvPr>
        </p:nvSpPr>
        <p:spPr/>
        <p:txBody>
          <a:bodyPr/>
          <a:lstStyle/>
          <a:p>
            <a:fld id="{A73D6722-9B4D-4E29-B226-C325925A8118}" type="slidenum">
              <a:rPr lang="en-US" smtClean="0"/>
              <a:t>31</a:t>
            </a:fld>
            <a:endParaRPr lang="en-US" dirty="0"/>
          </a:p>
        </p:txBody>
      </p:sp>
    </p:spTree>
    <p:extLst>
      <p:ext uri="{BB962C8B-B14F-4D97-AF65-F5344CB8AC3E}">
        <p14:creationId xmlns:p14="http://schemas.microsoft.com/office/powerpoint/2010/main" val="240638934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Communicating in today’s business environment requires at least a basic level of technical competence.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Social media are a particular source of concern: While they offer great opportunities for connecting with customers and other stakeholders, the potential for distraction can waste significant amounts of employee time.</a:t>
            </a:r>
          </a:p>
          <a:p>
            <a:endParaRPr lang="en-US" dirty="0" smtClean="0"/>
          </a:p>
          <a:p>
            <a:r>
              <a:rPr lang="en-US" sz="1200" b="0" i="0" u="none" strike="noStrike" kern="1200" baseline="0" dirty="0" smtClean="0">
                <a:solidFill>
                  <a:schemeClr val="tx1"/>
                </a:solidFill>
                <a:latin typeface="+mn-lt"/>
                <a:ea typeface="+mn-ea"/>
                <a:cs typeface="+mn-cs"/>
              </a:rPr>
              <a:t>Inappropriate web use not only distracts employees from work responsibilities, it can leave employers open to lawsuits for sexual harassment if inappropriate images are displayed in or transmitted around the company. Managers need to guide their employees in the productive use of information tools because the speed and simplicity of these tools are also among their greatest weaknesses.</a:t>
            </a:r>
            <a:endParaRPr lang="en-US" b="1" dirty="0" smtClean="0"/>
          </a:p>
        </p:txBody>
      </p:sp>
      <p:sp>
        <p:nvSpPr>
          <p:cNvPr id="4" name="Slide Number Placeholder 3"/>
          <p:cNvSpPr>
            <a:spLocks noGrp="1"/>
          </p:cNvSpPr>
          <p:nvPr>
            <p:ph type="sldNum" sz="quarter" idx="10"/>
          </p:nvPr>
        </p:nvSpPr>
        <p:spPr/>
        <p:txBody>
          <a:bodyPr/>
          <a:lstStyle/>
          <a:p>
            <a:fld id="{A73D6722-9B4D-4E29-B226-C325925A8118}" type="slidenum">
              <a:rPr lang="en-US" smtClean="0"/>
              <a:t>32</a:t>
            </a:fld>
            <a:endParaRPr lang="en-US" dirty="0"/>
          </a:p>
        </p:txBody>
      </p:sp>
    </p:spTree>
    <p:extLst>
      <p:ext uri="{BB962C8B-B14F-4D97-AF65-F5344CB8AC3E}">
        <p14:creationId xmlns:p14="http://schemas.microsoft.com/office/powerpoint/2010/main" val="39589796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A73D6722-9B4D-4E29-B226-C325925A8118}" type="slidenum">
              <a:rPr lang="en-US" smtClean="0"/>
              <a:t>3</a:t>
            </a:fld>
            <a:endParaRPr lang="en-US" dirty="0"/>
          </a:p>
        </p:txBody>
      </p:sp>
    </p:spTree>
    <p:extLst>
      <p:ext uri="{BB962C8B-B14F-4D97-AF65-F5344CB8AC3E}">
        <p14:creationId xmlns:p14="http://schemas.microsoft.com/office/powerpoint/2010/main" val="407354325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No matter how much technology is involved, communication is still about people connecting with people. Remember to step out from behind the technology frequently to learn more about the people you work with and to let them learn more about you.</a:t>
            </a:r>
            <a:endParaRPr lang="en-US" b="1" dirty="0" smtClean="0"/>
          </a:p>
        </p:txBody>
      </p:sp>
      <p:sp>
        <p:nvSpPr>
          <p:cNvPr id="4" name="Slide Number Placeholder 3"/>
          <p:cNvSpPr>
            <a:spLocks noGrp="1"/>
          </p:cNvSpPr>
          <p:nvPr>
            <p:ph type="sldNum" sz="quarter" idx="10"/>
          </p:nvPr>
        </p:nvSpPr>
        <p:spPr/>
        <p:txBody>
          <a:bodyPr/>
          <a:lstStyle/>
          <a:p>
            <a:fld id="{A73D6722-9B4D-4E29-B226-C325925A8118}" type="slidenum">
              <a:rPr lang="en-US" smtClean="0"/>
              <a:t>33</a:t>
            </a:fld>
            <a:endParaRPr lang="en-US" dirty="0"/>
          </a:p>
        </p:txBody>
      </p:sp>
    </p:spTree>
    <p:extLst>
      <p:ext uri="{BB962C8B-B14F-4D97-AF65-F5344CB8AC3E}">
        <p14:creationId xmlns:p14="http://schemas.microsoft.com/office/powerpoint/2010/main" val="166172125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Ethics are the accepted principles of conduct that govern behavior within a society.  Ethical behavior is a companywide concern, but because communication efforts are the public face of a company, they are subjected to particularly rigorous scrutiny from regulators, legislators, investors, consumer groups, environmental groups, labor organizations, and anyone else affected by business activities.</a:t>
            </a:r>
            <a:endParaRPr lang="en-US" dirty="0" smtClean="0"/>
          </a:p>
        </p:txBody>
      </p:sp>
      <p:sp>
        <p:nvSpPr>
          <p:cNvPr id="4" name="Slide Number Placeholder 3"/>
          <p:cNvSpPr>
            <a:spLocks noGrp="1"/>
          </p:cNvSpPr>
          <p:nvPr>
            <p:ph type="sldNum" sz="quarter" idx="10"/>
          </p:nvPr>
        </p:nvSpPr>
        <p:spPr/>
        <p:txBody>
          <a:bodyPr/>
          <a:lstStyle/>
          <a:p>
            <a:fld id="{A73D6722-9B4D-4E29-B226-C325925A8118}" type="slidenum">
              <a:rPr lang="en-US" smtClean="0"/>
              <a:t>34</a:t>
            </a:fld>
            <a:endParaRPr lang="en-US" dirty="0"/>
          </a:p>
        </p:txBody>
      </p:sp>
    </p:spTree>
    <p:extLst>
      <p:ext uri="{BB962C8B-B14F-4D97-AF65-F5344CB8AC3E}">
        <p14:creationId xmlns:p14="http://schemas.microsoft.com/office/powerpoint/2010/main" val="350388749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Transparency gives audience members access to all the information they need to process messages accurately. The widespread adoption of social media has increased the attention given to the issue of transparency, which in this context refers to a sense of openness, of giving all participants in a conversation access to the information they need to accurately process the messages they are receiving. In addition to the information itself, audiences deserve to know when they are being marketed to and who is behind the messages they read or hear. For example, with </a:t>
            </a:r>
            <a:r>
              <a:rPr lang="en-US" i="1" dirty="0" smtClean="0"/>
              <a:t>stealth marketing</a:t>
            </a:r>
            <a:r>
              <a:rPr lang="en-US" dirty="0" smtClean="0"/>
              <a:t>, companies recruit people to promote products to friends and other contacts in exchange for free samples or other rewards, without requiring them to disclose the true nature of the communication. This can range from paying consumers to give product samples as “gifts” to paying popular Vine contributors to work products and brand names into the segments they post on the popular </a:t>
            </a:r>
            <a:r>
              <a:rPr lang="en-US" dirty="0" err="1" smtClean="0"/>
              <a:t>videosharing</a:t>
            </a:r>
            <a:r>
              <a:rPr lang="en-US" dirty="0" smtClean="0"/>
              <a:t> service. Critics of stealth marketing, including the U.S. Federal Trade Commission (FTC), assert that such techniques are deceptive because they don’t give targets the opportunity to raise their instinctive defenses against the persuasive powers of marketing messages.</a:t>
            </a:r>
            <a:endParaRPr lang="en-US" b="1" dirty="0" smtClean="0"/>
          </a:p>
        </p:txBody>
      </p:sp>
      <p:sp>
        <p:nvSpPr>
          <p:cNvPr id="4" name="Slide Number Placeholder 3"/>
          <p:cNvSpPr>
            <a:spLocks noGrp="1"/>
          </p:cNvSpPr>
          <p:nvPr>
            <p:ph type="sldNum" sz="quarter" idx="10"/>
          </p:nvPr>
        </p:nvSpPr>
        <p:spPr/>
        <p:txBody>
          <a:bodyPr/>
          <a:lstStyle/>
          <a:p>
            <a:fld id="{A73D6722-9B4D-4E29-B226-C325925A8118}" type="slidenum">
              <a:rPr lang="en-US" smtClean="0"/>
              <a:t>35</a:t>
            </a:fld>
            <a:endParaRPr lang="en-US" dirty="0"/>
          </a:p>
        </p:txBody>
      </p:sp>
    </p:spTree>
    <p:extLst>
      <p:ext uri="{BB962C8B-B14F-4D97-AF65-F5344CB8AC3E}">
        <p14:creationId xmlns:p14="http://schemas.microsoft.com/office/powerpoint/2010/main" val="186705091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An ethical dilemma involves choosing among alternatives that aren’t clear-cut. Perhaps two conflicting alternatives are both ethical and valid, or perhaps the alternatives lie somewhere in the gray area between clearly right and clearly wrong. Every company has responsibilities to multiple groups of people inside and outside the firm, and those groups often have competing interests. For instance, employees naturally want higher wages and more benefits, but investors who have risked their money in the company want management to keep costs low so that profits are strong enough to drive up the stock price. Both sides have a valid ethical position.  In contrast, an ethical lapse is a clearly unethical choice. With both internal and external communication efforts, the pressure to produce results or justify decisions can make unethical communication a tempting choice. Telling a potential customer you can complete a project by a certain date when you know you can’t is simply dishonest, even if you need the contract to save your career or your company. There is no ethical dilemma here. Compare the messages in Figures 1.11 and 1.12 for examples of how business messages can be unethically manipulated.</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t>37</a:t>
            </a:fld>
            <a:endParaRPr lang="en-US" dirty="0"/>
          </a:p>
        </p:txBody>
      </p:sp>
    </p:spTree>
    <p:extLst>
      <p:ext uri="{BB962C8B-B14F-4D97-AF65-F5344CB8AC3E}">
        <p14:creationId xmlns:p14="http://schemas.microsoft.com/office/powerpoint/2010/main" val="70023503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These three elements need to work in harmony.  If employees see company executives making unethical decisions and flouting company guidelines, they might conclude that the guidelines are meaningless and emulate their bosses’ unethical behavior.</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A code is often part of a larger program of employee training and communication channels that allow employees to ask questions and report instances of questionable ethics. To ensure ongoing compliance with their codes of ethics, many companies also conduct ethics audits to monitor ethical progress and to point out any weaknesses that need to be addressed.</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In the absence of clear guidelines, ask yourself the following questions about your business communications:</a:t>
            </a:r>
          </a:p>
          <a:p>
            <a:r>
              <a:rPr lang="en-US" sz="1200" b="0" i="0" u="none" strike="noStrike" kern="1200" baseline="0" dirty="0" smtClean="0">
                <a:solidFill>
                  <a:schemeClr val="tx1"/>
                </a:solidFill>
                <a:latin typeface="+mn-lt"/>
                <a:ea typeface="+mn-ea"/>
                <a:cs typeface="+mn-cs"/>
              </a:rPr>
              <a:t>●● Have you defined the situation fairly and accurately?</a:t>
            </a:r>
          </a:p>
          <a:p>
            <a:r>
              <a:rPr lang="en-US" sz="1200" b="0" i="0" u="none" strike="noStrike" kern="1200" baseline="0" dirty="0" smtClean="0">
                <a:solidFill>
                  <a:schemeClr val="tx1"/>
                </a:solidFill>
                <a:latin typeface="+mn-lt"/>
                <a:ea typeface="+mn-ea"/>
                <a:cs typeface="+mn-cs"/>
              </a:rPr>
              <a:t>●● What is your intention in communicating this message?</a:t>
            </a:r>
          </a:p>
          <a:p>
            <a:r>
              <a:rPr lang="en-US" sz="1200" b="0" i="0" u="none" strike="noStrike" kern="1200" baseline="0" dirty="0" smtClean="0">
                <a:solidFill>
                  <a:schemeClr val="tx1"/>
                </a:solidFill>
                <a:latin typeface="+mn-lt"/>
                <a:ea typeface="+mn-ea"/>
                <a:cs typeface="+mn-cs"/>
              </a:rPr>
              <a:t>●● What impact will this message have on the people who receive it or who might be affected by it?</a:t>
            </a:r>
          </a:p>
          <a:p>
            <a:r>
              <a:rPr lang="en-US" sz="1200" b="0" i="0" u="none" strike="noStrike" kern="1200" baseline="0" dirty="0" smtClean="0">
                <a:solidFill>
                  <a:schemeClr val="tx1"/>
                </a:solidFill>
                <a:latin typeface="+mn-lt"/>
                <a:ea typeface="+mn-ea"/>
                <a:cs typeface="+mn-cs"/>
              </a:rPr>
              <a:t>●● Will the message achieve the greatest possible good while doing the least possible harm?</a:t>
            </a:r>
          </a:p>
          <a:p>
            <a:r>
              <a:rPr lang="en-US" sz="1200" b="0" i="0" u="none" strike="noStrike" kern="1200" baseline="0" dirty="0" smtClean="0">
                <a:solidFill>
                  <a:schemeClr val="tx1"/>
                </a:solidFill>
                <a:latin typeface="+mn-lt"/>
                <a:ea typeface="+mn-ea"/>
                <a:cs typeface="+mn-cs"/>
              </a:rPr>
              <a:t>●● Will the assumptions you’ve made change over time? That is, will a decision that seems ethical now seem unethical in the future?</a:t>
            </a:r>
          </a:p>
          <a:p>
            <a:r>
              <a:rPr lang="en-US" sz="1200" b="0" i="0" u="none" strike="noStrike" kern="1200" baseline="0" dirty="0" smtClean="0">
                <a:solidFill>
                  <a:schemeClr val="tx1"/>
                </a:solidFill>
                <a:latin typeface="+mn-lt"/>
                <a:ea typeface="+mn-ea"/>
                <a:cs typeface="+mn-cs"/>
              </a:rPr>
              <a:t>●● Are you comfortable with your decision? Would you be embarrassed if it were printed in tomorrow’s newspaper or spread across the Internet? Think about a person whom you admire and ask yourself what he or she would think of your decision.</a:t>
            </a:r>
          </a:p>
        </p:txBody>
      </p:sp>
      <p:sp>
        <p:nvSpPr>
          <p:cNvPr id="4" name="Slide Number Placeholder 3"/>
          <p:cNvSpPr>
            <a:spLocks noGrp="1"/>
          </p:cNvSpPr>
          <p:nvPr>
            <p:ph type="sldNum" sz="quarter" idx="10"/>
          </p:nvPr>
        </p:nvSpPr>
        <p:spPr/>
        <p:txBody>
          <a:bodyPr/>
          <a:lstStyle/>
          <a:p>
            <a:fld id="{A73D6722-9B4D-4E29-B226-C325925A8118}" type="slidenum">
              <a:rPr lang="en-US" smtClean="0"/>
              <a:t>38</a:t>
            </a:fld>
            <a:endParaRPr lang="en-US" dirty="0"/>
          </a:p>
        </p:txBody>
      </p:sp>
    </p:spTree>
    <p:extLst>
      <p:ext uri="{BB962C8B-B14F-4D97-AF65-F5344CB8AC3E}">
        <p14:creationId xmlns:p14="http://schemas.microsoft.com/office/powerpoint/2010/main" val="412952666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If you have any doubts about the legality of a message you intend to distribute, ask for advice from your company’s legal department. A small dose of caution can prevent huge legal headaches and protect your company’s reputation in the marketplace.</a:t>
            </a:r>
            <a:endParaRPr lang="en-US" b="1" dirty="0"/>
          </a:p>
        </p:txBody>
      </p:sp>
      <p:sp>
        <p:nvSpPr>
          <p:cNvPr id="4" name="Slide Number Placeholder 3"/>
          <p:cNvSpPr>
            <a:spLocks noGrp="1"/>
          </p:cNvSpPr>
          <p:nvPr>
            <p:ph type="sldNum" sz="quarter" idx="10"/>
          </p:nvPr>
        </p:nvSpPr>
        <p:spPr/>
        <p:txBody>
          <a:bodyPr/>
          <a:lstStyle/>
          <a:p>
            <a:fld id="{A73D6722-9B4D-4E29-B226-C325925A8118}" type="slidenum">
              <a:rPr lang="en-US" smtClean="0"/>
              <a:t>39</a:t>
            </a:fld>
            <a:endParaRPr lang="en-US" dirty="0"/>
          </a:p>
        </p:txBody>
      </p:sp>
    </p:spTree>
    <p:extLst>
      <p:ext uri="{BB962C8B-B14F-4D97-AF65-F5344CB8AC3E}">
        <p14:creationId xmlns:p14="http://schemas.microsoft.com/office/powerpoint/2010/main" val="346611160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t>40</a:t>
            </a:fld>
            <a:endParaRPr lang="en-US" dirty="0"/>
          </a:p>
        </p:txBody>
      </p:sp>
    </p:spTree>
    <p:extLst>
      <p:ext uri="{BB962C8B-B14F-4D97-AF65-F5344CB8AC3E}">
        <p14:creationId xmlns:p14="http://schemas.microsoft.com/office/powerpoint/2010/main" val="4097912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Communication is the process of transferring information and meaning between senders and receivers.</a:t>
            </a:r>
            <a:endParaRPr lang="en-US" dirty="0" smtClean="0"/>
          </a:p>
        </p:txBody>
      </p:sp>
      <p:sp>
        <p:nvSpPr>
          <p:cNvPr id="4" name="Slide Number Placeholder 3"/>
          <p:cNvSpPr>
            <a:spLocks noGrp="1"/>
          </p:cNvSpPr>
          <p:nvPr>
            <p:ph type="sldNum" sz="quarter" idx="10"/>
          </p:nvPr>
        </p:nvSpPr>
        <p:spPr/>
        <p:txBody>
          <a:bodyPr/>
          <a:lstStyle/>
          <a:p>
            <a:fld id="{A73D6722-9B4D-4E29-B226-C325925A8118}" type="slidenum">
              <a:rPr lang="en-US" smtClean="0"/>
              <a:t>4</a:t>
            </a:fld>
            <a:endParaRPr lang="en-US" dirty="0"/>
          </a:p>
        </p:txBody>
      </p:sp>
    </p:spTree>
    <p:extLst>
      <p:ext uri="{BB962C8B-B14F-4D97-AF65-F5344CB8AC3E}">
        <p14:creationId xmlns:p14="http://schemas.microsoft.com/office/powerpoint/2010/main" val="38670592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Employers sometimes express frustration at the poor communication skills of many employees—particularly recent college graduates who haven’t yet learned how to adapt their communication styles to a professional business environment. If you learn to write well, speak well, listen well, and recognize the appropriate way to communicate in any situation, you’ll gain a major advantage that will serve you throughout your career.</a:t>
            </a:r>
          </a:p>
        </p:txBody>
      </p:sp>
      <p:sp>
        <p:nvSpPr>
          <p:cNvPr id="4" name="Slide Number Placeholder 3"/>
          <p:cNvSpPr>
            <a:spLocks noGrp="1"/>
          </p:cNvSpPr>
          <p:nvPr>
            <p:ph type="sldNum" sz="quarter" idx="10"/>
          </p:nvPr>
        </p:nvSpPr>
        <p:spPr/>
        <p:txBody>
          <a:bodyPr/>
          <a:lstStyle/>
          <a:p>
            <a:fld id="{A73D6722-9B4D-4E29-B226-C325925A8118}" type="slidenum">
              <a:rPr lang="en-US" smtClean="0"/>
              <a:t>5</a:t>
            </a:fld>
            <a:endParaRPr lang="en-US" dirty="0"/>
          </a:p>
        </p:txBody>
      </p:sp>
    </p:spTree>
    <p:extLst>
      <p:ext uri="{BB962C8B-B14F-4D97-AF65-F5344CB8AC3E}">
        <p14:creationId xmlns:p14="http://schemas.microsoft.com/office/powerpoint/2010/main" val="19899785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These three exchanges between a software project manager (</a:t>
            </a:r>
            <a:r>
              <a:rPr lang="en-US" sz="1200" i="1" dirty="0" smtClean="0"/>
              <a:t>left</a:t>
            </a:r>
            <a:r>
              <a:rPr lang="en-US" sz="1200" dirty="0" smtClean="0"/>
              <a:t>) and his boss (</a:t>
            </a:r>
            <a:r>
              <a:rPr lang="en-US" sz="1200" i="1" dirty="0" smtClean="0"/>
              <a:t>right</a:t>
            </a:r>
            <a:r>
              <a:rPr lang="en-US" sz="1200" dirty="0" smtClean="0"/>
              <a:t>) illustrate the variety of ways in which information is shared between senders and receivers. In the top exchange, the sender’s meaning is transmitted intact to the receiver, who accepts what the sender says at face value. In the middle exchange, the sender and receiver negotiate the meaning by discussing the situation. The negotiated meaning is that everything is fine </a:t>
            </a:r>
            <a:r>
              <a:rPr lang="en-US" sz="1200" i="1" dirty="0" smtClean="0"/>
              <a:t>so far</a:t>
            </a:r>
            <a:r>
              <a:rPr lang="en-US" sz="1200" dirty="0" smtClean="0"/>
              <a:t>, but the risk of a schedule slip is now higher than it was before. In the bottom exchange, the receiver has a negative emotional reaction to the word </a:t>
            </a:r>
            <a:r>
              <a:rPr lang="en-US" sz="1200" i="1" dirty="0" smtClean="0"/>
              <a:t>think </a:t>
            </a:r>
            <a:r>
              <a:rPr lang="en-US" sz="1200" dirty="0" smtClean="0"/>
              <a:t>and as a result creates her own meaning—that everything probably </a:t>
            </a:r>
            <a:r>
              <a:rPr lang="en-US" sz="1200" i="1" dirty="0" smtClean="0"/>
              <a:t>is not </a:t>
            </a:r>
            <a:r>
              <a:rPr lang="en-US" sz="1200" dirty="0" smtClean="0"/>
              <a:t>fine, despite what the sender says.</a:t>
            </a:r>
          </a:p>
        </p:txBody>
      </p:sp>
      <p:sp>
        <p:nvSpPr>
          <p:cNvPr id="4" name="Slide Number Placeholder 3"/>
          <p:cNvSpPr>
            <a:spLocks noGrp="1"/>
          </p:cNvSpPr>
          <p:nvPr>
            <p:ph type="sldNum" sz="quarter" idx="10"/>
          </p:nvPr>
        </p:nvSpPr>
        <p:spPr/>
        <p:txBody>
          <a:bodyPr/>
          <a:lstStyle/>
          <a:p>
            <a:fld id="{A73D6722-9B4D-4E29-B226-C325925A8118}" type="slidenum">
              <a:rPr lang="en-US" smtClean="0"/>
              <a:t>6</a:t>
            </a:fld>
            <a:endParaRPr lang="en-US" dirty="0"/>
          </a:p>
        </p:txBody>
      </p:sp>
    </p:spTree>
    <p:extLst>
      <p:ext uri="{BB962C8B-B14F-4D97-AF65-F5344CB8AC3E}">
        <p14:creationId xmlns:p14="http://schemas.microsoft.com/office/powerpoint/2010/main" val="17771189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Provide practical information. Give recipients useful information, whether it’s to help them perform a desired action or understand a new company policy.</a:t>
            </a:r>
          </a:p>
          <a:p>
            <a:r>
              <a:rPr lang="en-US" dirty="0" smtClean="0"/>
              <a:t>●● Give facts rather than vague impressions. Use concrete language, specific detail, and information that is clear, convincing, accurate, and ethical. Even when an opinion is called for, present compelling evidence to support your conclusion.</a:t>
            </a:r>
          </a:p>
          <a:p>
            <a:r>
              <a:rPr lang="en-US" dirty="0" smtClean="0"/>
              <a:t>●● Present information in a concise, efficient manner. Concise messages show respect for people’s time, and they increase the chances of a positive response. Do your best to simplify complex subjects to help your readers, and make sure you don’t inadvertently complicate simple subjects through careless writing. The ability to explain a complex subject in simple terms is immensely valuable, whether you’re training new employees or pitching a business plan to investors.</a:t>
            </a:r>
          </a:p>
          <a:p>
            <a:r>
              <a:rPr lang="en-US" dirty="0" smtClean="0"/>
              <a:t>●● Clarify expectations and responsibilities. Craft messages to generate a specific response from a specific audience. When appropriate, clearly state what you expect from audience members or what you can do for them.</a:t>
            </a:r>
          </a:p>
          <a:p>
            <a:r>
              <a:rPr lang="en-US" dirty="0" smtClean="0"/>
              <a:t>●● Offer compelling, persuasive arguments and recommendations. Show your readers precisely how they will benefit by responding to your message in the way you want them to.</a:t>
            </a:r>
          </a:p>
        </p:txBody>
      </p:sp>
      <p:sp>
        <p:nvSpPr>
          <p:cNvPr id="4" name="Slide Number Placeholder 3"/>
          <p:cNvSpPr>
            <a:spLocks noGrp="1"/>
          </p:cNvSpPr>
          <p:nvPr>
            <p:ph type="sldNum" sz="quarter" idx="10"/>
          </p:nvPr>
        </p:nvSpPr>
        <p:spPr/>
        <p:txBody>
          <a:bodyPr/>
          <a:lstStyle/>
          <a:p>
            <a:fld id="{A73D6722-9B4D-4E29-B226-C325925A8118}" type="slidenum">
              <a:rPr lang="en-US" smtClean="0"/>
              <a:t>8</a:t>
            </a:fld>
            <a:endParaRPr lang="en-US" dirty="0"/>
          </a:p>
        </p:txBody>
      </p:sp>
    </p:spTree>
    <p:extLst>
      <p:ext uri="{BB962C8B-B14F-4D97-AF65-F5344CB8AC3E}">
        <p14:creationId xmlns:p14="http://schemas.microsoft.com/office/powerpoint/2010/main" val="6674941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Professionalism is the quality of performing at a high level and conducting oneself with purpose and pride. It means doing more than putting in the hours and collecting a paycheck: True professionals go beyond minimum expectations and commit to making meaningful contributions</a:t>
            </a:r>
            <a:endParaRPr lang="en-US" dirty="0" smtClean="0"/>
          </a:p>
        </p:txBody>
      </p:sp>
      <p:sp>
        <p:nvSpPr>
          <p:cNvPr id="4" name="Slide Number Placeholder 3"/>
          <p:cNvSpPr>
            <a:spLocks noGrp="1"/>
          </p:cNvSpPr>
          <p:nvPr>
            <p:ph type="sldNum" sz="quarter" idx="10"/>
          </p:nvPr>
        </p:nvSpPr>
        <p:spPr/>
        <p:txBody>
          <a:bodyPr/>
          <a:lstStyle/>
          <a:p>
            <a:fld id="{A73D6722-9B4D-4E29-B226-C325925A8118}" type="slidenum">
              <a:rPr lang="en-US" smtClean="0"/>
              <a:t>9</a:t>
            </a:fld>
            <a:endParaRPr lang="en-US" dirty="0"/>
          </a:p>
        </p:txBody>
      </p:sp>
    </p:spTree>
    <p:extLst>
      <p:ext uri="{BB962C8B-B14F-4D97-AF65-F5344CB8AC3E}">
        <p14:creationId xmlns:p14="http://schemas.microsoft.com/office/powerpoint/2010/main" val="7030235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See Figures 1.2 – Effective/Ineffective</a:t>
            </a:r>
            <a:r>
              <a:rPr lang="en-US" baseline="0" dirty="0" smtClean="0"/>
              <a:t> Communication</a:t>
            </a:r>
            <a:r>
              <a:rPr lang="en-US" dirty="0" smtClean="0"/>
              <a:t> and</a:t>
            </a:r>
            <a:r>
              <a:rPr lang="en-US" baseline="0" dirty="0" smtClean="0"/>
              <a:t> 1.3 – Elements of Professionalism. </a:t>
            </a:r>
            <a:r>
              <a:rPr lang="en-US" sz="1200" b="0" i="0" u="none" strike="noStrike" kern="1200" baseline="0" dirty="0" smtClean="0">
                <a:solidFill>
                  <a:schemeClr val="tx1"/>
                </a:solidFill>
                <a:latin typeface="+mn-lt"/>
                <a:ea typeface="+mn-ea"/>
                <a:cs typeface="+mn-cs"/>
              </a:rPr>
              <a:t>Pros strive to excel, and excelling at every level is how you build a great career. Pros keep their promises, meet their commitments, learn from their mistakes, and take responsibility for their errors. Pros know how to contribute to a larger cause and make others around them better. Good business etiquette is a sign of respect for those around you; respecting others is not only good—it’s good for your career. Communication is the single most important business skill you can develop. Responsible pros work to avoid </a:t>
            </a:r>
            <a:r>
              <a:rPr lang="en-US" dirty="0" smtClean="0"/>
              <a:t>e</a:t>
            </a:r>
            <a:r>
              <a:rPr lang="en-US" sz="1200" b="0" i="0" u="none" strike="noStrike" kern="1200" baseline="0" dirty="0" smtClean="0">
                <a:solidFill>
                  <a:schemeClr val="tx1"/>
                </a:solidFill>
                <a:latin typeface="+mn-lt"/>
                <a:ea typeface="+mn-ea"/>
                <a:cs typeface="+mn-cs"/>
              </a:rPr>
              <a:t>thical lapses and weigh their options carefully when facing ethical dilemmas.</a:t>
            </a:r>
            <a:endParaRPr lang="en-US" dirty="0" smtClean="0"/>
          </a:p>
        </p:txBody>
      </p:sp>
      <p:sp>
        <p:nvSpPr>
          <p:cNvPr id="4" name="Slide Number Placeholder 3"/>
          <p:cNvSpPr>
            <a:spLocks noGrp="1"/>
          </p:cNvSpPr>
          <p:nvPr>
            <p:ph type="sldNum" sz="quarter" idx="10"/>
          </p:nvPr>
        </p:nvSpPr>
        <p:spPr/>
        <p:txBody>
          <a:bodyPr/>
          <a:lstStyle/>
          <a:p>
            <a:fld id="{A73D6722-9B4D-4E29-B226-C325925A8118}" type="slidenum">
              <a:rPr lang="en-US" smtClean="0"/>
              <a:t>10</a:t>
            </a:fld>
            <a:endParaRPr lang="en-US" dirty="0"/>
          </a:p>
        </p:txBody>
      </p:sp>
    </p:spTree>
    <p:extLst>
      <p:ext uri="{BB962C8B-B14F-4D97-AF65-F5344CB8AC3E}">
        <p14:creationId xmlns:p14="http://schemas.microsoft.com/office/powerpoint/2010/main" val="17046974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bwMode="white">
          <a:xfrm>
            <a:off x="0" y="0"/>
            <a:ext cx="9144000" cy="3886200"/>
          </a:xfrm>
          <a:prstGeom prst="rect">
            <a:avLst/>
          </a:prstGeom>
          <a:solidFill>
            <a:srgbClr val="007FA3"/>
          </a:solidFill>
          <a:ln>
            <a:solidFill>
              <a:srgbClr val="007F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762000"/>
            <a:ext cx="7772400" cy="2838451"/>
          </a:xfrm>
        </p:spPr>
        <p:txBody>
          <a:bodyPr anchor="b">
            <a:noAutofit/>
          </a:bodyPr>
          <a:lstStyle>
            <a:lvl1pPr algn="l">
              <a:defRPr sz="360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74687" y="3962400"/>
            <a:ext cx="7794626" cy="1752600"/>
          </a:xfrm>
        </p:spPr>
        <p:txBody>
          <a:bodyPr>
            <a:noAutofit/>
          </a:bodyPr>
          <a:lstStyle>
            <a:lvl1pPr marL="0" indent="0" algn="l">
              <a:spcBef>
                <a:spcPts val="0"/>
              </a:spcBef>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2"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t>6/28/2017</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dirty="0"/>
          </a:p>
        </p:txBody>
      </p:sp>
      <p:sp>
        <p:nvSpPr>
          <p:cNvPr id="14" name="TextBox 13"/>
          <p:cNvSpPr txBox="1"/>
          <p:nvPr userDrawn="1"/>
        </p:nvSpPr>
        <p:spPr>
          <a:xfrm>
            <a:off x="1600200" y="6429345"/>
            <a:ext cx="7162800" cy="276999"/>
          </a:xfrm>
          <a:prstGeom prst="rect">
            <a:avLst/>
          </a:prstGeom>
          <a:noFill/>
        </p:spPr>
        <p:txBody>
          <a:bodyPr wrap="square" rtlCol="0">
            <a:spAutoFit/>
          </a:bodyPr>
          <a:lstStyle/>
          <a:p>
            <a:pPr algn="r">
              <a:buClrTx/>
              <a:defRPr/>
            </a:pPr>
            <a:r>
              <a:rPr lang="en-US" altLang="en-US" sz="1200" dirty="0" smtClean="0">
                <a:latin typeface="Verdana" panose="020B0604030504040204" pitchFamily="34" charset="0"/>
                <a:ea typeface="Verdana" panose="020B0604030504040204" pitchFamily="34" charset="0"/>
                <a:cs typeface="Verdana" panose="020B0604030504040204" pitchFamily="34" charset="0"/>
              </a:rPr>
              <a:t>Copyright © 2018, 2015, 2012 Pearson Education, Inc. All Rights Reserved.</a:t>
            </a:r>
            <a:endParaRPr lang="en-US" altLang="en-US" sz="1200" dirty="0">
              <a:latin typeface="Verdana" panose="020B0604030504040204" pitchFamily="34" charset="0"/>
              <a:ea typeface="Verdana" panose="020B0604030504040204" pitchFamily="34" charset="0"/>
              <a:cs typeface="Verdana" panose="020B0604030504040204" pitchFamily="34" charset="0"/>
            </a:endParaRPr>
          </a:p>
        </p:txBody>
      </p:sp>
      <p:pic>
        <p:nvPicPr>
          <p:cNvPr id="15" name="Picture 14"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376789"/>
            <a:ext cx="918000" cy="279915"/>
          </a:xfrm>
          <a:prstGeom prst="rect">
            <a:avLst/>
          </a:prstGeom>
        </p:spPr>
      </p:pic>
    </p:spTree>
    <p:extLst>
      <p:ext uri="{BB962C8B-B14F-4D97-AF65-F5344CB8AC3E}">
        <p14:creationId xmlns:p14="http://schemas.microsoft.com/office/powerpoint/2010/main" val="8879806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8"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6/28/2017</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pic>
        <p:nvPicPr>
          <p:cNvPr id="9" name="Picture 8"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376789"/>
            <a:ext cx="918000" cy="279915"/>
          </a:xfrm>
          <a:prstGeom prst="rect">
            <a:avLst/>
          </a:prstGeom>
        </p:spPr>
      </p:pic>
      <p:sp>
        <p:nvSpPr>
          <p:cNvPr id="10" name="TextBox 9"/>
          <p:cNvSpPr txBox="1"/>
          <p:nvPr userDrawn="1"/>
        </p:nvSpPr>
        <p:spPr>
          <a:xfrm>
            <a:off x="1600200" y="6429345"/>
            <a:ext cx="7162800" cy="276999"/>
          </a:xfrm>
          <a:prstGeom prst="rect">
            <a:avLst/>
          </a:prstGeom>
          <a:noFill/>
        </p:spPr>
        <p:txBody>
          <a:bodyPr wrap="square" rtlCol="0">
            <a:spAutoFit/>
          </a:bodyPr>
          <a:lstStyle/>
          <a:p>
            <a:pPr algn="r">
              <a:buClrTx/>
              <a:defRPr/>
            </a:pPr>
            <a:r>
              <a:rPr lang="en-US" altLang="en-US" sz="1200" dirty="0" smtClean="0">
                <a:latin typeface="Verdana" panose="020B0604030504040204" pitchFamily="34" charset="0"/>
                <a:ea typeface="Verdana" panose="020B0604030504040204" pitchFamily="34" charset="0"/>
                <a:cs typeface="Verdana" panose="020B0604030504040204" pitchFamily="34" charset="0"/>
              </a:rPr>
              <a:t>Copyright © 2018, 2015, 2012 Pearson Education, Inc. All Rights Reserved.</a:t>
            </a:r>
            <a:endParaRPr lang="en-US" altLang="en-US" sz="12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7111366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userDrawn="1">
  <p:cSld name="1_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smtClean="0"/>
              <a:t>Click to edit Master title style</a:t>
            </a:r>
            <a:endParaRPr lang="en-US" dirty="0"/>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smtClean="0"/>
              <a:t>Add edition here</a:t>
            </a:r>
            <a:endParaRPr lang="en-US" dirty="0"/>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smtClean="0"/>
              <a:t>Chapter ##</a:t>
            </a:r>
            <a:endParaRPr lang="en-US" dirty="0"/>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smtClean="0"/>
              <a:t>Chapter title</a:t>
            </a:r>
            <a:endParaRPr lang="en-US" dirty="0"/>
          </a:p>
        </p:txBody>
      </p:sp>
      <p:sp>
        <p:nvSpPr>
          <p:cNvPr id="16" name="Footer Placeholder 2"/>
          <p:cNvSpPr>
            <a:spLocks noGrp="1"/>
          </p:cNvSpPr>
          <p:nvPr>
            <p:ph type="ftr" sz="quarter" idx="10"/>
          </p:nvPr>
        </p:nvSpPr>
        <p:spPr>
          <a:xfrm>
            <a:off x="93969" y="6165337"/>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6/28/2017</a:t>
            </a:fld>
            <a:endParaRPr lang="en-US" dirty="0"/>
          </a:p>
        </p:txBody>
      </p:sp>
      <p:sp>
        <p:nvSpPr>
          <p:cNvPr id="20" name="Text Placeholder 17"/>
          <p:cNvSpPr>
            <a:spLocks noGrp="1"/>
          </p:cNvSpPr>
          <p:nvPr>
            <p:ph type="body" sz="quarter" idx="16" hasCustomPrompt="1"/>
          </p:nvPr>
        </p:nvSpPr>
        <p:spPr>
          <a:xfrm>
            <a:off x="3048000" y="6529254"/>
            <a:ext cx="5867400" cy="187537"/>
          </a:xfrm>
        </p:spPr>
        <p:txBody>
          <a:bodyPr/>
          <a:lstStyle>
            <a:lvl1pPr marL="0" indent="0" algn="r">
              <a:buNone/>
              <a:defRPr sz="800" baseline="0"/>
            </a:lvl1pPr>
          </a:lstStyle>
          <a:p>
            <a:pPr lvl="0"/>
            <a:r>
              <a:rPr lang="en-US" dirty="0" smtClean="0"/>
              <a:t>Click to add copyright line</a:t>
            </a:r>
            <a:endParaRPr lang="en-IN" dirty="0"/>
          </a:p>
        </p:txBody>
      </p:sp>
      <p:pic>
        <p:nvPicPr>
          <p:cNvPr id="12" name="Picture 11"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376789"/>
            <a:ext cx="918000" cy="279915"/>
          </a:xfrm>
          <a:prstGeom prst="rect">
            <a:avLst/>
          </a:prstGeom>
        </p:spPr>
      </p:pic>
    </p:spTree>
    <p:extLst>
      <p:ext uri="{BB962C8B-B14F-4D97-AF65-F5344CB8AC3E}">
        <p14:creationId xmlns:p14="http://schemas.microsoft.com/office/powerpoint/2010/main" val="7197590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smtClean="0"/>
              <a:t>Click to edit Master title style</a:t>
            </a:r>
            <a:endParaRPr lang="en-US" dirty="0"/>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smtClean="0"/>
              <a:t>Add edition here</a:t>
            </a:r>
            <a:endParaRPr lang="en-US" dirty="0"/>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smtClean="0"/>
              <a:t>Chapter ##</a:t>
            </a:r>
            <a:endParaRPr lang="en-US" dirty="0"/>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smtClean="0"/>
              <a:t>Chapter title</a:t>
            </a:r>
            <a:endParaRPr lang="en-US" dirty="0"/>
          </a:p>
        </p:txBody>
      </p:sp>
      <p:sp>
        <p:nvSpPr>
          <p:cNvPr id="16" name="Footer Placeholder 2"/>
          <p:cNvSpPr>
            <a:spLocks noGrp="1"/>
          </p:cNvSpPr>
          <p:nvPr>
            <p:ph type="ftr" sz="quarter" idx="10"/>
          </p:nvPr>
        </p:nvSpPr>
        <p:spPr>
          <a:xfrm>
            <a:off x="93969" y="6165337"/>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6/28/2017</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
        <p:nvSpPr>
          <p:cNvPr id="20" name="Text Placeholder 17"/>
          <p:cNvSpPr>
            <a:spLocks noGrp="1"/>
          </p:cNvSpPr>
          <p:nvPr>
            <p:ph type="body" sz="quarter" idx="16" hasCustomPrompt="1"/>
          </p:nvPr>
        </p:nvSpPr>
        <p:spPr>
          <a:xfrm>
            <a:off x="3048000" y="6529254"/>
            <a:ext cx="5867400" cy="187537"/>
          </a:xfrm>
        </p:spPr>
        <p:txBody>
          <a:bodyPr/>
          <a:lstStyle>
            <a:lvl1pPr marL="0" indent="0" algn="r">
              <a:buNone/>
              <a:defRPr sz="800" baseline="0"/>
            </a:lvl1pPr>
          </a:lstStyle>
          <a:p>
            <a:pPr lvl="0"/>
            <a:r>
              <a:rPr lang="en-US" dirty="0" smtClean="0"/>
              <a:t>Click to add copyright line</a:t>
            </a:r>
            <a:endParaRPr lang="en-IN" dirty="0"/>
          </a:p>
        </p:txBody>
      </p:sp>
      <p:pic>
        <p:nvPicPr>
          <p:cNvPr id="12" name="Picture 11"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376789"/>
            <a:ext cx="918000" cy="279915"/>
          </a:xfrm>
          <a:prstGeom prst="rect">
            <a:avLst/>
          </a:prstGeom>
        </p:spPr>
      </p:pic>
    </p:spTree>
    <p:extLst>
      <p:ext uri="{BB962C8B-B14F-4D97-AF65-F5344CB8AC3E}">
        <p14:creationId xmlns:p14="http://schemas.microsoft.com/office/powerpoint/2010/main" val="29810628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 Learning Objectives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622828"/>
          </a:xfrm>
        </p:spPr>
        <p:txBody>
          <a:bodyPr anchor="t"/>
          <a:lstStyle/>
          <a:p>
            <a:r>
              <a:rPr lang="en-US" dirty="0" smtClean="0"/>
              <a:t>Click to edit Master title style</a:t>
            </a:r>
            <a:endParaRPr lang="en-US" dirty="0"/>
          </a:p>
        </p:txBody>
      </p:sp>
      <p:sp>
        <p:nvSpPr>
          <p:cNvPr id="7" name="Learning Objectives Placeholder 6"/>
          <p:cNvSpPr>
            <a:spLocks noGrp="1"/>
          </p:cNvSpPr>
          <p:nvPr>
            <p:ph type="body" sz="quarter" idx="13" hasCustomPrompt="1"/>
          </p:nvPr>
        </p:nvSpPr>
        <p:spPr>
          <a:xfrm>
            <a:off x="457200" y="816430"/>
            <a:ext cx="8229600" cy="402770"/>
          </a:xfrm>
        </p:spPr>
        <p:txBody>
          <a:bodyPr>
            <a:noAutofit/>
          </a:bodyPr>
          <a:lstStyle>
            <a:lvl1pPr marL="0" indent="0">
              <a:spcBef>
                <a:spcPts val="0"/>
              </a:spcBef>
              <a:buNone/>
              <a:defRPr sz="16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smtClean="0"/>
              <a:t>Click to add Learning Objective(s)</a:t>
            </a:r>
            <a:endParaRPr lang="en-US" dirty="0"/>
          </a:p>
        </p:txBody>
      </p:sp>
      <p:sp>
        <p:nvSpPr>
          <p:cNvPr id="9" name="Content Placeholder 8"/>
          <p:cNvSpPr>
            <a:spLocks noGrp="1"/>
          </p:cNvSpPr>
          <p:nvPr>
            <p:ph sz="quarter" idx="14"/>
          </p:nvPr>
        </p:nvSpPr>
        <p:spPr>
          <a:xfrm>
            <a:off x="457200" y="1600200"/>
            <a:ext cx="8229600" cy="4525963"/>
          </a:xfrm>
        </p:spPr>
        <p:txBody>
          <a:bodyPr/>
          <a:lstStyle>
            <a:lvl5pPr>
              <a:defRPr/>
            </a:lvl5pPr>
            <a:lvl6pPr>
              <a:defRPr/>
            </a:lvl6pPr>
            <a:lvl7pPr>
              <a:defRPr/>
            </a:lvl7pPr>
            <a:lvl8pPr>
              <a:defRPr/>
            </a:lvl8pPr>
            <a:lvl9pPr>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12" name="Footer Placeholder 2"/>
          <p:cNvSpPr>
            <a:spLocks noGrp="1"/>
          </p:cNvSpPr>
          <p:nvPr>
            <p:ph type="ftr" sz="quarter" idx="10"/>
          </p:nvPr>
        </p:nvSpPr>
        <p:spPr>
          <a:xfrm>
            <a:off x="93969" y="6172200"/>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6/28/2017</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1524630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6/28/2017</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2109093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118872" indent="-118872">
              <a:buClr>
                <a:srgbClr val="007FA3"/>
              </a:buClr>
              <a:buSzPct val="25000"/>
              <a:defRPr sz="1600"/>
            </a:lvl1pPr>
            <a:lvl2pPr marL="569913" indent="-285750">
              <a:buClr>
                <a:srgbClr val="007FA3"/>
              </a:buClr>
              <a:defRPr sz="1600"/>
            </a:lvl2pPr>
            <a:lvl3pPr>
              <a:buClr>
                <a:srgbClr val="007FA3"/>
              </a:buClr>
              <a:defRPr sz="1600"/>
            </a:lvl3pPr>
            <a:lvl4pPr>
              <a:buClr>
                <a:srgbClr val="007FA3"/>
              </a:buClr>
              <a:defRPr sz="1600"/>
            </a:lvl4pPr>
            <a:lvl5pPr>
              <a:buClr>
                <a:srgbClr val="007FA3"/>
              </a:buClr>
              <a:defRPr sz="1600"/>
            </a:lvl5pPr>
            <a:lvl6pPr>
              <a:buClr>
                <a:srgbClr val="007FA3"/>
              </a:buClr>
              <a:defRPr sz="1600"/>
            </a:lvl6pPr>
            <a:lvl7pPr>
              <a:buClr>
                <a:srgbClr val="007FA3"/>
              </a:buClr>
              <a:defRPr sz="1600"/>
            </a:lvl7pPr>
            <a:lvl8pPr>
              <a:buClr>
                <a:srgbClr val="007FA3"/>
              </a:buClr>
              <a:defRPr sz="1600"/>
            </a:lvl8pPr>
            <a:lvl9pPr>
              <a:buClr>
                <a:srgbClr val="007FA3"/>
              </a:buCl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10"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t>6/28/2017</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dirty="0"/>
          </a:p>
        </p:txBody>
      </p:sp>
    </p:spTree>
    <p:extLst>
      <p:ext uri="{BB962C8B-B14F-4D97-AF65-F5344CB8AC3E}">
        <p14:creationId xmlns:p14="http://schemas.microsoft.com/office/powerpoint/2010/main" val="2752008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smtClean="0"/>
              <a:t>Click to add figure number and title</a:t>
            </a:r>
            <a:endParaRPr lang="en-US" dirty="0"/>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smtClean="0"/>
              <a:t>Click to add caption</a:t>
            </a:r>
            <a:endParaRPr lang="en-US" dirty="0"/>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6/28/2017</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pic>
        <p:nvPicPr>
          <p:cNvPr id="9" name="Picture 8"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376789"/>
            <a:ext cx="918000" cy="279915"/>
          </a:xfrm>
          <a:prstGeom prst="rect">
            <a:avLst/>
          </a:prstGeom>
        </p:spPr>
      </p:pic>
      <p:sp>
        <p:nvSpPr>
          <p:cNvPr id="14" name="TextBox 13"/>
          <p:cNvSpPr txBox="1"/>
          <p:nvPr userDrawn="1"/>
        </p:nvSpPr>
        <p:spPr>
          <a:xfrm>
            <a:off x="1600200" y="6429345"/>
            <a:ext cx="7162800" cy="276999"/>
          </a:xfrm>
          <a:prstGeom prst="rect">
            <a:avLst/>
          </a:prstGeom>
          <a:noFill/>
        </p:spPr>
        <p:txBody>
          <a:bodyPr wrap="square" rtlCol="0">
            <a:spAutoFit/>
          </a:bodyPr>
          <a:lstStyle/>
          <a:p>
            <a:pPr algn="r">
              <a:buClrTx/>
              <a:defRPr/>
            </a:pPr>
            <a:r>
              <a:rPr lang="en-US" altLang="en-US" sz="1200" dirty="0" smtClean="0">
                <a:latin typeface="Verdana" panose="020B0604030504040204" pitchFamily="34" charset="0"/>
                <a:ea typeface="Verdana" panose="020B0604030504040204" pitchFamily="34" charset="0"/>
                <a:cs typeface="Verdana" panose="020B0604030504040204" pitchFamily="34" charset="0"/>
              </a:rPr>
              <a:t>Copyright © 2018, 2015, 2012 Pearson Education, Inc. All Rights Reserved.</a:t>
            </a:r>
            <a:endParaRPr lang="en-US" altLang="en-US" sz="12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2037960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1447801"/>
            <a:ext cx="8229600" cy="6096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Content Placeholder 3"/>
          <p:cNvSpPr>
            <a:spLocks noGrp="1"/>
          </p:cNvSpPr>
          <p:nvPr>
            <p:ph idx="13"/>
          </p:nvPr>
        </p:nvSpPr>
        <p:spPr>
          <a:xfrm>
            <a:off x="457200" y="2514600"/>
            <a:ext cx="8229600" cy="5635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t>6/28/2017</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dirty="0"/>
          </a:p>
        </p:txBody>
      </p:sp>
      <p:sp>
        <p:nvSpPr>
          <p:cNvPr id="5" name="Content Placeholder 4"/>
          <p:cNvSpPr>
            <a:spLocks noGrp="1"/>
          </p:cNvSpPr>
          <p:nvPr>
            <p:ph sz="quarter" idx="14"/>
          </p:nvPr>
        </p:nvSpPr>
        <p:spPr>
          <a:xfrm>
            <a:off x="457200" y="3352800"/>
            <a:ext cx="8229600" cy="1066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Content Placeholder 8"/>
          <p:cNvSpPr>
            <a:spLocks noGrp="1"/>
          </p:cNvSpPr>
          <p:nvPr>
            <p:ph sz="quarter" idx="15"/>
          </p:nvPr>
        </p:nvSpPr>
        <p:spPr>
          <a:xfrm>
            <a:off x="533400" y="5029200"/>
            <a:ext cx="8153400" cy="9144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547999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7772400" cy="2152651"/>
          </a:xfrm>
        </p:spPr>
        <p:txBody>
          <a:bodyPr anchor="b">
            <a:noAutofit/>
          </a:bodyPr>
          <a:lstStyle>
            <a:lvl1pPr algn="l">
              <a:defRPr sz="3400" b="1" cap="none" baseline="0">
                <a:solidFill>
                  <a:srgbClr val="007FA3"/>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74687" y="3962400"/>
            <a:ext cx="7794627" cy="1752600"/>
          </a:xfrm>
        </p:spPr>
        <p:txBody>
          <a:bodyPr anchor="t">
            <a:noAutofit/>
          </a:bodyPr>
          <a:lstStyle>
            <a:lvl1pPr marL="0" indent="0">
              <a:spcBef>
                <a:spcPts val="0"/>
              </a:spcBef>
              <a:buNone/>
              <a:defRPr sz="1600">
                <a:solidFill>
                  <a:srgbClr val="007FA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9"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t>6/28/2017</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dirty="0"/>
          </a:p>
        </p:txBody>
      </p:sp>
    </p:spTree>
    <p:extLst>
      <p:ext uri="{BB962C8B-B14F-4D97-AF65-F5344CB8AC3E}">
        <p14:creationId xmlns:p14="http://schemas.microsoft.com/office/powerpoint/2010/main" val="37547041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Click to edit Master title style</a:t>
            </a:r>
            <a:endParaRPr lang="en-US" dirty="0"/>
          </a:p>
        </p:txBody>
      </p:sp>
      <p:sp>
        <p:nvSpPr>
          <p:cNvPr id="9" name="Footer Placeholder 3"/>
          <p:cNvSpPr>
            <a:spLocks noGrp="1"/>
          </p:cNvSpPr>
          <p:nvPr>
            <p:ph type="ftr" sz="quarter" idx="11"/>
          </p:nvPr>
        </p:nvSpPr>
        <p:spPr>
          <a:xfrm>
            <a:off x="93969" y="6172200"/>
            <a:ext cx="8595360" cy="235463"/>
          </a:xfrm>
        </p:spPr>
        <p:txBody>
          <a:bodyPr/>
          <a:lstStyle/>
          <a:p>
            <a:endParaRPr lang="en-US" dirty="0"/>
          </a:p>
        </p:txBody>
      </p:sp>
      <p:sp>
        <p:nvSpPr>
          <p:cNvPr id="3" name="Date Placeholder 2"/>
          <p:cNvSpPr>
            <a:spLocks noGrp="1"/>
          </p:cNvSpPr>
          <p:nvPr>
            <p:ph type="dt" sz="half" idx="10"/>
          </p:nvPr>
        </p:nvSpPr>
        <p:spPr/>
        <p:txBody>
          <a:bodyPr/>
          <a:lstStyle/>
          <a:p>
            <a:fld id="{A9DF6EFB-3F44-496C-A842-1E0B3D3B975A}" type="datetimeFigureOut">
              <a:rPr lang="en-US" smtClean="0"/>
              <a:t>6/28/2017</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t>‹#›</a:t>
            </a:fld>
            <a:endParaRPr lang="en-US" dirty="0"/>
          </a:p>
        </p:txBody>
      </p:sp>
    </p:spTree>
    <p:extLst>
      <p:ext uri="{BB962C8B-B14F-4D97-AF65-F5344CB8AC3E}">
        <p14:creationId xmlns:p14="http://schemas.microsoft.com/office/powerpoint/2010/main" val="18551265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smtClean="0"/>
              <a:t>Click to edit </a:t>
            </a:r>
            <a:br>
              <a:rPr lang="en-US" dirty="0" smtClean="0"/>
            </a:br>
            <a:r>
              <a:rPr lang="en-US" dirty="0" smtClean="0"/>
              <a:t>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11" name="Footer Placeholder 4"/>
          <p:cNvSpPr>
            <a:spLocks noGrp="1"/>
          </p:cNvSpPr>
          <p:nvPr>
            <p:ph type="ftr" sz="quarter" idx="3"/>
          </p:nvPr>
        </p:nvSpPr>
        <p:spPr>
          <a:xfrm>
            <a:off x="93969" y="6172200"/>
            <a:ext cx="8595360" cy="235463"/>
          </a:xfrm>
          <a:prstGeom prst="rect">
            <a:avLst/>
          </a:prstGeom>
        </p:spPr>
        <p:txBody>
          <a:bodyPr vert="horz" lIns="0" tIns="0" rIns="0" bIns="0" rtlCol="0" anchor="b"/>
          <a:lstStyle>
            <a:lvl1pPr algn="l">
              <a:defRPr sz="1100">
                <a:solidFill>
                  <a:schemeClr val="tx1"/>
                </a:solidFill>
              </a:defRPr>
            </a:lvl1pPr>
          </a:lstStyle>
          <a:p>
            <a:endParaRPr lang="en-US" dirty="0"/>
          </a:p>
        </p:txBody>
      </p:sp>
      <p:sp>
        <p:nvSpPr>
          <p:cNvPr id="4" name="Date Placeholder 3"/>
          <p:cNvSpPr>
            <a:spLocks noGrp="1"/>
          </p:cNvSpPr>
          <p:nvPr>
            <p:ph type="dt" sz="half" idx="2"/>
          </p:nvPr>
        </p:nvSpPr>
        <p:spPr>
          <a:xfrm>
            <a:off x="6335713" y="113072"/>
            <a:ext cx="2133600" cy="182880"/>
          </a:xfrm>
          <a:prstGeom prst="rect">
            <a:avLst/>
          </a:prstGeom>
        </p:spPr>
        <p:txBody>
          <a:bodyPr vert="horz" lIns="91440" tIns="45720" rIns="91440" bIns="45720" rtlCol="0" anchor="ctr"/>
          <a:lstStyle>
            <a:lvl1pPr algn="r">
              <a:defRPr sz="900">
                <a:solidFill>
                  <a:schemeClr val="bg1"/>
                </a:solidFill>
              </a:defRPr>
            </a:lvl1pPr>
          </a:lstStyle>
          <a:p>
            <a:fld id="{A9DF6EFB-3F44-496C-A842-1E0B3D3B975A}" type="datetimeFigureOut">
              <a:rPr lang="en-US" smtClean="0"/>
              <a:pPr/>
              <a:t>6/28/2017</a:t>
            </a:fld>
            <a:endParaRPr lang="en-US" dirty="0"/>
          </a:p>
        </p:txBody>
      </p:sp>
      <p:sp>
        <p:nvSpPr>
          <p:cNvPr id="6" name="Slide Number Placeholder 5"/>
          <p:cNvSpPr>
            <a:spLocks noGrp="1"/>
          </p:cNvSpPr>
          <p:nvPr>
            <p:ph type="sldNum" sz="quarter" idx="4"/>
          </p:nvPr>
        </p:nvSpPr>
        <p:spPr>
          <a:xfrm>
            <a:off x="8469312" y="113072"/>
            <a:ext cx="551783" cy="182880"/>
          </a:xfrm>
          <a:prstGeom prst="rect">
            <a:avLst/>
          </a:prstGeom>
        </p:spPr>
        <p:txBody>
          <a:bodyPr vert="horz" lIns="91440" tIns="45720" rIns="91440" bIns="45720" rtlCol="0" anchor="ctr"/>
          <a:lstStyle>
            <a:lvl1pPr algn="r">
              <a:defRPr sz="900">
                <a:solidFill>
                  <a:schemeClr val="bg1"/>
                </a:solidFill>
              </a:defRPr>
            </a:lvl1pPr>
          </a:lstStyle>
          <a:p>
            <a:fld id="{200B2350-5261-4F5C-9DF5-EF0D264FC8D2}" type="slidenum">
              <a:rPr lang="en-US" smtClean="0"/>
              <a:pPr/>
              <a:t>‹#›</a:t>
            </a:fld>
            <a:endParaRPr lang="en-US" dirty="0"/>
          </a:p>
        </p:txBody>
      </p:sp>
      <p:sp>
        <p:nvSpPr>
          <p:cNvPr id="9" name="TextBox 8"/>
          <p:cNvSpPr txBox="1"/>
          <p:nvPr userDrawn="1"/>
        </p:nvSpPr>
        <p:spPr>
          <a:xfrm>
            <a:off x="1600200" y="6429345"/>
            <a:ext cx="7162800" cy="276999"/>
          </a:xfrm>
          <a:prstGeom prst="rect">
            <a:avLst/>
          </a:prstGeom>
          <a:noFill/>
        </p:spPr>
        <p:txBody>
          <a:bodyPr wrap="square" rtlCol="0">
            <a:spAutoFit/>
          </a:bodyPr>
          <a:lstStyle/>
          <a:p>
            <a:pPr algn="r">
              <a:buClrTx/>
              <a:defRPr/>
            </a:pPr>
            <a:r>
              <a:rPr lang="en-US" altLang="en-US" sz="1200" dirty="0" smtClean="0">
                <a:latin typeface="Verdana" panose="020B0604030504040204" pitchFamily="34" charset="0"/>
                <a:ea typeface="Verdana" panose="020B0604030504040204" pitchFamily="34" charset="0"/>
                <a:cs typeface="Verdana" panose="020B0604030504040204" pitchFamily="34" charset="0"/>
              </a:rPr>
              <a:t>Copyright © 2018, 2015, 2012 Pearson Education, Inc. All Rights Reserved.</a:t>
            </a:r>
            <a:endParaRPr lang="en-US" altLang="en-US" sz="1200" dirty="0">
              <a:latin typeface="Verdana" panose="020B0604030504040204" pitchFamily="34" charset="0"/>
              <a:ea typeface="Verdana" panose="020B0604030504040204" pitchFamily="34" charset="0"/>
              <a:cs typeface="Verdana" panose="020B0604030504040204" pitchFamily="34" charset="0"/>
            </a:endParaRPr>
          </a:p>
        </p:txBody>
      </p:sp>
      <p:pic>
        <p:nvPicPr>
          <p:cNvPr id="10" name="Picture 9" descr="Pearson Logo"/>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457200" y="6376789"/>
            <a:ext cx="918000" cy="279915"/>
          </a:xfrm>
          <a:prstGeom prst="rect">
            <a:avLst/>
          </a:prstGeom>
        </p:spPr>
      </p:pic>
    </p:spTree>
    <p:extLst>
      <p:ext uri="{BB962C8B-B14F-4D97-AF65-F5344CB8AC3E}">
        <p14:creationId xmlns:p14="http://schemas.microsoft.com/office/powerpoint/2010/main" val="3691570016"/>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6" r:id="rId3"/>
    <p:sldLayoutId id="2147483650" r:id="rId4"/>
    <p:sldLayoutId id="2147483659" r:id="rId5"/>
    <p:sldLayoutId id="2147483658" r:id="rId6"/>
    <p:sldLayoutId id="2147483660" r:id="rId7"/>
    <p:sldLayoutId id="2147483651" r:id="rId8"/>
    <p:sldLayoutId id="2147483654" r:id="rId9"/>
    <p:sldLayoutId id="2147483655" r:id="rId10"/>
    <p:sldLayoutId id="2147483661"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txStyles>
    <p:titleStyle>
      <a:lvl1pPr algn="l" defTabSz="914400" rtl="0" eaLnBrk="1" latinLnBrk="0" hangingPunct="1">
        <a:lnSpc>
          <a:spcPct val="100000"/>
        </a:lnSpc>
        <a:spcBef>
          <a:spcPct val="0"/>
        </a:spcBef>
        <a:buNone/>
        <a:defRPr sz="3400" b="1" kern="1200">
          <a:solidFill>
            <a:srgbClr val="007FA3"/>
          </a:solidFill>
          <a:latin typeface="Times New Roman" panose="02020603050405020304" pitchFamily="18" charset="0"/>
          <a:ea typeface="+mj-ea"/>
          <a:cs typeface="Times New Roman" panose="02020603050405020304" pitchFamily="18" charset="0"/>
        </a:defRPr>
      </a:lvl1pPr>
    </p:titleStyle>
    <p:bodyStyle>
      <a:lvl1pPr marL="256032" indent="-256032" algn="l" defTabSz="914400" rtl="0" eaLnBrk="1" latinLnBrk="0" hangingPunct="1">
        <a:spcBef>
          <a:spcPts val="1500"/>
        </a:spcBef>
        <a:buClr>
          <a:srgbClr val="007FA3"/>
        </a:buClr>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16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599"/>
            <a:ext cx="8382000" cy="806267"/>
          </a:xfrm>
        </p:spPr>
        <p:txBody>
          <a:bodyPr anchor="b"/>
          <a:lstStyle/>
          <a:p>
            <a:r>
              <a:rPr lang="en-US" dirty="0">
                <a:solidFill>
                  <a:schemeClr val="bg2"/>
                </a:solidFill>
              </a:rPr>
              <a:t>Business Communication Today</a:t>
            </a:r>
            <a:endParaRPr lang="en-IN" dirty="0"/>
          </a:p>
        </p:txBody>
      </p:sp>
      <p:sp>
        <p:nvSpPr>
          <p:cNvPr id="3" name="Text Placeholder 2"/>
          <p:cNvSpPr>
            <a:spLocks noGrp="1"/>
          </p:cNvSpPr>
          <p:nvPr>
            <p:ph type="body" sz="quarter" idx="13"/>
          </p:nvPr>
        </p:nvSpPr>
        <p:spPr>
          <a:xfrm>
            <a:off x="457200" y="1174932"/>
            <a:ext cx="8229600" cy="349068"/>
          </a:xfrm>
        </p:spPr>
        <p:txBody>
          <a:bodyPr/>
          <a:lstStyle/>
          <a:p>
            <a:r>
              <a:rPr lang="en-US" dirty="0"/>
              <a:t>Fourteenth Edition</a:t>
            </a:r>
          </a:p>
        </p:txBody>
      </p:sp>
      <p:sp>
        <p:nvSpPr>
          <p:cNvPr id="4" name="Text Placeholder 3"/>
          <p:cNvSpPr>
            <a:spLocks noGrp="1"/>
          </p:cNvSpPr>
          <p:nvPr>
            <p:ph type="body" sz="quarter" idx="14"/>
          </p:nvPr>
        </p:nvSpPr>
        <p:spPr>
          <a:xfrm>
            <a:off x="4267200" y="1600201"/>
            <a:ext cx="4495800" cy="1600199"/>
          </a:xfrm>
        </p:spPr>
        <p:txBody>
          <a:bodyPr/>
          <a:lstStyle/>
          <a:p>
            <a:pPr algn="ctr"/>
            <a:r>
              <a:rPr lang="en-US" sz="3400" b="1" dirty="0"/>
              <a:t>Chapter 1</a:t>
            </a:r>
          </a:p>
        </p:txBody>
      </p:sp>
      <p:sp>
        <p:nvSpPr>
          <p:cNvPr id="5" name="Text Placeholder 4"/>
          <p:cNvSpPr>
            <a:spLocks noGrp="1"/>
          </p:cNvSpPr>
          <p:nvPr>
            <p:ph type="body" sz="quarter" idx="15"/>
          </p:nvPr>
        </p:nvSpPr>
        <p:spPr>
          <a:xfrm>
            <a:off x="4191000" y="3475037"/>
            <a:ext cx="4648200" cy="1630363"/>
          </a:xfrm>
        </p:spPr>
        <p:txBody>
          <a:bodyPr/>
          <a:lstStyle/>
          <a:p>
            <a:pPr algn="ctr"/>
            <a:r>
              <a:rPr lang="en-US" dirty="0"/>
              <a:t>Professional Communication in a </a:t>
            </a:r>
            <a:r>
              <a:rPr lang="en-US" dirty="0" smtClean="0"/>
              <a:t>Digital, Social</a:t>
            </a:r>
            <a:r>
              <a:rPr lang="en-US" dirty="0"/>
              <a:t>, Mobile World</a:t>
            </a:r>
          </a:p>
        </p:txBody>
      </p:sp>
      <p:pic>
        <p:nvPicPr>
          <p:cNvPr id="10" name="Picture 9" descr="Front Cover: Business Communication Today Fourteenth Edition by Bovee and Thill."/>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1664066"/>
            <a:ext cx="3344516" cy="4329589"/>
          </a:xfrm>
          <a:prstGeom prst="rect">
            <a:avLst/>
          </a:prstGeom>
          <a:ln w="6350">
            <a:solidFill>
              <a:schemeClr val="tx1"/>
            </a:solidFill>
          </a:ln>
        </p:spPr>
      </p:pic>
      <p:sp>
        <p:nvSpPr>
          <p:cNvPr id="11" name="Text Placeholder 3"/>
          <p:cNvSpPr>
            <a:spLocks noGrp="1"/>
          </p:cNvSpPr>
          <p:nvPr>
            <p:ph type="body" sz="quarter" idx="14"/>
          </p:nvPr>
        </p:nvSpPr>
        <p:spPr>
          <a:xfrm>
            <a:off x="2592094" y="6399893"/>
            <a:ext cx="6076950" cy="258081"/>
          </a:xfrm>
        </p:spPr>
        <p:txBody>
          <a:bodyPr/>
          <a:lstStyle/>
          <a:p>
            <a:pPr algn="r">
              <a:buClrTx/>
              <a:defRPr/>
            </a:pPr>
            <a:r>
              <a:rPr lang="en-US" altLang="en-US" sz="1200" dirty="0">
                <a:latin typeface="Verdana" panose="020B0604030504040204" pitchFamily="34" charset="0"/>
                <a:ea typeface="Verdana" panose="020B0604030504040204" pitchFamily="34" charset="0"/>
                <a:cs typeface="Verdana" panose="020B0604030504040204" pitchFamily="34" charset="0"/>
              </a:rPr>
              <a:t>Copyright © 2018, 2015, 2012 Pearson Education, Inc. All Rights </a:t>
            </a:r>
            <a:r>
              <a:rPr lang="en-US" altLang="en-US" sz="1200" dirty="0" smtClean="0">
                <a:latin typeface="Verdana" panose="020B0604030504040204" pitchFamily="34" charset="0"/>
                <a:ea typeface="Verdana" panose="020B0604030504040204" pitchFamily="34" charset="0"/>
                <a:cs typeface="Verdana" panose="020B0604030504040204" pitchFamily="34" charset="0"/>
              </a:rPr>
              <a:t>Reserved.</a:t>
            </a:r>
            <a:endParaRPr lang="en-US" altLang="en-US" sz="12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6372266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001000" cy="1097280"/>
          </a:xfrm>
        </p:spPr>
        <p:txBody>
          <a:bodyPr/>
          <a:lstStyle/>
          <a:p>
            <a:r>
              <a:rPr lang="en-US" dirty="0"/>
              <a:t>Elements of Professionalism</a:t>
            </a:r>
          </a:p>
        </p:txBody>
      </p:sp>
      <p:sp>
        <p:nvSpPr>
          <p:cNvPr id="3" name="Content Placeholder 2"/>
          <p:cNvSpPr>
            <a:spLocks noGrp="1"/>
          </p:cNvSpPr>
          <p:nvPr>
            <p:ph idx="1"/>
          </p:nvPr>
        </p:nvSpPr>
        <p:spPr>
          <a:xfrm>
            <a:off x="457200" y="1600200"/>
            <a:ext cx="8153400" cy="4525963"/>
          </a:xfrm>
        </p:spPr>
        <p:txBody>
          <a:bodyPr/>
          <a:lstStyle/>
          <a:p>
            <a:r>
              <a:rPr lang="en-US" sz="2400" dirty="0"/>
              <a:t>Striving to </a:t>
            </a:r>
            <a:r>
              <a:rPr lang="en-US" sz="2400" dirty="0" smtClean="0"/>
              <a:t>excel</a:t>
            </a:r>
          </a:p>
          <a:p>
            <a:r>
              <a:rPr lang="en-US" sz="2400" dirty="0"/>
              <a:t>Being dependable and </a:t>
            </a:r>
            <a:r>
              <a:rPr lang="en-US" sz="2400" dirty="0" smtClean="0"/>
              <a:t>accountable</a:t>
            </a:r>
          </a:p>
          <a:p>
            <a:r>
              <a:rPr lang="en-US" sz="2400" dirty="0"/>
              <a:t>Being a team </a:t>
            </a:r>
            <a:r>
              <a:rPr lang="en-US" sz="2400" dirty="0" smtClean="0"/>
              <a:t>player</a:t>
            </a:r>
          </a:p>
          <a:p>
            <a:r>
              <a:rPr lang="en-US" sz="2400" dirty="0"/>
              <a:t>Demonstrating a sense of </a:t>
            </a:r>
            <a:r>
              <a:rPr lang="en-US" sz="2400" dirty="0" smtClean="0"/>
              <a:t>etiquette</a:t>
            </a:r>
          </a:p>
          <a:p>
            <a:r>
              <a:rPr lang="en-US" sz="2400" dirty="0"/>
              <a:t>Making ethical </a:t>
            </a:r>
            <a:r>
              <a:rPr lang="en-US" sz="2400" dirty="0" smtClean="0"/>
              <a:t>decisions</a:t>
            </a:r>
          </a:p>
          <a:p>
            <a:r>
              <a:rPr lang="en-US" sz="2400" dirty="0"/>
              <a:t>Maintaining a positive outlook</a:t>
            </a:r>
          </a:p>
        </p:txBody>
      </p:sp>
    </p:spTree>
    <p:extLst>
      <p:ext uri="{BB962C8B-B14F-4D97-AF65-F5344CB8AC3E}">
        <p14:creationId xmlns:p14="http://schemas.microsoft.com/office/powerpoint/2010/main" val="36487242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001000" cy="1097280"/>
          </a:xfrm>
        </p:spPr>
        <p:txBody>
          <a:bodyPr/>
          <a:lstStyle/>
          <a:p>
            <a:r>
              <a:rPr lang="en-US" dirty="0"/>
              <a:t>Understanding What Employers Expect from </a:t>
            </a:r>
            <a:r>
              <a:rPr lang="en-US" dirty="0" smtClean="0"/>
              <a:t>You </a:t>
            </a:r>
            <a:r>
              <a:rPr lang="en-US" sz="2000" b="0" dirty="0" smtClean="0"/>
              <a:t>(1 of 2)</a:t>
            </a:r>
            <a:endParaRPr lang="en-US" sz="2000" b="0" dirty="0"/>
          </a:p>
        </p:txBody>
      </p:sp>
      <p:sp>
        <p:nvSpPr>
          <p:cNvPr id="3" name="Content Placeholder 2"/>
          <p:cNvSpPr>
            <a:spLocks noGrp="1"/>
          </p:cNvSpPr>
          <p:nvPr>
            <p:ph idx="1"/>
          </p:nvPr>
        </p:nvSpPr>
        <p:spPr>
          <a:xfrm>
            <a:off x="457200" y="1600200"/>
            <a:ext cx="8153400" cy="4525963"/>
          </a:xfrm>
        </p:spPr>
        <p:txBody>
          <a:bodyPr/>
          <a:lstStyle/>
          <a:p>
            <a:r>
              <a:rPr lang="en-US" sz="2400" dirty="0"/>
              <a:t>Digital Information </a:t>
            </a:r>
            <a:r>
              <a:rPr lang="en-US" sz="2400" dirty="0" smtClean="0"/>
              <a:t>Fluency</a:t>
            </a:r>
          </a:p>
          <a:p>
            <a:r>
              <a:rPr lang="en-US" sz="2400" dirty="0"/>
              <a:t>Ability to Organize </a:t>
            </a:r>
            <a:r>
              <a:rPr lang="en-US" sz="2400" dirty="0" smtClean="0"/>
              <a:t>Ideas</a:t>
            </a:r>
          </a:p>
          <a:p>
            <a:r>
              <a:rPr lang="en-US" sz="2400" dirty="0"/>
              <a:t>Ability to Express Ideas Concisely, Coherently and </a:t>
            </a:r>
            <a:r>
              <a:rPr lang="en-US" sz="2400" dirty="0" smtClean="0"/>
              <a:t>Persuasively</a:t>
            </a:r>
          </a:p>
          <a:p>
            <a:r>
              <a:rPr lang="en-US" sz="2400" dirty="0"/>
              <a:t>Active Listening </a:t>
            </a:r>
            <a:r>
              <a:rPr lang="en-US" sz="2400" dirty="0" smtClean="0"/>
              <a:t>Skills</a:t>
            </a:r>
          </a:p>
          <a:p>
            <a:r>
              <a:rPr lang="en-US" sz="2400" dirty="0"/>
              <a:t>Excellent Communication with People from Diverse Backgrounds</a:t>
            </a:r>
          </a:p>
        </p:txBody>
      </p:sp>
    </p:spTree>
    <p:extLst>
      <p:ext uri="{BB962C8B-B14F-4D97-AF65-F5344CB8AC3E}">
        <p14:creationId xmlns:p14="http://schemas.microsoft.com/office/powerpoint/2010/main" val="21657236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001000" cy="1097280"/>
          </a:xfrm>
        </p:spPr>
        <p:txBody>
          <a:bodyPr/>
          <a:lstStyle/>
          <a:p>
            <a:r>
              <a:rPr lang="en-US" dirty="0"/>
              <a:t>Understanding What Employers Expect from </a:t>
            </a:r>
            <a:r>
              <a:rPr lang="en-US" dirty="0" smtClean="0"/>
              <a:t>You </a:t>
            </a:r>
            <a:r>
              <a:rPr lang="en-US" sz="2000" b="0" dirty="0" smtClean="0"/>
              <a:t>(2 of 2)</a:t>
            </a:r>
            <a:endParaRPr lang="en-US" sz="2000" b="0" dirty="0"/>
          </a:p>
        </p:txBody>
      </p:sp>
      <p:sp>
        <p:nvSpPr>
          <p:cNvPr id="3" name="Content Placeholder 2"/>
          <p:cNvSpPr>
            <a:spLocks noGrp="1"/>
          </p:cNvSpPr>
          <p:nvPr>
            <p:ph idx="1"/>
          </p:nvPr>
        </p:nvSpPr>
        <p:spPr>
          <a:xfrm>
            <a:off x="457200" y="1600201"/>
            <a:ext cx="7162800" cy="3124200"/>
          </a:xfrm>
        </p:spPr>
        <p:txBody>
          <a:bodyPr/>
          <a:lstStyle/>
          <a:p>
            <a:r>
              <a:rPr lang="en-US" sz="2400" dirty="0"/>
              <a:t>Effective and Efficient Use of Communication </a:t>
            </a:r>
            <a:r>
              <a:rPr lang="en-US" sz="2400" dirty="0" smtClean="0"/>
              <a:t>Technologies</a:t>
            </a:r>
          </a:p>
          <a:p>
            <a:r>
              <a:rPr lang="en-US" sz="2400" dirty="0"/>
              <a:t>High Quality Writing and Speaking </a:t>
            </a:r>
            <a:r>
              <a:rPr lang="en-US" sz="2400" dirty="0" smtClean="0"/>
              <a:t>Standards</a:t>
            </a:r>
          </a:p>
          <a:p>
            <a:r>
              <a:rPr lang="en-US" sz="2400" dirty="0"/>
              <a:t>Maintaining Business Etiquette at all </a:t>
            </a:r>
            <a:r>
              <a:rPr lang="en-US" sz="2400" dirty="0" smtClean="0"/>
              <a:t>times</a:t>
            </a:r>
          </a:p>
          <a:p>
            <a:r>
              <a:rPr lang="en-US" sz="2400" dirty="0"/>
              <a:t>Communicating Ethically at all </a:t>
            </a:r>
            <a:r>
              <a:rPr lang="en-US" sz="2400" dirty="0" smtClean="0"/>
              <a:t>times</a:t>
            </a:r>
          </a:p>
          <a:p>
            <a:r>
              <a:rPr lang="en-US" sz="2400" dirty="0"/>
              <a:t>Time Management and Critical </a:t>
            </a:r>
            <a:r>
              <a:rPr lang="en-US" sz="2400" dirty="0" smtClean="0"/>
              <a:t>Thinking</a:t>
            </a:r>
            <a:endParaRPr lang="en-US" sz="2400" dirty="0"/>
          </a:p>
        </p:txBody>
      </p:sp>
    </p:spTree>
    <p:extLst>
      <p:ext uri="{BB962C8B-B14F-4D97-AF65-F5344CB8AC3E}">
        <p14:creationId xmlns:p14="http://schemas.microsoft.com/office/powerpoint/2010/main" val="26768421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2"/>
                </a:solidFill>
              </a:rPr>
              <a:t>Communicating in an Organizational </a:t>
            </a:r>
            <a:r>
              <a:rPr lang="en-US" dirty="0" smtClean="0">
                <a:solidFill>
                  <a:schemeClr val="bg2"/>
                </a:solidFill>
              </a:rPr>
              <a:t>Context</a:t>
            </a:r>
            <a:endParaRPr lang="en-IN" b="0" dirty="0"/>
          </a:p>
        </p:txBody>
      </p:sp>
      <p:sp>
        <p:nvSpPr>
          <p:cNvPr id="3" name="Content Placeholder 2"/>
          <p:cNvSpPr>
            <a:spLocks noGrp="1"/>
          </p:cNvSpPr>
          <p:nvPr>
            <p:ph idx="1"/>
          </p:nvPr>
        </p:nvSpPr>
        <p:spPr>
          <a:xfrm>
            <a:off x="457200" y="1600201"/>
            <a:ext cx="5943600" cy="381000"/>
          </a:xfrm>
        </p:spPr>
        <p:txBody>
          <a:bodyPr/>
          <a:lstStyle/>
          <a:p>
            <a:pPr marL="0" indent="0">
              <a:buNone/>
            </a:pPr>
            <a:r>
              <a:rPr lang="en-US" sz="2400" b="1" dirty="0"/>
              <a:t>Figure 1.4</a:t>
            </a:r>
            <a:r>
              <a:rPr lang="en-US" sz="2400" dirty="0"/>
              <a:t> </a:t>
            </a:r>
            <a:r>
              <a:rPr lang="en-US" sz="2400" dirty="0" smtClean="0"/>
              <a:t>Formal </a:t>
            </a:r>
            <a:r>
              <a:rPr lang="en-US" sz="2400" dirty="0"/>
              <a:t>Communication </a:t>
            </a:r>
            <a:r>
              <a:rPr lang="en-US" sz="2400" dirty="0" smtClean="0"/>
              <a:t>Network</a:t>
            </a:r>
            <a:endParaRPr lang="en-US" sz="2400" dirty="0"/>
          </a:p>
        </p:txBody>
      </p:sp>
      <p:pic>
        <p:nvPicPr>
          <p:cNvPr id="4" name="Picture 3" descr="The following lists provide the structure of an organizational hierarchy, followed by examples of downward, upward, and horizontal communication. In the organizational hierarchy, the president oversees the vice president of finance, vice president of marketing, vice president of research and development, and vice president of production. The vice president oversees the accounting manager. The vice president of marketing oversees the director of sales and director of advertising and promotion. The director of sales in turn oversees the industrial sales manager and retail sales manager, and the director of advertising and promotion oversees the e-commerce manager and advertising manager. The vice president of production oversees the plan manager, who oversees the supervisors for line Ay, line B, and line C. Examples of downward communication include the following: from president to vice president of marketing; from director of sales to retail sales manager; and from director of advertising and promotion to advertising manager. Examples of upward communication include the following: from line B supervisor to plant manager; from vice president of production to president; and from e-commerce manager to director of advertising and promotion. Examples of horizontal communication include the following: from vice president of finance to vice president of marketing; from director of advertising and promotion to plant manager; and from line Ay supervisor to line C superviso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9500" y="2259366"/>
            <a:ext cx="6921500" cy="3467100"/>
          </a:xfrm>
          <a:prstGeom prst="rect">
            <a:avLst/>
          </a:prstGeom>
        </p:spPr>
      </p:pic>
    </p:spTree>
    <p:extLst>
      <p:ext uri="{BB962C8B-B14F-4D97-AF65-F5344CB8AC3E}">
        <p14:creationId xmlns:p14="http://schemas.microsoft.com/office/powerpoint/2010/main" val="31884992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001000" cy="1097280"/>
          </a:xfrm>
        </p:spPr>
        <p:txBody>
          <a:bodyPr/>
          <a:lstStyle/>
          <a:p>
            <a:r>
              <a:rPr lang="en-US" dirty="0"/>
              <a:t>Adopting an Audience-Centered Approach</a:t>
            </a:r>
            <a:endParaRPr lang="en-US" b="0" dirty="0"/>
          </a:p>
        </p:txBody>
      </p:sp>
      <p:sp>
        <p:nvSpPr>
          <p:cNvPr id="3" name="Content Placeholder 2"/>
          <p:cNvSpPr>
            <a:spLocks noGrp="1"/>
          </p:cNvSpPr>
          <p:nvPr>
            <p:ph idx="1"/>
          </p:nvPr>
        </p:nvSpPr>
        <p:spPr>
          <a:xfrm>
            <a:off x="457200" y="1600200"/>
            <a:ext cx="7848600" cy="4267199"/>
          </a:xfrm>
        </p:spPr>
        <p:txBody>
          <a:bodyPr/>
          <a:lstStyle/>
          <a:p>
            <a:r>
              <a:rPr lang="en-US" sz="2400" b="1" dirty="0"/>
              <a:t>Focus on the “You” </a:t>
            </a:r>
            <a:r>
              <a:rPr lang="en-US" sz="2400" b="1" dirty="0" smtClean="0"/>
              <a:t>Attitude</a:t>
            </a:r>
          </a:p>
          <a:p>
            <a:pPr lvl="1"/>
            <a:r>
              <a:rPr lang="en-US" sz="2400" dirty="0" smtClean="0"/>
              <a:t>Emotional Intelligence</a:t>
            </a:r>
          </a:p>
          <a:p>
            <a:pPr lvl="1"/>
            <a:r>
              <a:rPr lang="en-US" sz="2400" dirty="0" smtClean="0"/>
              <a:t>Business Etiquette</a:t>
            </a:r>
          </a:p>
          <a:p>
            <a:pPr lvl="1"/>
            <a:r>
              <a:rPr lang="en-US" sz="2400" dirty="0" smtClean="0"/>
              <a:t>What </a:t>
            </a:r>
            <a:r>
              <a:rPr lang="en-US" sz="2400" dirty="0"/>
              <a:t>is important to your </a:t>
            </a:r>
            <a:r>
              <a:rPr lang="en-US" sz="2400" dirty="0" smtClean="0"/>
              <a:t>audience?</a:t>
            </a:r>
          </a:p>
          <a:p>
            <a:pPr lvl="2"/>
            <a:r>
              <a:rPr lang="en-US" sz="2400" dirty="0" smtClean="0"/>
              <a:t>Biases</a:t>
            </a:r>
            <a:endParaRPr lang="en-US" sz="2400" dirty="0"/>
          </a:p>
          <a:p>
            <a:pPr lvl="2"/>
            <a:r>
              <a:rPr lang="en-US" sz="2400" dirty="0" smtClean="0"/>
              <a:t>Education</a:t>
            </a:r>
            <a:r>
              <a:rPr lang="en-US" sz="2400" dirty="0"/>
              <a:t>, Age, and </a:t>
            </a:r>
            <a:r>
              <a:rPr lang="en-US" sz="2400" dirty="0" smtClean="0"/>
              <a:t>Status</a:t>
            </a:r>
          </a:p>
          <a:p>
            <a:pPr lvl="2"/>
            <a:r>
              <a:rPr lang="en-US" sz="2400" dirty="0" smtClean="0"/>
              <a:t>Style</a:t>
            </a:r>
            <a:endParaRPr lang="en-US" sz="2400" dirty="0"/>
          </a:p>
          <a:p>
            <a:pPr lvl="2"/>
            <a:r>
              <a:rPr lang="en-US" sz="2400" dirty="0" smtClean="0"/>
              <a:t>Personal </a:t>
            </a:r>
            <a:r>
              <a:rPr lang="en-US" sz="2400" dirty="0"/>
              <a:t>and Professional Concerns</a:t>
            </a:r>
          </a:p>
        </p:txBody>
      </p:sp>
    </p:spTree>
    <p:extLst>
      <p:ext uri="{BB962C8B-B14F-4D97-AF65-F5344CB8AC3E}">
        <p14:creationId xmlns:p14="http://schemas.microsoft.com/office/powerpoint/2010/main" val="28313249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458200" cy="1097280"/>
          </a:xfrm>
        </p:spPr>
        <p:txBody>
          <a:bodyPr/>
          <a:lstStyle/>
          <a:p>
            <a:r>
              <a:rPr lang="en-US" dirty="0"/>
              <a:t>Exploring the Communication Process</a:t>
            </a:r>
          </a:p>
        </p:txBody>
      </p:sp>
      <p:sp>
        <p:nvSpPr>
          <p:cNvPr id="3" name="Content Placeholder 2"/>
          <p:cNvSpPr>
            <a:spLocks noGrp="1"/>
          </p:cNvSpPr>
          <p:nvPr>
            <p:ph idx="1"/>
          </p:nvPr>
        </p:nvSpPr>
        <p:spPr>
          <a:xfrm>
            <a:off x="457200" y="1600201"/>
            <a:ext cx="8229600" cy="1295400"/>
          </a:xfrm>
        </p:spPr>
        <p:txBody>
          <a:bodyPr/>
          <a:lstStyle/>
          <a:p>
            <a:r>
              <a:rPr lang="en-US" sz="2400" b="1" dirty="0"/>
              <a:t>LO 1.3</a:t>
            </a:r>
            <a:r>
              <a:rPr lang="en-US" sz="2400" dirty="0"/>
              <a:t> Describe the communication process model and the ways social media are changing the nature of business communication.</a:t>
            </a:r>
          </a:p>
        </p:txBody>
      </p:sp>
    </p:spTree>
    <p:extLst>
      <p:ext uri="{BB962C8B-B14F-4D97-AF65-F5344CB8AC3E}">
        <p14:creationId xmlns:p14="http://schemas.microsoft.com/office/powerpoint/2010/main" val="17057878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Basic Communication Model</a:t>
            </a:r>
            <a:endParaRPr lang="en-IN" b="0" dirty="0"/>
          </a:p>
        </p:txBody>
      </p:sp>
      <p:sp>
        <p:nvSpPr>
          <p:cNvPr id="3" name="Content Placeholder 2"/>
          <p:cNvSpPr>
            <a:spLocks noGrp="1"/>
          </p:cNvSpPr>
          <p:nvPr>
            <p:ph idx="1"/>
          </p:nvPr>
        </p:nvSpPr>
        <p:spPr>
          <a:xfrm>
            <a:off x="457200" y="1600201"/>
            <a:ext cx="6324600" cy="381000"/>
          </a:xfrm>
        </p:spPr>
        <p:txBody>
          <a:bodyPr/>
          <a:lstStyle/>
          <a:p>
            <a:pPr marL="0" indent="0">
              <a:buNone/>
            </a:pPr>
            <a:r>
              <a:rPr lang="en-US" sz="2400" b="1" dirty="0"/>
              <a:t>Figure 1.5</a:t>
            </a:r>
            <a:r>
              <a:rPr lang="en-US" sz="2400" dirty="0"/>
              <a:t> </a:t>
            </a:r>
            <a:r>
              <a:rPr lang="en-US" sz="2400" dirty="0" smtClean="0"/>
              <a:t>The </a:t>
            </a:r>
            <a:r>
              <a:rPr lang="en-US" sz="2400" dirty="0"/>
              <a:t>Basic Communication Process</a:t>
            </a:r>
          </a:p>
        </p:txBody>
      </p:sp>
      <p:pic>
        <p:nvPicPr>
          <p:cNvPr id="6" name="Picture 5" descr="The steps of basic communication are as follows. Step 1: sender has an idea. Step 2: sender encodes that idea in a message. Step 3: sender produces that message in a medium. Step 4: sender transmits the message through a channel. Step 5: audience receives the message. Step 6: audience decodes the message. Step 7: audience responds to the message. Step 8: audience might also provide feedback to the sende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2667000"/>
            <a:ext cx="7876180" cy="2201942"/>
          </a:xfrm>
          <a:prstGeom prst="rect">
            <a:avLst/>
          </a:prstGeom>
        </p:spPr>
      </p:pic>
    </p:spTree>
    <p:extLst>
      <p:ext uri="{BB962C8B-B14F-4D97-AF65-F5344CB8AC3E}">
        <p14:creationId xmlns:p14="http://schemas.microsoft.com/office/powerpoint/2010/main" val="7197747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1097280"/>
          </a:xfrm>
        </p:spPr>
        <p:txBody>
          <a:bodyPr/>
          <a:lstStyle/>
          <a:p>
            <a:r>
              <a:rPr lang="en-US" dirty="0"/>
              <a:t>Barriers in the Communication Process</a:t>
            </a:r>
          </a:p>
        </p:txBody>
      </p:sp>
      <p:sp>
        <p:nvSpPr>
          <p:cNvPr id="3" name="Content Placeholder 2"/>
          <p:cNvSpPr>
            <a:spLocks noGrp="1"/>
          </p:cNvSpPr>
          <p:nvPr>
            <p:ph idx="1"/>
          </p:nvPr>
        </p:nvSpPr>
        <p:spPr>
          <a:xfrm>
            <a:off x="457200" y="1600200"/>
            <a:ext cx="8229600" cy="2057399"/>
          </a:xfrm>
        </p:spPr>
        <p:txBody>
          <a:bodyPr/>
          <a:lstStyle/>
          <a:p>
            <a:r>
              <a:rPr lang="en-US" sz="2400" dirty="0"/>
              <a:t>Noise and Distractions</a:t>
            </a:r>
          </a:p>
          <a:p>
            <a:r>
              <a:rPr lang="en-US" sz="2400" dirty="0"/>
              <a:t>Competing Messages</a:t>
            </a:r>
          </a:p>
          <a:p>
            <a:r>
              <a:rPr lang="en-US" sz="2400" dirty="0"/>
              <a:t>Filters</a:t>
            </a:r>
          </a:p>
          <a:p>
            <a:r>
              <a:rPr lang="en-US" sz="2400" dirty="0"/>
              <a:t>Channel Breakdowns</a:t>
            </a:r>
          </a:p>
        </p:txBody>
      </p:sp>
    </p:spTree>
    <p:extLst>
      <p:ext uri="{BB962C8B-B14F-4D97-AF65-F5344CB8AC3E}">
        <p14:creationId xmlns:p14="http://schemas.microsoft.com/office/powerpoint/2010/main" val="26527205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001000" cy="1097280"/>
          </a:xfrm>
        </p:spPr>
        <p:txBody>
          <a:bodyPr/>
          <a:lstStyle/>
          <a:p>
            <a:r>
              <a:rPr lang="en-US" dirty="0"/>
              <a:t>Inside the Mind of Your Audience</a:t>
            </a:r>
          </a:p>
        </p:txBody>
      </p:sp>
      <p:sp>
        <p:nvSpPr>
          <p:cNvPr id="3" name="Content Placeholder 2"/>
          <p:cNvSpPr>
            <a:spLocks noGrp="1"/>
          </p:cNvSpPr>
          <p:nvPr>
            <p:ph idx="1"/>
          </p:nvPr>
        </p:nvSpPr>
        <p:spPr>
          <a:xfrm>
            <a:off x="457200" y="1600201"/>
            <a:ext cx="8229600" cy="1676400"/>
          </a:xfrm>
        </p:spPr>
        <p:txBody>
          <a:bodyPr/>
          <a:lstStyle/>
          <a:p>
            <a:r>
              <a:rPr lang="en-US" sz="2400" dirty="0"/>
              <a:t>How Audiences Receive </a:t>
            </a:r>
            <a:r>
              <a:rPr lang="en-US" sz="2400" dirty="0" smtClean="0"/>
              <a:t>Messages</a:t>
            </a:r>
          </a:p>
          <a:p>
            <a:r>
              <a:rPr lang="en-US" sz="2400" dirty="0"/>
              <a:t>How Audiences Decode </a:t>
            </a:r>
            <a:r>
              <a:rPr lang="en-US" sz="2400" dirty="0" smtClean="0"/>
              <a:t>Messages</a:t>
            </a:r>
          </a:p>
          <a:p>
            <a:r>
              <a:rPr lang="en-US" sz="2400" dirty="0"/>
              <a:t>How Audiences Respond to Messages</a:t>
            </a:r>
          </a:p>
        </p:txBody>
      </p:sp>
    </p:spTree>
    <p:extLst>
      <p:ext uri="{BB962C8B-B14F-4D97-AF65-F5344CB8AC3E}">
        <p14:creationId xmlns:p14="http://schemas.microsoft.com/office/powerpoint/2010/main" val="32489105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001000" cy="1097280"/>
          </a:xfrm>
        </p:spPr>
        <p:txBody>
          <a:bodyPr/>
          <a:lstStyle/>
          <a:p>
            <a:r>
              <a:rPr lang="en-US" dirty="0"/>
              <a:t>How Audiences Receive Messages</a:t>
            </a:r>
          </a:p>
        </p:txBody>
      </p:sp>
      <p:sp>
        <p:nvSpPr>
          <p:cNvPr id="3" name="Content Placeholder 2"/>
          <p:cNvSpPr>
            <a:spLocks noGrp="1"/>
          </p:cNvSpPr>
          <p:nvPr>
            <p:ph idx="1"/>
          </p:nvPr>
        </p:nvSpPr>
        <p:spPr>
          <a:xfrm>
            <a:off x="457200" y="1600200"/>
            <a:ext cx="8229600" cy="2666999"/>
          </a:xfrm>
        </p:spPr>
        <p:txBody>
          <a:bodyPr/>
          <a:lstStyle/>
          <a:p>
            <a:r>
              <a:rPr lang="en-US" sz="2400" dirty="0"/>
              <a:t>Consider audience expectations</a:t>
            </a:r>
          </a:p>
          <a:p>
            <a:r>
              <a:rPr lang="en-US" sz="2400" dirty="0"/>
              <a:t>Ensure ease of use</a:t>
            </a:r>
          </a:p>
          <a:p>
            <a:r>
              <a:rPr lang="en-US" sz="2400" dirty="0"/>
              <a:t>Emphasize familiarity</a:t>
            </a:r>
          </a:p>
          <a:p>
            <a:r>
              <a:rPr lang="en-US" sz="2400" dirty="0"/>
              <a:t>Practice empathy</a:t>
            </a:r>
          </a:p>
          <a:p>
            <a:r>
              <a:rPr lang="en-US" sz="2400" dirty="0"/>
              <a:t>Design for compatibility</a:t>
            </a:r>
            <a:endParaRPr lang="en-US" sz="2400" b="1" dirty="0"/>
          </a:p>
        </p:txBody>
      </p:sp>
    </p:spTree>
    <p:extLst>
      <p:ext uri="{BB962C8B-B14F-4D97-AF65-F5344CB8AC3E}">
        <p14:creationId xmlns:p14="http://schemas.microsoft.com/office/powerpoint/2010/main" val="33709915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Learning Objectives"/>
          <p:cNvSpPr>
            <a:spLocks noGrp="1"/>
          </p:cNvSpPr>
          <p:nvPr>
            <p:ph type="title"/>
          </p:nvPr>
        </p:nvSpPr>
        <p:spPr/>
        <p:txBody>
          <a:bodyPr/>
          <a:lstStyle/>
          <a:p>
            <a:r>
              <a:rPr lang="en-US" dirty="0" smtClean="0">
                <a:solidFill>
                  <a:schemeClr val="bg2"/>
                </a:solidFill>
              </a:rPr>
              <a:t>Learning Objectives </a:t>
            </a:r>
            <a:r>
              <a:rPr lang="en-US" sz="2000" b="0" dirty="0" smtClean="0">
                <a:solidFill>
                  <a:schemeClr val="bg2"/>
                </a:solidFill>
              </a:rPr>
              <a:t>(1 of 2)</a:t>
            </a:r>
            <a:endParaRPr lang="en-US" sz="2000" b="0" dirty="0">
              <a:solidFill>
                <a:schemeClr val="bg2"/>
              </a:solidFill>
            </a:endParaRPr>
          </a:p>
        </p:txBody>
      </p:sp>
      <p:sp>
        <p:nvSpPr>
          <p:cNvPr id="3" name="Content Placeholder 2"/>
          <p:cNvSpPr>
            <a:spLocks noGrp="1"/>
          </p:cNvSpPr>
          <p:nvPr>
            <p:ph idx="1"/>
          </p:nvPr>
        </p:nvSpPr>
        <p:spPr/>
        <p:txBody>
          <a:bodyPr/>
          <a:lstStyle/>
          <a:p>
            <a:pPr marL="620713" indent="-620713">
              <a:buNone/>
            </a:pPr>
            <a:r>
              <a:rPr lang="en-US" sz="2400" b="1" dirty="0" smtClean="0">
                <a:solidFill>
                  <a:schemeClr val="bg2"/>
                </a:solidFill>
                <a:latin typeface="+mj-lt"/>
              </a:rPr>
              <a:t>1.1</a:t>
            </a:r>
            <a:r>
              <a:rPr lang="en-US" sz="2400" dirty="0">
                <a:solidFill>
                  <a:schemeClr val="bg2"/>
                </a:solidFill>
                <a:latin typeface="+mj-lt"/>
              </a:rPr>
              <a:t> </a:t>
            </a:r>
            <a:r>
              <a:rPr lang="en-US" sz="2400" dirty="0" smtClean="0">
                <a:solidFill>
                  <a:schemeClr val="bg2"/>
                </a:solidFill>
                <a:latin typeface="+mj-lt"/>
              </a:rPr>
              <a:t> </a:t>
            </a:r>
            <a:r>
              <a:rPr lang="en-US" sz="2400" dirty="0" smtClean="0">
                <a:latin typeface="+mj-lt"/>
              </a:rPr>
              <a:t>Explain </a:t>
            </a:r>
            <a:r>
              <a:rPr lang="en-US" sz="2400" dirty="0">
                <a:latin typeface="+mj-lt"/>
              </a:rPr>
              <a:t>the importance of </a:t>
            </a:r>
            <a:r>
              <a:rPr lang="en-US" sz="2400" dirty="0" smtClean="0">
                <a:latin typeface="+mj-lt"/>
              </a:rPr>
              <a:t>effective communication </a:t>
            </a:r>
            <a:r>
              <a:rPr lang="en-US" sz="2400" dirty="0">
                <a:latin typeface="+mj-lt"/>
              </a:rPr>
              <a:t>to </a:t>
            </a:r>
            <a:r>
              <a:rPr lang="en-US" sz="2400" dirty="0" smtClean="0">
                <a:latin typeface="+mj-lt"/>
              </a:rPr>
              <a:t> your career </a:t>
            </a:r>
            <a:r>
              <a:rPr lang="en-US" sz="2400" dirty="0">
                <a:latin typeface="+mj-lt"/>
              </a:rPr>
              <a:t>and to </a:t>
            </a:r>
            <a:r>
              <a:rPr lang="en-US" sz="2400" dirty="0" smtClean="0">
                <a:latin typeface="+mj-lt"/>
              </a:rPr>
              <a:t>the companies </a:t>
            </a:r>
            <a:r>
              <a:rPr lang="en-US" sz="2400" dirty="0">
                <a:latin typeface="+mj-lt"/>
              </a:rPr>
              <a:t>where you will work.</a:t>
            </a:r>
          </a:p>
          <a:p>
            <a:pPr marL="569913" indent="-569913">
              <a:buNone/>
            </a:pPr>
            <a:r>
              <a:rPr lang="en-US" sz="2400" b="1" dirty="0">
                <a:solidFill>
                  <a:schemeClr val="bg2"/>
                </a:solidFill>
                <a:latin typeface="+mj-lt"/>
              </a:rPr>
              <a:t>1.2</a:t>
            </a:r>
            <a:r>
              <a:rPr lang="en-US" sz="2400" dirty="0">
                <a:latin typeface="+mj-lt"/>
              </a:rPr>
              <a:t> </a:t>
            </a:r>
            <a:r>
              <a:rPr lang="en-US" sz="2400" dirty="0" smtClean="0">
                <a:latin typeface="+mj-lt"/>
              </a:rPr>
              <a:t> Explain </a:t>
            </a:r>
            <a:r>
              <a:rPr lang="en-US" sz="2400" dirty="0">
                <a:latin typeface="+mj-lt"/>
              </a:rPr>
              <a:t>what it means to communicate as </a:t>
            </a:r>
            <a:r>
              <a:rPr lang="en-US" sz="2400" dirty="0" smtClean="0">
                <a:latin typeface="+mj-lt"/>
              </a:rPr>
              <a:t>a professional in a business </a:t>
            </a:r>
            <a:r>
              <a:rPr lang="en-US" sz="2400" dirty="0">
                <a:latin typeface="+mj-lt"/>
              </a:rPr>
              <a:t>context.</a:t>
            </a:r>
          </a:p>
          <a:p>
            <a:pPr marL="569913" indent="-569913">
              <a:buNone/>
            </a:pPr>
            <a:r>
              <a:rPr lang="en-US" sz="2400" b="1" dirty="0">
                <a:solidFill>
                  <a:schemeClr val="bg2"/>
                </a:solidFill>
                <a:latin typeface="+mj-lt"/>
              </a:rPr>
              <a:t>1.3</a:t>
            </a:r>
            <a:r>
              <a:rPr lang="en-US" sz="2400" dirty="0">
                <a:latin typeface="+mj-lt"/>
              </a:rPr>
              <a:t> </a:t>
            </a:r>
            <a:r>
              <a:rPr lang="en-US" sz="2400" dirty="0" smtClean="0">
                <a:latin typeface="+mj-lt"/>
              </a:rPr>
              <a:t> Describe </a:t>
            </a:r>
            <a:r>
              <a:rPr lang="en-US" sz="2400" dirty="0">
                <a:latin typeface="+mj-lt"/>
              </a:rPr>
              <a:t>the communication process model </a:t>
            </a:r>
            <a:r>
              <a:rPr lang="en-US" sz="2400" dirty="0" smtClean="0">
                <a:latin typeface="+mj-lt"/>
              </a:rPr>
              <a:t>and the ways social </a:t>
            </a:r>
            <a:r>
              <a:rPr lang="en-US" sz="2400" dirty="0">
                <a:latin typeface="+mj-lt"/>
              </a:rPr>
              <a:t>media are changing the nature </a:t>
            </a:r>
            <a:r>
              <a:rPr lang="en-US" sz="2400" dirty="0" smtClean="0">
                <a:latin typeface="+mj-lt"/>
              </a:rPr>
              <a:t>of business communication.</a:t>
            </a:r>
            <a:endParaRPr lang="en-US" sz="2400" dirty="0">
              <a:latin typeface="+mj-lt"/>
            </a:endParaRPr>
          </a:p>
        </p:txBody>
      </p:sp>
    </p:spTree>
    <p:extLst>
      <p:ext uri="{BB962C8B-B14F-4D97-AF65-F5344CB8AC3E}">
        <p14:creationId xmlns:p14="http://schemas.microsoft.com/office/powerpoint/2010/main" val="4375232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001000" cy="1097280"/>
          </a:xfrm>
        </p:spPr>
        <p:txBody>
          <a:bodyPr/>
          <a:lstStyle/>
          <a:p>
            <a:r>
              <a:rPr lang="en-US" dirty="0"/>
              <a:t>How Audiences Decode Messages</a:t>
            </a:r>
          </a:p>
        </p:txBody>
      </p:sp>
      <p:sp>
        <p:nvSpPr>
          <p:cNvPr id="3" name="Content Placeholder 2"/>
          <p:cNvSpPr>
            <a:spLocks noGrp="1"/>
          </p:cNvSpPr>
          <p:nvPr>
            <p:ph idx="1"/>
          </p:nvPr>
        </p:nvSpPr>
        <p:spPr>
          <a:xfrm>
            <a:off x="457200" y="1600200"/>
            <a:ext cx="8229600" cy="2666999"/>
          </a:xfrm>
        </p:spPr>
        <p:txBody>
          <a:bodyPr/>
          <a:lstStyle/>
          <a:p>
            <a:r>
              <a:rPr lang="en-US" sz="2400" dirty="0"/>
              <a:t>Perception</a:t>
            </a:r>
          </a:p>
          <a:p>
            <a:r>
              <a:rPr lang="en-US" sz="2400" dirty="0"/>
              <a:t>Selective Perception</a:t>
            </a:r>
          </a:p>
          <a:p>
            <a:r>
              <a:rPr lang="en-US" sz="2400" dirty="0"/>
              <a:t>Cultural Beliefs</a:t>
            </a:r>
          </a:p>
          <a:p>
            <a:r>
              <a:rPr lang="en-US" sz="2400" dirty="0"/>
              <a:t>Personal Beliefs</a:t>
            </a:r>
          </a:p>
          <a:p>
            <a:r>
              <a:rPr lang="en-US" sz="2400" dirty="0"/>
              <a:t>Individual Thinking Styles</a:t>
            </a:r>
            <a:endParaRPr lang="en-US" sz="2400" b="1" dirty="0"/>
          </a:p>
        </p:txBody>
      </p:sp>
    </p:spTree>
    <p:extLst>
      <p:ext uri="{BB962C8B-B14F-4D97-AF65-F5344CB8AC3E}">
        <p14:creationId xmlns:p14="http://schemas.microsoft.com/office/powerpoint/2010/main" val="10092325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15372"/>
            <a:ext cx="6615858" cy="1097280"/>
          </a:xfrm>
        </p:spPr>
        <p:txBody>
          <a:bodyPr/>
          <a:lstStyle/>
          <a:p>
            <a:pPr algn="ctr"/>
            <a:r>
              <a:rPr lang="en-US" sz="3200" dirty="0"/>
              <a:t>Figure 1.6 How </a:t>
            </a:r>
            <a:r>
              <a:rPr lang="en-US" sz="3200" dirty="0" smtClean="0"/>
              <a:t>Shared Experience </a:t>
            </a:r>
            <a:r>
              <a:rPr lang="en-US" sz="3200" dirty="0"/>
              <a:t>Affects Understanding</a:t>
            </a:r>
            <a:endParaRPr lang="en-IN" sz="3200" b="0" dirty="0"/>
          </a:p>
        </p:txBody>
      </p:sp>
      <p:pic>
        <p:nvPicPr>
          <p:cNvPr id="4" name="Picture 3" descr="Three sets of overlapping circles illustrate how shared experiences affect understanding. In each set, the left circle is blue and the right circle is yellow; as a result, any overlap is green. Circles partially overlapped: little shared experience; meanings dissimilar; misunderstanding. Circles overlap by roughly half: average amount of shared experience; meanings similar; average degree of understanding. Circles mostly overlapped: large amount of shared experience; meanings very similar; high degree of understand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08942" y="1905000"/>
            <a:ext cx="6526116" cy="2881791"/>
          </a:xfrm>
          <a:prstGeom prst="rect">
            <a:avLst/>
          </a:prstGeom>
        </p:spPr>
      </p:pic>
    </p:spTree>
    <p:extLst>
      <p:ext uri="{BB962C8B-B14F-4D97-AF65-F5344CB8AC3E}">
        <p14:creationId xmlns:p14="http://schemas.microsoft.com/office/powerpoint/2010/main" val="22700804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382000" cy="1097280"/>
          </a:xfrm>
        </p:spPr>
        <p:txBody>
          <a:bodyPr/>
          <a:lstStyle/>
          <a:p>
            <a:r>
              <a:rPr lang="en-US" dirty="0"/>
              <a:t>How Audiences Respond to Messages</a:t>
            </a:r>
          </a:p>
        </p:txBody>
      </p:sp>
      <p:sp>
        <p:nvSpPr>
          <p:cNvPr id="3" name="Content Placeholder 2"/>
          <p:cNvSpPr>
            <a:spLocks noGrp="1"/>
          </p:cNvSpPr>
          <p:nvPr>
            <p:ph idx="1"/>
          </p:nvPr>
        </p:nvSpPr>
        <p:spPr>
          <a:xfrm>
            <a:off x="457200" y="1600201"/>
            <a:ext cx="8229600" cy="1676400"/>
          </a:xfrm>
        </p:spPr>
        <p:txBody>
          <a:bodyPr/>
          <a:lstStyle/>
          <a:p>
            <a:r>
              <a:rPr lang="en-US" sz="2400" dirty="0"/>
              <a:t>Must Remember Message</a:t>
            </a:r>
          </a:p>
          <a:p>
            <a:r>
              <a:rPr lang="en-US" sz="2400" dirty="0"/>
              <a:t>Must Be Able to Respond As You Wish</a:t>
            </a:r>
          </a:p>
          <a:p>
            <a:r>
              <a:rPr lang="en-US" sz="2400" dirty="0"/>
              <a:t>Must Be Motivated to Respond</a:t>
            </a:r>
            <a:endParaRPr lang="en-US" sz="2400" b="1" dirty="0"/>
          </a:p>
        </p:txBody>
      </p:sp>
    </p:spTree>
    <p:extLst>
      <p:ext uri="{BB962C8B-B14F-4D97-AF65-F5344CB8AC3E}">
        <p14:creationId xmlns:p14="http://schemas.microsoft.com/office/powerpoint/2010/main" val="10184070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15372"/>
            <a:ext cx="6858000" cy="1097280"/>
          </a:xfrm>
        </p:spPr>
        <p:txBody>
          <a:bodyPr/>
          <a:lstStyle/>
          <a:p>
            <a:pPr algn="ctr"/>
            <a:r>
              <a:rPr lang="en-US" dirty="0"/>
              <a:t>Figure 1.7 The Social Communication Model</a:t>
            </a:r>
            <a:endParaRPr lang="en-IN" b="0" dirty="0"/>
          </a:p>
        </p:txBody>
      </p:sp>
      <p:pic>
        <p:nvPicPr>
          <p:cNvPr id="5" name="Picture 4" descr="Two lists compare tendencies of conventional promotion and the social model. The tendencies of each are as follows. Conventional promotion, “we talk, you listen”: publication, broadcast; lecture; intrusion; unidirectional; one to many, mass audience; control; low message frequency; few channels; information hoarding; static; hierarchical; structured; isolated; planned; resistive. The social model, “let’s have a conversation”: conversation; discussion; permission; bidirectional, multidirectional; one to one, many to many; influence; high message frequency; many channels; information sharing; dynamic; egalitarian; amorphous; collaborative; reactive; responsiv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69328" y="1524000"/>
            <a:ext cx="5805343" cy="4688932"/>
          </a:xfrm>
          <a:prstGeom prst="rect">
            <a:avLst/>
          </a:prstGeom>
        </p:spPr>
      </p:pic>
    </p:spTree>
    <p:extLst>
      <p:ext uri="{BB962C8B-B14F-4D97-AF65-F5344CB8AC3E}">
        <p14:creationId xmlns:p14="http://schemas.microsoft.com/office/powerpoint/2010/main" val="36259793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458200" cy="1097280"/>
          </a:xfrm>
        </p:spPr>
        <p:txBody>
          <a:bodyPr/>
          <a:lstStyle/>
          <a:p>
            <a:r>
              <a:rPr lang="en-US" dirty="0"/>
              <a:t>The Mobile Revolution</a:t>
            </a:r>
          </a:p>
        </p:txBody>
      </p:sp>
      <p:sp>
        <p:nvSpPr>
          <p:cNvPr id="3" name="Content Placeholder 2"/>
          <p:cNvSpPr>
            <a:spLocks noGrp="1"/>
          </p:cNvSpPr>
          <p:nvPr>
            <p:ph idx="1"/>
          </p:nvPr>
        </p:nvSpPr>
        <p:spPr>
          <a:xfrm>
            <a:off x="457200" y="1600201"/>
            <a:ext cx="8229600" cy="1295400"/>
          </a:xfrm>
        </p:spPr>
        <p:txBody>
          <a:bodyPr/>
          <a:lstStyle/>
          <a:p>
            <a:r>
              <a:rPr lang="en-US" sz="2400" b="1" dirty="0"/>
              <a:t>LO 1.4</a:t>
            </a:r>
            <a:r>
              <a:rPr lang="en-US" sz="2400" dirty="0"/>
              <a:t> Outline the challenges and opportunities of mobile communication in business.</a:t>
            </a:r>
          </a:p>
        </p:txBody>
      </p:sp>
    </p:spTree>
    <p:extLst>
      <p:ext uri="{BB962C8B-B14F-4D97-AF65-F5344CB8AC3E}">
        <p14:creationId xmlns:p14="http://schemas.microsoft.com/office/powerpoint/2010/main" val="28264631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1097280"/>
          </a:xfrm>
        </p:spPr>
        <p:txBody>
          <a:bodyPr/>
          <a:lstStyle/>
          <a:p>
            <a:r>
              <a:rPr lang="en-US" dirty="0"/>
              <a:t>The Rise of Mobile Communication as a Platform </a:t>
            </a:r>
            <a:r>
              <a:rPr lang="en-US" sz="2000" b="0" dirty="0"/>
              <a:t>(1 of 2)</a:t>
            </a:r>
          </a:p>
        </p:txBody>
      </p:sp>
      <p:sp>
        <p:nvSpPr>
          <p:cNvPr id="3" name="Content Placeholder 2"/>
          <p:cNvSpPr>
            <a:spLocks noGrp="1"/>
          </p:cNvSpPr>
          <p:nvPr>
            <p:ph idx="1"/>
          </p:nvPr>
        </p:nvSpPr>
        <p:spPr>
          <a:xfrm>
            <a:off x="457200" y="1600200"/>
            <a:ext cx="8153400" cy="2666999"/>
          </a:xfrm>
        </p:spPr>
        <p:txBody>
          <a:bodyPr/>
          <a:lstStyle/>
          <a:p>
            <a:r>
              <a:rPr lang="en-US" sz="2400" dirty="0"/>
              <a:t>Globally, more than 80 percent of Internet users access the web with a mobile </a:t>
            </a:r>
            <a:r>
              <a:rPr lang="en-US" sz="2400" dirty="0" smtClean="0"/>
              <a:t>device</a:t>
            </a:r>
          </a:p>
          <a:p>
            <a:r>
              <a:rPr lang="en-US" sz="2400" dirty="0"/>
              <a:t>Mobile has become the primary communication tool for many business </a:t>
            </a:r>
            <a:r>
              <a:rPr lang="en-US" sz="2400" dirty="0" smtClean="0"/>
              <a:t>professionals</a:t>
            </a:r>
          </a:p>
          <a:p>
            <a:r>
              <a:rPr lang="en-US" sz="2400" dirty="0"/>
              <a:t>A majority of executives under age 40 use mobile as their main communication tool</a:t>
            </a:r>
          </a:p>
        </p:txBody>
      </p:sp>
    </p:spTree>
    <p:extLst>
      <p:ext uri="{BB962C8B-B14F-4D97-AF65-F5344CB8AC3E}">
        <p14:creationId xmlns:p14="http://schemas.microsoft.com/office/powerpoint/2010/main" val="13948152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1097280"/>
          </a:xfrm>
        </p:spPr>
        <p:txBody>
          <a:bodyPr/>
          <a:lstStyle/>
          <a:p>
            <a:r>
              <a:rPr lang="en-US" dirty="0"/>
              <a:t>The Rise of Mobile Communication as a Platform </a:t>
            </a:r>
            <a:r>
              <a:rPr lang="en-US" sz="2000" b="0" dirty="0" smtClean="0"/>
              <a:t>(2 </a:t>
            </a:r>
            <a:r>
              <a:rPr lang="en-US" sz="2000" b="0" dirty="0"/>
              <a:t>of 2)</a:t>
            </a:r>
          </a:p>
        </p:txBody>
      </p:sp>
      <p:sp>
        <p:nvSpPr>
          <p:cNvPr id="3" name="Content Placeholder 2"/>
          <p:cNvSpPr>
            <a:spLocks noGrp="1"/>
          </p:cNvSpPr>
          <p:nvPr>
            <p:ph idx="1"/>
          </p:nvPr>
        </p:nvSpPr>
        <p:spPr>
          <a:xfrm>
            <a:off x="457200" y="1600200"/>
            <a:ext cx="7848600" cy="2666999"/>
          </a:xfrm>
        </p:spPr>
        <p:txBody>
          <a:bodyPr/>
          <a:lstStyle/>
          <a:p>
            <a:r>
              <a:rPr lang="en-US" sz="2400" dirty="0"/>
              <a:t>Email and web browsing rank first and second as the most common nonvoice uses of </a:t>
            </a:r>
            <a:r>
              <a:rPr lang="en-US" sz="2400" dirty="0" smtClean="0"/>
              <a:t>smartphones</a:t>
            </a:r>
          </a:p>
          <a:p>
            <a:r>
              <a:rPr lang="en-US" sz="2400" dirty="0"/>
              <a:t>More email messages are now opened on mobile devices than on </a:t>
            </a:r>
            <a:r>
              <a:rPr lang="en-US" sz="2400" dirty="0" smtClean="0"/>
              <a:t>PCs</a:t>
            </a:r>
          </a:p>
          <a:p>
            <a:r>
              <a:rPr lang="en-US" sz="2400" dirty="0"/>
              <a:t>Roughly half of U.S. consumers use a mobile device exclusively for their online search needs</a:t>
            </a:r>
          </a:p>
        </p:txBody>
      </p:sp>
    </p:spTree>
    <p:extLst>
      <p:ext uri="{BB962C8B-B14F-4D97-AF65-F5344CB8AC3E}">
        <p14:creationId xmlns:p14="http://schemas.microsoft.com/office/powerpoint/2010/main" val="15992945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1097280"/>
          </a:xfrm>
        </p:spPr>
        <p:txBody>
          <a:bodyPr/>
          <a:lstStyle/>
          <a:p>
            <a:r>
              <a:rPr lang="en-US" dirty="0"/>
              <a:t>How Mobile Technologies are Changing Business </a:t>
            </a:r>
            <a:r>
              <a:rPr lang="en-US" dirty="0" smtClean="0"/>
              <a:t>Communication </a:t>
            </a:r>
            <a:r>
              <a:rPr lang="en-US" sz="2000" b="0" dirty="0" smtClean="0"/>
              <a:t>(1 of 2)</a:t>
            </a:r>
            <a:endParaRPr lang="en-US" sz="2000" b="0" dirty="0"/>
          </a:p>
        </p:txBody>
      </p:sp>
      <p:sp>
        <p:nvSpPr>
          <p:cNvPr id="3" name="Content Placeholder 2"/>
          <p:cNvSpPr>
            <a:spLocks noGrp="1"/>
          </p:cNvSpPr>
          <p:nvPr>
            <p:ph idx="1"/>
          </p:nvPr>
        </p:nvSpPr>
        <p:spPr>
          <a:xfrm>
            <a:off x="457200" y="1600200"/>
            <a:ext cx="7848600" cy="2666999"/>
          </a:xfrm>
        </p:spPr>
        <p:txBody>
          <a:bodyPr/>
          <a:lstStyle/>
          <a:p>
            <a:r>
              <a:rPr lang="en-US" sz="2400" dirty="0"/>
              <a:t>Constant Connectivity</a:t>
            </a:r>
          </a:p>
          <a:p>
            <a:r>
              <a:rPr lang="en-US" sz="2400" dirty="0"/>
              <a:t>Small Mobile Displays</a:t>
            </a:r>
          </a:p>
          <a:p>
            <a:r>
              <a:rPr lang="en-US" sz="2400" dirty="0"/>
              <a:t>Mobile Users are Multitasking</a:t>
            </a:r>
          </a:p>
          <a:p>
            <a:r>
              <a:rPr lang="en-US" sz="2400" dirty="0"/>
              <a:t>Changes in Traditional Grammar</a:t>
            </a:r>
          </a:p>
          <a:p>
            <a:r>
              <a:rPr lang="en-US" sz="2400" dirty="0"/>
              <a:t>Sensory and Cognitive Extensions of User</a:t>
            </a:r>
          </a:p>
        </p:txBody>
      </p:sp>
    </p:spTree>
    <p:extLst>
      <p:ext uri="{BB962C8B-B14F-4D97-AF65-F5344CB8AC3E}">
        <p14:creationId xmlns:p14="http://schemas.microsoft.com/office/powerpoint/2010/main" val="41633576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1097280"/>
          </a:xfrm>
        </p:spPr>
        <p:txBody>
          <a:bodyPr/>
          <a:lstStyle/>
          <a:p>
            <a:r>
              <a:rPr lang="en-US" dirty="0"/>
              <a:t>How Mobile Technologies are Changing Business </a:t>
            </a:r>
            <a:r>
              <a:rPr lang="en-US" dirty="0" smtClean="0"/>
              <a:t>Communication </a:t>
            </a:r>
            <a:r>
              <a:rPr lang="en-US" sz="2000" b="0" dirty="0" smtClean="0"/>
              <a:t>(2 of 2)</a:t>
            </a:r>
            <a:endParaRPr lang="en-US" sz="2000" b="0" dirty="0"/>
          </a:p>
        </p:txBody>
      </p:sp>
      <p:sp>
        <p:nvSpPr>
          <p:cNvPr id="3" name="Content Placeholder 2"/>
          <p:cNvSpPr>
            <a:spLocks noGrp="1"/>
          </p:cNvSpPr>
          <p:nvPr>
            <p:ph idx="1"/>
          </p:nvPr>
        </p:nvSpPr>
        <p:spPr>
          <a:xfrm>
            <a:off x="457200" y="1600200"/>
            <a:ext cx="7848600" cy="2666999"/>
          </a:xfrm>
        </p:spPr>
        <p:txBody>
          <a:bodyPr/>
          <a:lstStyle/>
          <a:p>
            <a:r>
              <a:rPr lang="en-US" sz="2400" dirty="0"/>
              <a:t>Security and Privacy </a:t>
            </a:r>
            <a:r>
              <a:rPr lang="en-US" sz="2400" dirty="0" smtClean="0"/>
              <a:t>Concerns</a:t>
            </a:r>
          </a:p>
          <a:p>
            <a:r>
              <a:rPr lang="en-US" sz="2400" dirty="0"/>
              <a:t>Enhanced Productivity and </a:t>
            </a:r>
            <a:r>
              <a:rPr lang="en-US" sz="2400" dirty="0" smtClean="0"/>
              <a:t>Collaboration</a:t>
            </a:r>
          </a:p>
          <a:p>
            <a:r>
              <a:rPr lang="en-US" sz="2400" dirty="0"/>
              <a:t>Business-specific </a:t>
            </a:r>
            <a:r>
              <a:rPr lang="en-US" sz="2400" dirty="0" smtClean="0"/>
              <a:t>Applications</a:t>
            </a:r>
          </a:p>
          <a:p>
            <a:r>
              <a:rPr lang="en-US" sz="2400" dirty="0"/>
              <a:t>Accelerated Decision-making and </a:t>
            </a:r>
            <a:r>
              <a:rPr lang="en-US" sz="2400" dirty="0" smtClean="0"/>
              <a:t>Problem-solving</a:t>
            </a:r>
          </a:p>
          <a:p>
            <a:r>
              <a:rPr lang="en-US" sz="2400" dirty="0"/>
              <a:t>Greater Engagement with Audience</a:t>
            </a:r>
          </a:p>
        </p:txBody>
      </p:sp>
    </p:spTree>
    <p:extLst>
      <p:ext uri="{BB962C8B-B14F-4D97-AF65-F5344CB8AC3E}">
        <p14:creationId xmlns:p14="http://schemas.microsoft.com/office/powerpoint/2010/main" val="28139833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153400" cy="1097280"/>
          </a:xfrm>
        </p:spPr>
        <p:txBody>
          <a:bodyPr/>
          <a:lstStyle/>
          <a:p>
            <a:r>
              <a:rPr lang="en-US" dirty="0"/>
              <a:t>Using Technology to Improve Business Communication</a:t>
            </a:r>
          </a:p>
        </p:txBody>
      </p:sp>
      <p:sp>
        <p:nvSpPr>
          <p:cNvPr id="3" name="Content Placeholder 2"/>
          <p:cNvSpPr>
            <a:spLocks noGrp="1"/>
          </p:cNvSpPr>
          <p:nvPr>
            <p:ph idx="1"/>
          </p:nvPr>
        </p:nvSpPr>
        <p:spPr>
          <a:xfrm>
            <a:off x="457200" y="1600201"/>
            <a:ext cx="8382000" cy="914399"/>
          </a:xfrm>
        </p:spPr>
        <p:txBody>
          <a:bodyPr/>
          <a:lstStyle/>
          <a:p>
            <a:r>
              <a:rPr lang="en-US" sz="2400" b="1" dirty="0"/>
              <a:t>LO 1.5</a:t>
            </a:r>
            <a:r>
              <a:rPr lang="en-US" sz="2400" dirty="0"/>
              <a:t> List four general guidelines for using communication technology effectively.</a:t>
            </a:r>
          </a:p>
        </p:txBody>
      </p:sp>
    </p:spTree>
    <p:extLst>
      <p:ext uri="{BB962C8B-B14F-4D97-AF65-F5344CB8AC3E}">
        <p14:creationId xmlns:p14="http://schemas.microsoft.com/office/powerpoint/2010/main" val="4815802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a:t>
            </a:r>
            <a:r>
              <a:rPr lang="en-US" dirty="0" smtClean="0"/>
              <a:t>Objectives </a:t>
            </a:r>
            <a:r>
              <a:rPr lang="en-US" sz="2000" b="0" dirty="0" smtClean="0"/>
              <a:t>(2 of 2)</a:t>
            </a:r>
            <a:endParaRPr lang="en-IN" sz="2000" b="0" dirty="0"/>
          </a:p>
        </p:txBody>
      </p:sp>
      <p:sp>
        <p:nvSpPr>
          <p:cNvPr id="3" name="Content Placeholder 2"/>
          <p:cNvSpPr>
            <a:spLocks noGrp="1"/>
          </p:cNvSpPr>
          <p:nvPr>
            <p:ph idx="1"/>
          </p:nvPr>
        </p:nvSpPr>
        <p:spPr>
          <a:xfrm>
            <a:off x="457200" y="1600200"/>
            <a:ext cx="7848600" cy="4525963"/>
          </a:xfrm>
        </p:spPr>
        <p:txBody>
          <a:bodyPr/>
          <a:lstStyle/>
          <a:p>
            <a:pPr marL="621792" indent="-621792">
              <a:buClr>
                <a:schemeClr val="bg1"/>
              </a:buClr>
              <a:buNone/>
            </a:pPr>
            <a:r>
              <a:rPr lang="en-US" sz="2400" b="1" dirty="0" smtClean="0">
                <a:solidFill>
                  <a:srgbClr val="007FA3"/>
                </a:solidFill>
              </a:rPr>
              <a:t>1.4  </a:t>
            </a:r>
            <a:r>
              <a:rPr lang="en-US" sz="2400" dirty="0" smtClean="0"/>
              <a:t>Outline </a:t>
            </a:r>
            <a:r>
              <a:rPr lang="en-US" sz="2400" dirty="0"/>
              <a:t>the challenges and opportunities of mobile communication in business.</a:t>
            </a:r>
            <a:endParaRPr lang="en-US" sz="2400" dirty="0" smtClean="0"/>
          </a:p>
          <a:p>
            <a:pPr marL="621792" indent="-621792">
              <a:buClr>
                <a:schemeClr val="bg1"/>
              </a:buClr>
              <a:buNone/>
            </a:pPr>
            <a:r>
              <a:rPr lang="en-US" sz="2400" b="1" dirty="0" smtClean="0">
                <a:solidFill>
                  <a:srgbClr val="007FA3"/>
                </a:solidFill>
              </a:rPr>
              <a:t>1.5  </a:t>
            </a:r>
            <a:r>
              <a:rPr lang="en-US" sz="2400" dirty="0" smtClean="0"/>
              <a:t>List </a:t>
            </a:r>
            <a:r>
              <a:rPr lang="en-US" sz="2400" dirty="0"/>
              <a:t>four general guidelines for using communication technology effectively.</a:t>
            </a:r>
            <a:endParaRPr lang="en-US" sz="2400" b="1" dirty="0" smtClean="0">
              <a:solidFill>
                <a:srgbClr val="007FA3"/>
              </a:solidFill>
            </a:endParaRPr>
          </a:p>
          <a:p>
            <a:pPr marL="621792" indent="-621792">
              <a:buClr>
                <a:schemeClr val="bg1"/>
              </a:buClr>
              <a:buNone/>
            </a:pPr>
            <a:r>
              <a:rPr lang="en-US" sz="2400" b="1" dirty="0" smtClean="0">
                <a:solidFill>
                  <a:srgbClr val="007FA3"/>
                </a:solidFill>
                <a:cs typeface="Avenir Black" charset="0"/>
              </a:rPr>
              <a:t>1.6  </a:t>
            </a:r>
            <a:r>
              <a:rPr lang="en-US" sz="2400" dirty="0" smtClean="0"/>
              <a:t>Define </a:t>
            </a:r>
            <a:r>
              <a:rPr lang="en-US" sz="2400" dirty="0"/>
              <a:t>ethics, explain the difference between an ethical dilemma and an ethical lapse, and list six guidelines for making ethical communication choices.</a:t>
            </a:r>
            <a:endParaRPr lang="en-US" sz="2400" dirty="0">
              <a:cs typeface="Avenir Black" charset="0"/>
            </a:endParaRPr>
          </a:p>
        </p:txBody>
      </p:sp>
    </p:spTree>
    <p:extLst>
      <p:ext uri="{BB962C8B-B14F-4D97-AF65-F5344CB8AC3E}">
        <p14:creationId xmlns:p14="http://schemas.microsoft.com/office/powerpoint/2010/main" val="15762863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7924800" cy="1097280"/>
          </a:xfrm>
        </p:spPr>
        <p:txBody>
          <a:bodyPr/>
          <a:lstStyle/>
          <a:p>
            <a:r>
              <a:rPr lang="en-US" dirty="0"/>
              <a:t>Keeping Technology in Perspective</a:t>
            </a:r>
            <a:endParaRPr lang="en-IN" b="0" dirty="0"/>
          </a:p>
        </p:txBody>
      </p:sp>
      <p:graphicFrame>
        <p:nvGraphicFramePr>
          <p:cNvPr id="4" name="Table 3"/>
          <p:cNvGraphicFramePr>
            <a:graphicFrameLocks noGrp="1"/>
          </p:cNvGraphicFramePr>
          <p:nvPr>
            <p:extLst>
              <p:ext uri="{D42A27DB-BD31-4B8C-83A1-F6EECF244321}">
                <p14:modId xmlns:p14="http://schemas.microsoft.com/office/powerpoint/2010/main" val="389430128"/>
              </p:ext>
            </p:extLst>
          </p:nvPr>
        </p:nvGraphicFramePr>
        <p:xfrm>
          <a:off x="762000" y="1888527"/>
          <a:ext cx="7010400" cy="2500593"/>
        </p:xfrm>
        <a:graphic>
          <a:graphicData uri="http://schemas.openxmlformats.org/drawingml/2006/table">
            <a:tbl>
              <a:tblPr firstRow="1" bandRow="1">
                <a:tableStyleId>{3B4B98B0-60AC-42C2-AFA5-B58CD77FA1E5}</a:tableStyleId>
              </a:tblPr>
              <a:tblGrid>
                <a:gridCol w="3675356">
                  <a:extLst>
                    <a:ext uri="{9D8B030D-6E8A-4147-A177-3AD203B41FA5}">
                      <a16:colId xmlns:a16="http://schemas.microsoft.com/office/drawing/2014/main" val="267689076"/>
                    </a:ext>
                  </a:extLst>
                </a:gridCol>
                <a:gridCol w="3335044">
                  <a:extLst>
                    <a:ext uri="{9D8B030D-6E8A-4147-A177-3AD203B41FA5}">
                      <a16:colId xmlns:a16="http://schemas.microsoft.com/office/drawing/2014/main" val="2575697171"/>
                    </a:ext>
                  </a:extLst>
                </a:gridCol>
              </a:tblGrid>
              <a:tr h="54987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Technology Pros</a:t>
                      </a:r>
                    </a:p>
                  </a:txBody>
                  <a:tcPr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Technology Cons</a:t>
                      </a:r>
                    </a:p>
                  </a:txBody>
                  <a:tcPr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79140280"/>
                  </a:ext>
                </a:extLst>
              </a:tr>
              <a:tr h="4109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dirty="0" smtClean="0"/>
                        <a:t>Useful Tool</a:t>
                      </a:r>
                    </a:p>
                  </a:txBody>
                  <a:tcPr anchor="b">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dirty="0" smtClean="0"/>
                        <a:t>Can’t Think for</a:t>
                      </a:r>
                      <a:r>
                        <a:rPr lang="en-US" sz="2200" baseline="0" dirty="0" smtClean="0"/>
                        <a:t> You</a:t>
                      </a:r>
                      <a:endParaRPr lang="en-US" sz="2200" dirty="0" smtClean="0"/>
                    </a:p>
                  </a:txBody>
                  <a:tcPr anchor="b">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52145900"/>
                  </a:ext>
                </a:extLst>
              </a:tr>
              <a:tr h="733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dirty="0" smtClean="0"/>
                        <a:t>Enhances</a:t>
                      </a:r>
                      <a:r>
                        <a:rPr lang="en-US" sz="2200" baseline="0" dirty="0" smtClean="0"/>
                        <a:t> </a:t>
                      </a:r>
                      <a:r>
                        <a:rPr lang="en-US" sz="2200" dirty="0" smtClean="0"/>
                        <a:t>Communication Process</a:t>
                      </a:r>
                    </a:p>
                  </a:txBody>
                  <a:tcPr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dirty="0" smtClean="0"/>
                        <a:t>Can’t</a:t>
                      </a:r>
                      <a:r>
                        <a:rPr lang="en-US" sz="2200" baseline="0" dirty="0" smtClean="0"/>
                        <a:t> Fill in Skills Gaps</a:t>
                      </a:r>
                      <a:endParaRPr lang="en-US" sz="2200" dirty="0" smtClean="0"/>
                    </a:p>
                  </a:txBody>
                  <a:tcPr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43729370"/>
                  </a:ext>
                </a:extLst>
              </a:tr>
              <a:tr h="7469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dirty="0" smtClean="0"/>
                        <a:t>Assists in Accomplishment</a:t>
                      </a:r>
                      <a:r>
                        <a:rPr lang="en-US" sz="2200" baseline="0" dirty="0" smtClean="0"/>
                        <a:t> of Tasks</a:t>
                      </a:r>
                      <a:endParaRPr lang="en-US" sz="2200" dirty="0" smtClean="0"/>
                    </a:p>
                  </a:txBody>
                  <a:tcPr anchor="b">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dirty="0" smtClean="0"/>
                        <a:t>Not a Replacement for Communication</a:t>
                      </a:r>
                    </a:p>
                  </a:txBody>
                  <a:tcPr anchor="b">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92983306"/>
                  </a:ext>
                </a:extLst>
              </a:tr>
            </a:tbl>
          </a:graphicData>
        </a:graphic>
      </p:graphicFrame>
    </p:spTree>
    <p:extLst>
      <p:ext uri="{BB962C8B-B14F-4D97-AF65-F5344CB8AC3E}">
        <p14:creationId xmlns:p14="http://schemas.microsoft.com/office/powerpoint/2010/main" val="36607576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153400" cy="1097280"/>
          </a:xfrm>
        </p:spPr>
        <p:txBody>
          <a:bodyPr/>
          <a:lstStyle/>
          <a:p>
            <a:r>
              <a:rPr lang="en-US" dirty="0"/>
              <a:t>Guarding Against Information Overload</a:t>
            </a:r>
          </a:p>
        </p:txBody>
      </p:sp>
      <p:sp>
        <p:nvSpPr>
          <p:cNvPr id="3" name="Content Placeholder 2"/>
          <p:cNvSpPr>
            <a:spLocks noGrp="1"/>
          </p:cNvSpPr>
          <p:nvPr>
            <p:ph idx="1"/>
          </p:nvPr>
        </p:nvSpPr>
        <p:spPr>
          <a:xfrm>
            <a:off x="457200" y="1600201"/>
            <a:ext cx="8382000" cy="2666999"/>
          </a:xfrm>
        </p:spPr>
        <p:txBody>
          <a:bodyPr/>
          <a:lstStyle/>
          <a:p>
            <a:r>
              <a:rPr lang="en-US" sz="2400" dirty="0"/>
              <a:t>Implement Controls on the Messages You Receive</a:t>
            </a:r>
          </a:p>
          <a:p>
            <a:r>
              <a:rPr lang="en-US" sz="2400" dirty="0"/>
              <a:t>Use Filtering Features</a:t>
            </a:r>
          </a:p>
          <a:p>
            <a:r>
              <a:rPr lang="en-US" sz="2400" dirty="0"/>
              <a:t>Manage Subscriptions</a:t>
            </a:r>
          </a:p>
          <a:p>
            <a:r>
              <a:rPr lang="en-US" sz="2400" dirty="0"/>
              <a:t>Avoid Sending Unnecessary Messages</a:t>
            </a:r>
          </a:p>
          <a:p>
            <a:r>
              <a:rPr lang="en-US" sz="2400" dirty="0"/>
              <a:t>Mark and Save Important Messages</a:t>
            </a:r>
          </a:p>
        </p:txBody>
      </p:sp>
    </p:spTree>
    <p:extLst>
      <p:ext uri="{BB962C8B-B14F-4D97-AF65-F5344CB8AC3E}">
        <p14:creationId xmlns:p14="http://schemas.microsoft.com/office/powerpoint/2010/main" val="28713046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1097280"/>
          </a:xfrm>
        </p:spPr>
        <p:txBody>
          <a:bodyPr/>
          <a:lstStyle/>
          <a:p>
            <a:r>
              <a:rPr lang="en-US" dirty="0"/>
              <a:t>Using Technological Tools Productively</a:t>
            </a:r>
          </a:p>
        </p:txBody>
      </p:sp>
      <p:sp>
        <p:nvSpPr>
          <p:cNvPr id="3" name="Content Placeholder 2"/>
          <p:cNvSpPr>
            <a:spLocks noGrp="1"/>
          </p:cNvSpPr>
          <p:nvPr>
            <p:ph idx="1"/>
          </p:nvPr>
        </p:nvSpPr>
        <p:spPr>
          <a:xfrm>
            <a:off x="457200" y="1600201"/>
            <a:ext cx="8382000" cy="2666999"/>
          </a:xfrm>
        </p:spPr>
        <p:txBody>
          <a:bodyPr/>
          <a:lstStyle/>
          <a:p>
            <a:r>
              <a:rPr lang="en-US" sz="2400" dirty="0"/>
              <a:t>Implement Controls on the Messages You Receive</a:t>
            </a:r>
          </a:p>
          <a:p>
            <a:r>
              <a:rPr lang="en-US" sz="2400" dirty="0"/>
              <a:t>Use Filtering Features</a:t>
            </a:r>
          </a:p>
          <a:p>
            <a:r>
              <a:rPr lang="en-US" sz="2400" dirty="0"/>
              <a:t>Manage Subscriptions</a:t>
            </a:r>
          </a:p>
          <a:p>
            <a:r>
              <a:rPr lang="en-US" sz="2400" dirty="0"/>
              <a:t>Avoid Sending Unnecessary Messages</a:t>
            </a:r>
          </a:p>
          <a:p>
            <a:r>
              <a:rPr lang="en-US" sz="2400" dirty="0"/>
              <a:t>Mark and Save Important Messages</a:t>
            </a:r>
          </a:p>
        </p:txBody>
      </p:sp>
    </p:spTree>
    <p:extLst>
      <p:ext uri="{BB962C8B-B14F-4D97-AF65-F5344CB8AC3E}">
        <p14:creationId xmlns:p14="http://schemas.microsoft.com/office/powerpoint/2010/main" val="8724293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1097280"/>
          </a:xfrm>
        </p:spPr>
        <p:txBody>
          <a:bodyPr/>
          <a:lstStyle/>
          <a:p>
            <a:r>
              <a:rPr lang="en-US" dirty="0"/>
              <a:t>Reconnecting With People</a:t>
            </a:r>
          </a:p>
        </p:txBody>
      </p:sp>
      <p:sp>
        <p:nvSpPr>
          <p:cNvPr id="3" name="Content Placeholder 2"/>
          <p:cNvSpPr>
            <a:spLocks noGrp="1"/>
          </p:cNvSpPr>
          <p:nvPr>
            <p:ph idx="1"/>
          </p:nvPr>
        </p:nvSpPr>
        <p:spPr>
          <a:xfrm>
            <a:off x="457200" y="1600201"/>
            <a:ext cx="8305800" cy="2362199"/>
          </a:xfrm>
        </p:spPr>
        <p:txBody>
          <a:bodyPr/>
          <a:lstStyle/>
          <a:p>
            <a:r>
              <a:rPr lang="en-US" sz="2400" dirty="0"/>
              <a:t>Choose Your Medium </a:t>
            </a:r>
            <a:r>
              <a:rPr lang="en-US" sz="2400" dirty="0" smtClean="0"/>
              <a:t>Wisely</a:t>
            </a:r>
          </a:p>
          <a:p>
            <a:pPr lvl="1"/>
            <a:r>
              <a:rPr lang="en-US" sz="2200" dirty="0" smtClean="0"/>
              <a:t>Face-to-face </a:t>
            </a:r>
            <a:r>
              <a:rPr lang="en-US" sz="2200" dirty="0"/>
              <a:t>or telephonic communication can be integral to effective communication and can limit </a:t>
            </a:r>
            <a:r>
              <a:rPr lang="en-US" sz="2200" dirty="0" smtClean="0"/>
              <a:t>miscommunications</a:t>
            </a:r>
          </a:p>
          <a:p>
            <a:pPr lvl="1"/>
            <a:r>
              <a:rPr lang="en-US" sz="2200" dirty="0" smtClean="0"/>
              <a:t>Use </a:t>
            </a:r>
            <a:r>
              <a:rPr lang="en-US" sz="2200" dirty="0"/>
              <a:t>technology as an aid, not a replacement for </a:t>
            </a:r>
            <a:r>
              <a:rPr lang="en-US" sz="2200" dirty="0" smtClean="0"/>
              <a:t>communication</a:t>
            </a:r>
          </a:p>
          <a:p>
            <a:pPr lvl="1"/>
            <a:r>
              <a:rPr lang="en-US" sz="2200" dirty="0" smtClean="0"/>
              <a:t>Show </a:t>
            </a:r>
            <a:r>
              <a:rPr lang="en-US" sz="2200" dirty="0"/>
              <a:t>people who you really are</a:t>
            </a:r>
          </a:p>
        </p:txBody>
      </p:sp>
    </p:spTree>
    <p:extLst>
      <p:ext uri="{BB962C8B-B14F-4D97-AF65-F5344CB8AC3E}">
        <p14:creationId xmlns:p14="http://schemas.microsoft.com/office/powerpoint/2010/main" val="35796663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153400" cy="1097280"/>
          </a:xfrm>
        </p:spPr>
        <p:txBody>
          <a:bodyPr/>
          <a:lstStyle/>
          <a:p>
            <a:r>
              <a:rPr lang="en-US" dirty="0"/>
              <a:t>Committing to Ethical and Legal Communication</a:t>
            </a:r>
          </a:p>
        </p:txBody>
      </p:sp>
      <p:sp>
        <p:nvSpPr>
          <p:cNvPr id="3" name="Content Placeholder 2"/>
          <p:cNvSpPr>
            <a:spLocks noGrp="1"/>
          </p:cNvSpPr>
          <p:nvPr>
            <p:ph idx="1"/>
          </p:nvPr>
        </p:nvSpPr>
        <p:spPr>
          <a:xfrm>
            <a:off x="457200" y="1600201"/>
            <a:ext cx="7772400" cy="1142999"/>
          </a:xfrm>
        </p:spPr>
        <p:txBody>
          <a:bodyPr/>
          <a:lstStyle/>
          <a:p>
            <a:r>
              <a:rPr lang="en-US" sz="2400" b="1" dirty="0"/>
              <a:t>LO 1.6</a:t>
            </a:r>
            <a:r>
              <a:rPr lang="en-US" sz="2400" dirty="0"/>
              <a:t> Define </a:t>
            </a:r>
            <a:r>
              <a:rPr lang="en-US" sz="2400" b="1" dirty="0"/>
              <a:t>ethics,</a:t>
            </a:r>
            <a:r>
              <a:rPr lang="en-US" sz="2400" dirty="0"/>
              <a:t> explain the difference between an ethical dilemma and an ethical lapse, and list six guidelines for making ethical communication choices.</a:t>
            </a:r>
          </a:p>
        </p:txBody>
      </p:sp>
    </p:spTree>
    <p:extLst>
      <p:ext uri="{BB962C8B-B14F-4D97-AF65-F5344CB8AC3E}">
        <p14:creationId xmlns:p14="http://schemas.microsoft.com/office/powerpoint/2010/main" val="6661050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1097280"/>
          </a:xfrm>
        </p:spPr>
        <p:txBody>
          <a:bodyPr/>
          <a:lstStyle/>
          <a:p>
            <a:r>
              <a:rPr lang="en-US" dirty="0"/>
              <a:t>Ethical Communication</a:t>
            </a:r>
          </a:p>
        </p:txBody>
      </p:sp>
      <p:sp>
        <p:nvSpPr>
          <p:cNvPr id="3" name="Content Placeholder 2"/>
          <p:cNvSpPr>
            <a:spLocks noGrp="1"/>
          </p:cNvSpPr>
          <p:nvPr>
            <p:ph idx="1"/>
          </p:nvPr>
        </p:nvSpPr>
        <p:spPr>
          <a:xfrm>
            <a:off x="457200" y="1600201"/>
            <a:ext cx="8382000" cy="1600199"/>
          </a:xfrm>
        </p:spPr>
        <p:txBody>
          <a:bodyPr/>
          <a:lstStyle/>
          <a:p>
            <a:r>
              <a:rPr lang="en-US" sz="2400" dirty="0"/>
              <a:t>Includes All Relevant Information</a:t>
            </a:r>
          </a:p>
          <a:p>
            <a:r>
              <a:rPr lang="en-US" sz="2400" dirty="0"/>
              <a:t>Is True in Every Sense</a:t>
            </a:r>
          </a:p>
          <a:p>
            <a:r>
              <a:rPr lang="en-US" sz="2400" dirty="0"/>
              <a:t>Is Not Deceptive in Any Way</a:t>
            </a:r>
          </a:p>
        </p:txBody>
      </p:sp>
    </p:spTree>
    <p:extLst>
      <p:ext uri="{BB962C8B-B14F-4D97-AF65-F5344CB8AC3E}">
        <p14:creationId xmlns:p14="http://schemas.microsoft.com/office/powerpoint/2010/main" val="10953513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1097280"/>
          </a:xfrm>
        </p:spPr>
        <p:txBody>
          <a:bodyPr/>
          <a:lstStyle/>
          <a:p>
            <a:r>
              <a:rPr lang="en-US" dirty="0"/>
              <a:t>Unethical Communication</a:t>
            </a:r>
          </a:p>
        </p:txBody>
      </p:sp>
      <p:sp>
        <p:nvSpPr>
          <p:cNvPr id="3" name="Content Placeholder 2"/>
          <p:cNvSpPr>
            <a:spLocks noGrp="1"/>
          </p:cNvSpPr>
          <p:nvPr>
            <p:ph idx="1"/>
          </p:nvPr>
        </p:nvSpPr>
        <p:spPr>
          <a:xfrm>
            <a:off x="457200" y="1600201"/>
            <a:ext cx="8382000" cy="3200399"/>
          </a:xfrm>
        </p:spPr>
        <p:txBody>
          <a:bodyPr/>
          <a:lstStyle/>
          <a:p>
            <a:r>
              <a:rPr lang="en-US" sz="2400" dirty="0"/>
              <a:t>Plagiarizing</a:t>
            </a:r>
          </a:p>
          <a:p>
            <a:r>
              <a:rPr lang="en-US" sz="2400" dirty="0"/>
              <a:t>Omitting Essential Information</a:t>
            </a:r>
          </a:p>
          <a:p>
            <a:r>
              <a:rPr lang="en-US" sz="2400" dirty="0"/>
              <a:t>Selective Misquoting</a:t>
            </a:r>
          </a:p>
          <a:p>
            <a:r>
              <a:rPr lang="en-US" sz="2400" dirty="0"/>
              <a:t>Misrepresenting Numbers</a:t>
            </a:r>
          </a:p>
          <a:p>
            <a:r>
              <a:rPr lang="en-US" sz="2400" dirty="0"/>
              <a:t>Distorting Visuals</a:t>
            </a:r>
          </a:p>
          <a:p>
            <a:r>
              <a:rPr lang="en-US" sz="2400" dirty="0"/>
              <a:t>Failing to Respect Privacy or Security</a:t>
            </a:r>
          </a:p>
        </p:txBody>
      </p:sp>
    </p:spTree>
    <p:extLst>
      <p:ext uri="{BB962C8B-B14F-4D97-AF65-F5344CB8AC3E}">
        <p14:creationId xmlns:p14="http://schemas.microsoft.com/office/powerpoint/2010/main" val="20553272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7620000" cy="1097280"/>
          </a:xfrm>
        </p:spPr>
        <p:txBody>
          <a:bodyPr/>
          <a:lstStyle/>
          <a:p>
            <a:r>
              <a:rPr lang="en-US" dirty="0">
                <a:solidFill>
                  <a:schemeClr val="bg2"/>
                </a:solidFill>
              </a:rPr>
              <a:t>Distinguishing Ethical Dilemmas from Ethical Lapses</a:t>
            </a:r>
            <a:endParaRPr lang="en-IN" b="0" dirty="0"/>
          </a:p>
        </p:txBody>
      </p:sp>
      <p:graphicFrame>
        <p:nvGraphicFramePr>
          <p:cNvPr id="4" name="Table 3"/>
          <p:cNvGraphicFramePr>
            <a:graphicFrameLocks noGrp="1"/>
          </p:cNvGraphicFramePr>
          <p:nvPr>
            <p:extLst>
              <p:ext uri="{D42A27DB-BD31-4B8C-83A1-F6EECF244321}">
                <p14:modId xmlns:p14="http://schemas.microsoft.com/office/powerpoint/2010/main" val="2449477204"/>
              </p:ext>
            </p:extLst>
          </p:nvPr>
        </p:nvGraphicFramePr>
        <p:xfrm>
          <a:off x="744244" y="1888526"/>
          <a:ext cx="7010400" cy="1372199"/>
        </p:xfrm>
        <a:graphic>
          <a:graphicData uri="http://schemas.openxmlformats.org/drawingml/2006/table">
            <a:tbl>
              <a:tblPr firstRow="1" bandRow="1">
                <a:tableStyleId>{3B4B98B0-60AC-42C2-AFA5-B58CD77FA1E5}</a:tableStyleId>
              </a:tblPr>
              <a:tblGrid>
                <a:gridCol w="3810000">
                  <a:extLst>
                    <a:ext uri="{9D8B030D-6E8A-4147-A177-3AD203B41FA5}">
                      <a16:colId xmlns:a16="http://schemas.microsoft.com/office/drawing/2014/main" val="267689076"/>
                    </a:ext>
                  </a:extLst>
                </a:gridCol>
                <a:gridCol w="3200400">
                  <a:extLst>
                    <a:ext uri="{9D8B030D-6E8A-4147-A177-3AD203B41FA5}">
                      <a16:colId xmlns:a16="http://schemas.microsoft.com/office/drawing/2014/main" val="2575697171"/>
                    </a:ext>
                  </a:extLst>
                </a:gridCol>
              </a:tblGrid>
              <a:tr h="4736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Ethical Dilemmas</a:t>
                      </a:r>
                    </a:p>
                  </a:txBody>
                  <a:tcP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Ethical Lapses</a:t>
                      </a:r>
                    </a:p>
                  </a:txBody>
                  <a:tcP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79140280"/>
                  </a:ext>
                </a:extLst>
              </a:tr>
              <a:tr h="89852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dirty="0" smtClean="0"/>
                        <a:t>Choosing among alternatives that are not clear cut</a:t>
                      </a:r>
                    </a:p>
                  </a:txBody>
                  <a:tcP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dirty="0" smtClean="0"/>
                        <a:t>Clearly unethical choice</a:t>
                      </a:r>
                    </a:p>
                  </a:txBody>
                  <a:tcP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52145900"/>
                  </a:ext>
                </a:extLst>
              </a:tr>
            </a:tbl>
          </a:graphicData>
        </a:graphic>
      </p:graphicFrame>
    </p:spTree>
    <p:extLst>
      <p:ext uri="{BB962C8B-B14F-4D97-AF65-F5344CB8AC3E}">
        <p14:creationId xmlns:p14="http://schemas.microsoft.com/office/powerpoint/2010/main" val="4588179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7467600" cy="1097280"/>
          </a:xfrm>
        </p:spPr>
        <p:txBody>
          <a:bodyPr/>
          <a:lstStyle/>
          <a:p>
            <a:r>
              <a:rPr lang="en-US" dirty="0">
                <a:solidFill>
                  <a:schemeClr val="bg2"/>
                </a:solidFill>
              </a:rPr>
              <a:t>Ensuring Ethical Communication</a:t>
            </a:r>
            <a:endParaRPr lang="en-IN" b="0" dirty="0"/>
          </a:p>
        </p:txBody>
      </p:sp>
      <p:sp>
        <p:nvSpPr>
          <p:cNvPr id="3" name="Content Placeholder 2"/>
          <p:cNvSpPr>
            <a:spLocks noGrp="1"/>
          </p:cNvSpPr>
          <p:nvPr>
            <p:ph idx="1"/>
          </p:nvPr>
        </p:nvSpPr>
        <p:spPr>
          <a:xfrm>
            <a:off x="457200" y="1600201"/>
            <a:ext cx="8458200" cy="2438399"/>
          </a:xfrm>
        </p:spPr>
        <p:txBody>
          <a:bodyPr/>
          <a:lstStyle/>
          <a:p>
            <a:pPr>
              <a:spcBef>
                <a:spcPts val="600"/>
              </a:spcBef>
              <a:buClr>
                <a:schemeClr val="bg2"/>
              </a:buClr>
            </a:pPr>
            <a:r>
              <a:rPr lang="en-US" sz="2400" dirty="0"/>
              <a:t>Three </a:t>
            </a:r>
            <a:r>
              <a:rPr lang="en-US" sz="2400" dirty="0" smtClean="0"/>
              <a:t>Elements</a:t>
            </a:r>
          </a:p>
          <a:p>
            <a:pPr lvl="1">
              <a:buClr>
                <a:schemeClr val="bg2"/>
              </a:buClr>
            </a:pPr>
            <a:r>
              <a:rPr lang="en-US" sz="2200" dirty="0" smtClean="0"/>
              <a:t>Ethical Individuals</a:t>
            </a:r>
          </a:p>
          <a:p>
            <a:pPr lvl="1">
              <a:buClr>
                <a:schemeClr val="bg2"/>
              </a:buClr>
            </a:pPr>
            <a:r>
              <a:rPr lang="en-US" sz="2200" dirty="0" smtClean="0"/>
              <a:t>Ethical </a:t>
            </a:r>
            <a:r>
              <a:rPr lang="en-US" sz="2200" dirty="0"/>
              <a:t>Company </a:t>
            </a:r>
            <a:r>
              <a:rPr lang="en-US" sz="2200" dirty="0" smtClean="0"/>
              <a:t>Leadership</a:t>
            </a:r>
          </a:p>
          <a:p>
            <a:pPr lvl="1">
              <a:buClr>
                <a:schemeClr val="bg2"/>
              </a:buClr>
            </a:pPr>
            <a:r>
              <a:rPr lang="en-US" sz="2200" dirty="0" smtClean="0"/>
              <a:t>Appropriate </a:t>
            </a:r>
            <a:r>
              <a:rPr lang="en-US" sz="2200" dirty="0"/>
              <a:t>Policies and </a:t>
            </a:r>
            <a:r>
              <a:rPr lang="en-US" sz="2200" dirty="0" smtClean="0"/>
              <a:t>Structures</a:t>
            </a:r>
          </a:p>
          <a:p>
            <a:pPr lvl="2">
              <a:buClr>
                <a:schemeClr val="bg2"/>
              </a:buClr>
            </a:pPr>
            <a:r>
              <a:rPr lang="en-US" sz="2000" dirty="0" smtClean="0"/>
              <a:t>Code </a:t>
            </a:r>
            <a:r>
              <a:rPr lang="en-US" sz="2000" dirty="0"/>
              <a:t>of </a:t>
            </a:r>
            <a:r>
              <a:rPr lang="en-US" sz="2000" dirty="0" smtClean="0"/>
              <a:t>Ethics</a:t>
            </a:r>
          </a:p>
          <a:p>
            <a:pPr lvl="2">
              <a:buClr>
                <a:schemeClr val="bg2"/>
              </a:buClr>
            </a:pPr>
            <a:r>
              <a:rPr lang="en-US" sz="2000" dirty="0" smtClean="0"/>
              <a:t>Ethics </a:t>
            </a:r>
            <a:r>
              <a:rPr lang="en-US" sz="2000" dirty="0"/>
              <a:t>Audits</a:t>
            </a:r>
            <a:endParaRPr lang="en-US" sz="2000" dirty="0">
              <a:cs typeface="Avenir Black" charset="0"/>
            </a:endParaRPr>
          </a:p>
        </p:txBody>
      </p:sp>
    </p:spTree>
    <p:extLst>
      <p:ext uri="{BB962C8B-B14F-4D97-AF65-F5344CB8AC3E}">
        <p14:creationId xmlns:p14="http://schemas.microsoft.com/office/powerpoint/2010/main" val="20257611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7467600" cy="1097280"/>
          </a:xfrm>
        </p:spPr>
        <p:txBody>
          <a:bodyPr/>
          <a:lstStyle/>
          <a:p>
            <a:r>
              <a:rPr lang="en-US" dirty="0"/>
              <a:t>Ensuring Legal Communication</a:t>
            </a:r>
            <a:endParaRPr lang="en-IN" b="0" dirty="0"/>
          </a:p>
        </p:txBody>
      </p:sp>
      <p:sp>
        <p:nvSpPr>
          <p:cNvPr id="3" name="Content Placeholder 2"/>
          <p:cNvSpPr>
            <a:spLocks noGrp="1"/>
          </p:cNvSpPr>
          <p:nvPr>
            <p:ph idx="1"/>
          </p:nvPr>
        </p:nvSpPr>
        <p:spPr>
          <a:xfrm>
            <a:off x="457200" y="1600201"/>
            <a:ext cx="7010400" cy="3276599"/>
          </a:xfrm>
        </p:spPr>
        <p:txBody>
          <a:bodyPr/>
          <a:lstStyle/>
          <a:p>
            <a:pPr>
              <a:spcBef>
                <a:spcPts val="600"/>
              </a:spcBef>
              <a:buClr>
                <a:schemeClr val="bg2"/>
              </a:buClr>
            </a:pPr>
            <a:r>
              <a:rPr lang="en-US" sz="2400" b="1" dirty="0"/>
              <a:t>Laws and Regulations </a:t>
            </a:r>
            <a:r>
              <a:rPr lang="en-US" sz="2400" b="1" dirty="0" smtClean="0"/>
              <a:t>Govern</a:t>
            </a:r>
            <a:endParaRPr lang="en-US" sz="2400" dirty="0"/>
          </a:p>
          <a:p>
            <a:pPr lvl="1">
              <a:buClr>
                <a:schemeClr val="bg2"/>
              </a:buClr>
            </a:pPr>
            <a:r>
              <a:rPr lang="en-US" sz="2200" dirty="0" smtClean="0"/>
              <a:t>Promotional Communication</a:t>
            </a:r>
            <a:endParaRPr lang="en-US" sz="2200" dirty="0"/>
          </a:p>
          <a:p>
            <a:pPr lvl="1">
              <a:buClr>
                <a:schemeClr val="bg2"/>
              </a:buClr>
            </a:pPr>
            <a:r>
              <a:rPr lang="en-US" sz="2200" dirty="0" smtClean="0"/>
              <a:t>Contracts</a:t>
            </a:r>
            <a:endParaRPr lang="en-US" sz="2200" dirty="0"/>
          </a:p>
          <a:p>
            <a:pPr lvl="1">
              <a:buClr>
                <a:schemeClr val="bg2"/>
              </a:buClr>
            </a:pPr>
            <a:r>
              <a:rPr lang="en-US" sz="2200" dirty="0" smtClean="0"/>
              <a:t>Employment Communication</a:t>
            </a:r>
          </a:p>
          <a:p>
            <a:pPr lvl="1">
              <a:buClr>
                <a:schemeClr val="bg2"/>
              </a:buClr>
            </a:pPr>
            <a:r>
              <a:rPr lang="en-US" sz="2200" dirty="0" smtClean="0"/>
              <a:t>Intellectual Property</a:t>
            </a:r>
          </a:p>
          <a:p>
            <a:pPr lvl="1">
              <a:buClr>
                <a:schemeClr val="bg2"/>
              </a:buClr>
            </a:pPr>
            <a:r>
              <a:rPr lang="en-US" sz="2200" dirty="0" smtClean="0"/>
              <a:t>Financial Reporting</a:t>
            </a:r>
          </a:p>
          <a:p>
            <a:pPr lvl="1">
              <a:buClr>
                <a:schemeClr val="bg2"/>
              </a:buClr>
            </a:pPr>
            <a:r>
              <a:rPr lang="en-US" sz="2200" dirty="0" smtClean="0"/>
              <a:t>Defamation</a:t>
            </a:r>
            <a:endParaRPr lang="en-US" sz="2200" dirty="0"/>
          </a:p>
          <a:p>
            <a:pPr lvl="1">
              <a:buClr>
                <a:schemeClr val="bg2"/>
              </a:buClr>
            </a:pPr>
            <a:r>
              <a:rPr lang="en-US" sz="2200" dirty="0" smtClean="0"/>
              <a:t>Transparency </a:t>
            </a:r>
            <a:r>
              <a:rPr lang="en-US" sz="2200" dirty="0"/>
              <a:t>Requirements</a:t>
            </a:r>
            <a:endParaRPr lang="en-US" sz="2200" dirty="0" smtClean="0"/>
          </a:p>
        </p:txBody>
      </p:sp>
    </p:spTree>
    <p:extLst>
      <p:ext uri="{BB962C8B-B14F-4D97-AF65-F5344CB8AC3E}">
        <p14:creationId xmlns:p14="http://schemas.microsoft.com/office/powerpoint/2010/main" val="34630479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1097280"/>
          </a:xfrm>
        </p:spPr>
        <p:txBody>
          <a:bodyPr/>
          <a:lstStyle/>
          <a:p>
            <a:r>
              <a:rPr lang="en-US" dirty="0"/>
              <a:t>Understanding Why Communication Matters</a:t>
            </a:r>
          </a:p>
        </p:txBody>
      </p:sp>
      <p:sp>
        <p:nvSpPr>
          <p:cNvPr id="3" name="Content Placeholder 2"/>
          <p:cNvSpPr>
            <a:spLocks noGrp="1"/>
          </p:cNvSpPr>
          <p:nvPr>
            <p:ph idx="1"/>
          </p:nvPr>
        </p:nvSpPr>
        <p:spPr/>
        <p:txBody>
          <a:bodyPr/>
          <a:lstStyle/>
          <a:p>
            <a:r>
              <a:rPr lang="en-US" sz="2400" b="1" dirty="0"/>
              <a:t>LO 1.1</a:t>
            </a:r>
            <a:r>
              <a:rPr lang="en-US" sz="2400" dirty="0"/>
              <a:t> Explain the importance of effective communication to your career and to the companies where you will work</a:t>
            </a:r>
            <a:r>
              <a:rPr lang="en-US" sz="2400" dirty="0" smtClean="0"/>
              <a:t>.</a:t>
            </a:r>
            <a:endParaRPr lang="en-US" sz="2400" dirty="0"/>
          </a:p>
        </p:txBody>
      </p:sp>
    </p:spTree>
    <p:extLst>
      <p:ext uri="{BB962C8B-B14F-4D97-AF65-F5344CB8AC3E}">
        <p14:creationId xmlns:p14="http://schemas.microsoft.com/office/powerpoint/2010/main" val="7338158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1143000"/>
            <a:ext cx="2438400" cy="609600"/>
          </a:xfrm>
        </p:spPr>
        <p:txBody>
          <a:bodyPr anchor="b"/>
          <a:lstStyle/>
          <a:p>
            <a:r>
              <a:rPr lang="en-US" dirty="0"/>
              <a:t>Copyright</a:t>
            </a:r>
          </a:p>
        </p:txBody>
      </p:sp>
      <p:pic>
        <p:nvPicPr>
          <p:cNvPr id="5" name="Picture 2" descr="This work is protected by United States copyright laws and is provided solely for the use of instructors in teaching their courses and assessing student learning. Dissemination or sale of any part of this work (including on the world wide web) will destroy the integrity of the work and is not permitted. The work and materials from it should never be made available to students except by instructors using the accompanying text in their classes. All recipients of this work are expected to abide by these restrictions and to honor the intended pedagogical purposes and the needs of other instructors who rely on these materials."/>
          <p:cNvPicPr>
            <a:picLocks noChangeAspect="1" noChangeArrowheads="1"/>
          </p:cNvPicPr>
          <p:nvPr/>
        </p:nvPicPr>
        <p:blipFill>
          <a:blip r:embed="rId3"/>
          <a:srcRect/>
          <a:stretch>
            <a:fillRect/>
          </a:stretch>
        </p:blipFill>
        <p:spPr bwMode="auto">
          <a:xfrm>
            <a:off x="823015" y="2226365"/>
            <a:ext cx="7423150" cy="2438400"/>
          </a:xfrm>
          <a:prstGeom prst="rect">
            <a:avLst/>
          </a:prstGeom>
          <a:noFill/>
          <a:ln w="9525">
            <a:noFill/>
            <a:miter lim="800000"/>
            <a:headEnd/>
            <a:tailEnd/>
          </a:ln>
        </p:spPr>
      </p:pic>
    </p:spTree>
    <p:extLst>
      <p:ext uri="{BB962C8B-B14F-4D97-AF65-F5344CB8AC3E}">
        <p14:creationId xmlns:p14="http://schemas.microsoft.com/office/powerpoint/2010/main" val="10627467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7924800" cy="1097280"/>
          </a:xfrm>
        </p:spPr>
        <p:txBody>
          <a:bodyPr/>
          <a:lstStyle/>
          <a:p>
            <a:r>
              <a:rPr lang="en-US" dirty="0"/>
              <a:t>Communication is Important to Your Career</a:t>
            </a:r>
          </a:p>
        </p:txBody>
      </p:sp>
      <p:sp>
        <p:nvSpPr>
          <p:cNvPr id="3" name="Content Placeholder 2"/>
          <p:cNvSpPr>
            <a:spLocks noGrp="1"/>
          </p:cNvSpPr>
          <p:nvPr>
            <p:ph idx="1"/>
          </p:nvPr>
        </p:nvSpPr>
        <p:spPr>
          <a:xfrm>
            <a:off x="457200" y="1600200"/>
            <a:ext cx="8153400" cy="4525963"/>
          </a:xfrm>
        </p:spPr>
        <p:txBody>
          <a:bodyPr/>
          <a:lstStyle/>
          <a:p>
            <a:r>
              <a:rPr lang="en-US" sz="2400" dirty="0"/>
              <a:t>Your career will give you the opportunity to communicate, collaborate and share ideas with many people, both inside and outside your organization</a:t>
            </a:r>
          </a:p>
          <a:p>
            <a:r>
              <a:rPr lang="en-US" sz="2400" dirty="0"/>
              <a:t>You may be an employee, executive, consultant or freelancer to a company</a:t>
            </a:r>
          </a:p>
          <a:p>
            <a:r>
              <a:rPr lang="en-US" sz="2400" dirty="0"/>
              <a:t>You may become an entrepreneur</a:t>
            </a:r>
          </a:p>
          <a:p>
            <a:r>
              <a:rPr lang="en-US" sz="2400" dirty="0"/>
              <a:t>In all these roles, communication skills may be the single most important skill you possess</a:t>
            </a:r>
          </a:p>
        </p:txBody>
      </p:sp>
    </p:spTree>
    <p:extLst>
      <p:ext uri="{BB962C8B-B14F-4D97-AF65-F5344CB8AC3E}">
        <p14:creationId xmlns:p14="http://schemas.microsoft.com/office/powerpoint/2010/main" val="33221537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bg2"/>
                </a:solidFill>
              </a:rPr>
              <a:t>Figure 1.1 </a:t>
            </a:r>
            <a:r>
              <a:rPr lang="en-US" dirty="0" smtClean="0">
                <a:solidFill>
                  <a:schemeClr val="bg2"/>
                </a:solidFill>
              </a:rPr>
              <a:t>Sharing </a:t>
            </a:r>
            <a:r>
              <a:rPr lang="en-US" dirty="0">
                <a:solidFill>
                  <a:schemeClr val="bg2"/>
                </a:solidFill>
              </a:rPr>
              <a:t>Information</a:t>
            </a:r>
            <a:endParaRPr lang="en-IN" b="0" dirty="0"/>
          </a:p>
        </p:txBody>
      </p:sp>
      <p:pic>
        <p:nvPicPr>
          <p:cNvPr id="5" name="Picture 4" descr="Three exchanges between a project manager and his boss. The following list provides the type of information sharing for each exchange, and the dialogue. First exchange: transmitted meaning. Project manager: the new app is on schedule. Boss: great! It’s on schedule and I don’t need to worry. Second exchange: negotiated meaning. Project manager: everything is fine. Boss: are you worried about anything? Project manager: well, two designers quit but now I’m trying to replace them. Boss: so you are still on schedule but now there is some risk of slip. Third exchange: re-created meaning. Project manager: I think everything is fine. Boss: uh-oh. He doesn’t sound confident or in control of the projec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01978" y="1676400"/>
            <a:ext cx="5940043" cy="4081253"/>
          </a:xfrm>
          <a:prstGeom prst="rect">
            <a:avLst/>
          </a:prstGeom>
        </p:spPr>
      </p:pic>
    </p:spTree>
    <p:extLst>
      <p:ext uri="{BB962C8B-B14F-4D97-AF65-F5344CB8AC3E}">
        <p14:creationId xmlns:p14="http://schemas.microsoft.com/office/powerpoint/2010/main" val="10646496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305800" cy="1097280"/>
          </a:xfrm>
        </p:spPr>
        <p:txBody>
          <a:bodyPr/>
          <a:lstStyle/>
          <a:p>
            <a:r>
              <a:rPr lang="en-US" dirty="0">
                <a:solidFill>
                  <a:schemeClr val="bg2"/>
                </a:solidFill>
              </a:rPr>
              <a:t>Communication is Important to Your Company</a:t>
            </a:r>
            <a:endParaRPr lang="en-US" dirty="0"/>
          </a:p>
        </p:txBody>
      </p:sp>
      <p:sp>
        <p:nvSpPr>
          <p:cNvPr id="3" name="Content Placeholder 2"/>
          <p:cNvSpPr>
            <a:spLocks noGrp="1"/>
          </p:cNvSpPr>
          <p:nvPr>
            <p:ph idx="1"/>
          </p:nvPr>
        </p:nvSpPr>
        <p:spPr>
          <a:xfrm>
            <a:off x="457200" y="1600200"/>
            <a:ext cx="8153400" cy="4525963"/>
          </a:xfrm>
        </p:spPr>
        <p:txBody>
          <a:bodyPr/>
          <a:lstStyle/>
          <a:p>
            <a:r>
              <a:rPr lang="en-US" sz="2400" dirty="0"/>
              <a:t>Regardless of where you work, effective communication helps businesses be successful in numerous ways, </a:t>
            </a:r>
            <a:r>
              <a:rPr lang="en-US" sz="2400" dirty="0" smtClean="0"/>
              <a:t>including</a:t>
            </a:r>
          </a:p>
          <a:p>
            <a:pPr lvl="1"/>
            <a:r>
              <a:rPr lang="en-US" sz="2400" dirty="0" smtClean="0"/>
              <a:t>Building Trust</a:t>
            </a:r>
          </a:p>
          <a:p>
            <a:pPr lvl="1"/>
            <a:r>
              <a:rPr lang="en-US" sz="2400" dirty="0" smtClean="0"/>
              <a:t>Closer </a:t>
            </a:r>
            <a:r>
              <a:rPr lang="en-US" sz="2400" dirty="0"/>
              <a:t>Ties to the </a:t>
            </a:r>
            <a:r>
              <a:rPr lang="en-US" sz="2400" dirty="0" smtClean="0"/>
              <a:t>Community</a:t>
            </a:r>
          </a:p>
          <a:p>
            <a:pPr lvl="1"/>
            <a:r>
              <a:rPr lang="en-US" sz="2400" dirty="0" smtClean="0"/>
              <a:t>Client Relations</a:t>
            </a:r>
          </a:p>
          <a:p>
            <a:pPr lvl="1"/>
            <a:r>
              <a:rPr lang="en-US" sz="2400" dirty="0" smtClean="0"/>
              <a:t>Increased Productivity</a:t>
            </a:r>
          </a:p>
          <a:p>
            <a:pPr lvl="1"/>
            <a:r>
              <a:rPr lang="en-US" sz="2400" dirty="0" smtClean="0"/>
              <a:t>Marketing </a:t>
            </a:r>
            <a:r>
              <a:rPr lang="en-US" sz="2400" dirty="0"/>
              <a:t>and </a:t>
            </a:r>
            <a:r>
              <a:rPr lang="en-US" sz="2400" dirty="0" smtClean="0"/>
              <a:t>Sales</a:t>
            </a:r>
          </a:p>
          <a:p>
            <a:pPr lvl="1"/>
            <a:r>
              <a:rPr lang="en-US" sz="2400" dirty="0" smtClean="0"/>
              <a:t>Employee </a:t>
            </a:r>
            <a:r>
              <a:rPr lang="en-US" sz="2400" dirty="0"/>
              <a:t>Relations</a:t>
            </a:r>
          </a:p>
        </p:txBody>
      </p:sp>
    </p:spTree>
    <p:extLst>
      <p:ext uri="{BB962C8B-B14F-4D97-AF65-F5344CB8AC3E}">
        <p14:creationId xmlns:p14="http://schemas.microsoft.com/office/powerpoint/2010/main" val="16143531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382000" cy="1097280"/>
          </a:xfrm>
        </p:spPr>
        <p:txBody>
          <a:bodyPr/>
          <a:lstStyle/>
          <a:p>
            <a:r>
              <a:rPr lang="en-US" dirty="0"/>
              <a:t>What Makes Business Communication Effective?</a:t>
            </a:r>
          </a:p>
        </p:txBody>
      </p:sp>
      <p:sp>
        <p:nvSpPr>
          <p:cNvPr id="3" name="Content Placeholder 2"/>
          <p:cNvSpPr>
            <a:spLocks noGrp="1"/>
          </p:cNvSpPr>
          <p:nvPr>
            <p:ph idx="1"/>
          </p:nvPr>
        </p:nvSpPr>
        <p:spPr>
          <a:xfrm>
            <a:off x="457200" y="1600200"/>
            <a:ext cx="8153400" cy="4525963"/>
          </a:xfrm>
        </p:spPr>
        <p:txBody>
          <a:bodyPr/>
          <a:lstStyle/>
          <a:p>
            <a:r>
              <a:rPr lang="en-US" sz="2400" dirty="0"/>
              <a:t>Give facts rather than vague impressions</a:t>
            </a:r>
          </a:p>
          <a:p>
            <a:r>
              <a:rPr lang="en-US" sz="2400" dirty="0"/>
              <a:t>Present information in a concise, efficient manner</a:t>
            </a:r>
          </a:p>
          <a:p>
            <a:r>
              <a:rPr lang="en-US" sz="2400" dirty="0"/>
              <a:t>Clarify expectations and responsibilities</a:t>
            </a:r>
          </a:p>
          <a:p>
            <a:r>
              <a:rPr lang="en-US" sz="2400" dirty="0"/>
              <a:t>Offer compelling, persuasive arguments and </a:t>
            </a:r>
            <a:r>
              <a:rPr lang="en-US" sz="2400" dirty="0" smtClean="0"/>
              <a:t>recommendations</a:t>
            </a:r>
            <a:endParaRPr lang="en-US" sz="2400" dirty="0"/>
          </a:p>
        </p:txBody>
      </p:sp>
    </p:spTree>
    <p:extLst>
      <p:ext uri="{BB962C8B-B14F-4D97-AF65-F5344CB8AC3E}">
        <p14:creationId xmlns:p14="http://schemas.microsoft.com/office/powerpoint/2010/main" val="15927073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001000" cy="1097280"/>
          </a:xfrm>
        </p:spPr>
        <p:txBody>
          <a:bodyPr/>
          <a:lstStyle/>
          <a:p>
            <a:r>
              <a:rPr lang="en-US" dirty="0"/>
              <a:t>Communicating as a Professional</a:t>
            </a:r>
          </a:p>
        </p:txBody>
      </p:sp>
      <p:sp>
        <p:nvSpPr>
          <p:cNvPr id="3" name="Content Placeholder 2"/>
          <p:cNvSpPr>
            <a:spLocks noGrp="1"/>
          </p:cNvSpPr>
          <p:nvPr>
            <p:ph idx="1"/>
          </p:nvPr>
        </p:nvSpPr>
        <p:spPr>
          <a:xfrm>
            <a:off x="457200" y="1600200"/>
            <a:ext cx="8153400" cy="4525963"/>
          </a:xfrm>
        </p:spPr>
        <p:txBody>
          <a:bodyPr/>
          <a:lstStyle/>
          <a:p>
            <a:r>
              <a:rPr lang="en-US" sz="2400" b="1" dirty="0"/>
              <a:t>LO 1.2</a:t>
            </a:r>
            <a:r>
              <a:rPr lang="en-US" sz="2400" dirty="0"/>
              <a:t> Explain what it means to communicate as a professional in a business context.</a:t>
            </a:r>
          </a:p>
        </p:txBody>
      </p:sp>
    </p:spTree>
    <p:extLst>
      <p:ext uri="{BB962C8B-B14F-4D97-AF65-F5344CB8AC3E}">
        <p14:creationId xmlns:p14="http://schemas.microsoft.com/office/powerpoint/2010/main" val="22473487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theme1.xml><?xml version="1.0" encoding="utf-8"?>
<a:theme xmlns:a="http://schemas.openxmlformats.org/drawingml/2006/main" name="508 Lecture">
  <a:themeElements>
    <a:clrScheme name="Custom 7">
      <a:dk1>
        <a:sysClr val="windowText" lastClr="000000"/>
      </a:dk1>
      <a:lt1>
        <a:sysClr val="window" lastClr="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6935</TotalTime>
  <Words>5217</Words>
  <Application>Microsoft Office PowerPoint</Application>
  <PresentationFormat>On-screen Show (4:3)</PresentationFormat>
  <Paragraphs>292</Paragraphs>
  <Slides>40</Slides>
  <Notes>36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40</vt:i4>
      </vt:variant>
    </vt:vector>
  </HeadingPairs>
  <TitlesOfParts>
    <vt:vector size="46" baseType="lpstr">
      <vt:lpstr>Arial</vt:lpstr>
      <vt:lpstr>Avenir Black</vt:lpstr>
      <vt:lpstr>Times New Roman</vt:lpstr>
      <vt:lpstr>Verdana</vt:lpstr>
      <vt:lpstr>Wingdings</vt:lpstr>
      <vt:lpstr>508 Lecture</vt:lpstr>
      <vt:lpstr>Business Communication Today</vt:lpstr>
      <vt:lpstr>Learning Objectives (1 of 2)</vt:lpstr>
      <vt:lpstr>Learning Objectives (2 of 2)</vt:lpstr>
      <vt:lpstr>Understanding Why Communication Matters</vt:lpstr>
      <vt:lpstr>Communication is Important to Your Career</vt:lpstr>
      <vt:lpstr>Figure 1.1 Sharing Information</vt:lpstr>
      <vt:lpstr>Communication is Important to Your Company</vt:lpstr>
      <vt:lpstr>What Makes Business Communication Effective?</vt:lpstr>
      <vt:lpstr>Communicating as a Professional</vt:lpstr>
      <vt:lpstr>Elements of Professionalism</vt:lpstr>
      <vt:lpstr>Understanding What Employers Expect from You (1 of 2)</vt:lpstr>
      <vt:lpstr>Understanding What Employers Expect from You (2 of 2)</vt:lpstr>
      <vt:lpstr>Communicating in an Organizational Context</vt:lpstr>
      <vt:lpstr>Adopting an Audience-Centered Approach</vt:lpstr>
      <vt:lpstr>Exploring the Communication Process</vt:lpstr>
      <vt:lpstr>The Basic Communication Model</vt:lpstr>
      <vt:lpstr>Barriers in the Communication Process</vt:lpstr>
      <vt:lpstr>Inside the Mind of Your Audience</vt:lpstr>
      <vt:lpstr>How Audiences Receive Messages</vt:lpstr>
      <vt:lpstr>How Audiences Decode Messages</vt:lpstr>
      <vt:lpstr>Figure 1.6 How Shared Experience Affects Understanding</vt:lpstr>
      <vt:lpstr>How Audiences Respond to Messages</vt:lpstr>
      <vt:lpstr>Figure 1.7 The Social Communication Model</vt:lpstr>
      <vt:lpstr>The Mobile Revolution</vt:lpstr>
      <vt:lpstr>The Rise of Mobile Communication as a Platform (1 of 2)</vt:lpstr>
      <vt:lpstr>The Rise of Mobile Communication as a Platform (2 of 2)</vt:lpstr>
      <vt:lpstr>How Mobile Technologies are Changing Business Communication (1 of 2)</vt:lpstr>
      <vt:lpstr>How Mobile Technologies are Changing Business Communication (2 of 2)</vt:lpstr>
      <vt:lpstr>Using Technology to Improve Business Communication</vt:lpstr>
      <vt:lpstr>Keeping Technology in Perspective</vt:lpstr>
      <vt:lpstr>Guarding Against Information Overload</vt:lpstr>
      <vt:lpstr>Using Technological Tools Productively</vt:lpstr>
      <vt:lpstr>Reconnecting With People</vt:lpstr>
      <vt:lpstr>Committing to Ethical and Legal Communication</vt:lpstr>
      <vt:lpstr>Ethical Communication</vt:lpstr>
      <vt:lpstr>Unethical Communication</vt:lpstr>
      <vt:lpstr>Distinguishing Ethical Dilemmas from Ethical Lapses</vt:lpstr>
      <vt:lpstr>Ensuring Ethical Communication</vt:lpstr>
      <vt:lpstr>Ensuring Legal Communication</vt:lpstr>
      <vt:lpstr>Copyright</vt:lpstr>
    </vt:vector>
  </TitlesOfParts>
  <Company>SPi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Communication Today, Fourteenth Edition</dc:title>
  <dc:subject>Business</dc:subject>
  <dc:creator>Bovee/Thill</dc:creator>
  <cp:keywords>Business Communication</cp:keywords>
  <cp:lastModifiedBy>R, Nithiyanandhan</cp:lastModifiedBy>
  <cp:revision>1884</cp:revision>
  <dcterms:created xsi:type="dcterms:W3CDTF">2014-07-14T20:04:21Z</dcterms:created>
  <dcterms:modified xsi:type="dcterms:W3CDTF">2017-06-28T09:10:08Z</dcterms:modified>
</cp:coreProperties>
</file>