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5"/>
  </p:notesMasterIdLst>
  <p:sldIdLst>
    <p:sldId id="256" r:id="rId3"/>
    <p:sldId id="259" r:id="rId4"/>
    <p:sldId id="260" r:id="rId5"/>
    <p:sldId id="261" r:id="rId6"/>
    <p:sldId id="262" r:id="rId7"/>
    <p:sldId id="263" r:id="rId8"/>
    <p:sldId id="264" r:id="rId9"/>
    <p:sldId id="265" r:id="rId10"/>
    <p:sldId id="266" r:id="rId11"/>
    <p:sldId id="267" r:id="rId12"/>
    <p:sldId id="268" r:id="rId13"/>
    <p:sldId id="269" r:id="rId14"/>
  </p:sldIdLst>
  <p:sldSz cx="9144000" cy="5143500" type="screen16x9"/>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14" y="4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8E49AE-81C2-4576-A51E-CEB0043355D1}" type="datetimeFigureOut">
              <a:rPr lang="en-US" smtClean="0"/>
              <a:t>5/13/2020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5B64E7-5784-4DFD-825A-6C0774F49550}" type="slidenum">
              <a:rPr lang="en-US" smtClean="0"/>
              <a:t>‹#›</a:t>
            </a:fld>
            <a:endParaRPr lang="en-US"/>
          </a:p>
        </p:txBody>
      </p:sp>
    </p:spTree>
    <p:extLst>
      <p:ext uri="{BB962C8B-B14F-4D97-AF65-F5344CB8AC3E}">
        <p14:creationId xmlns:p14="http://schemas.microsoft.com/office/powerpoint/2010/main" val="407645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One of the causes of poor health in the US is poverty and homelessness.</a:t>
            </a:r>
            <a:r>
              <a:rPr lang="en-US" baseline="0" dirty="0" smtClean="0"/>
              <a:t> About one-third of the US homeless are made up of children who are under the age of 18 years. There is a need to understand the link between homelessness and overall health, health utilization, and spending in early years.</a:t>
            </a:r>
            <a:endParaRPr lang="en-US" dirty="0"/>
          </a:p>
        </p:txBody>
      </p:sp>
      <p:sp>
        <p:nvSpPr>
          <p:cNvPr id="4" name="Slide Number Placeholder 3"/>
          <p:cNvSpPr>
            <a:spLocks noGrp="1"/>
          </p:cNvSpPr>
          <p:nvPr>
            <p:ph type="sldNum" sz="quarter" idx="10"/>
          </p:nvPr>
        </p:nvSpPr>
        <p:spPr/>
        <p:txBody>
          <a:bodyPr/>
          <a:lstStyle/>
          <a:p>
            <a:fld id="{E05B64E7-5784-4DFD-825A-6C0774F49550}" type="slidenum">
              <a:rPr lang="en-US" smtClean="0"/>
              <a:t>2</a:t>
            </a:fld>
            <a:endParaRPr lang="en-US"/>
          </a:p>
        </p:txBody>
      </p:sp>
    </p:spTree>
    <p:extLst>
      <p:ext uri="{BB962C8B-B14F-4D97-AF65-F5344CB8AC3E}">
        <p14:creationId xmlns:p14="http://schemas.microsoft.com/office/powerpoint/2010/main" val="35320556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conclusion,</a:t>
            </a:r>
            <a:r>
              <a:rPr lang="en-US" baseline="0" dirty="0" smtClean="0"/>
              <a:t> homelessness and poverty are great contributors to poor health outcomes of infants. Long term policies aimed at affordable housing have a better chance of leading to more positive health outcomes, increased utilization of healthcare, and reduced healthcare spending for </a:t>
            </a:r>
            <a:r>
              <a:rPr lang="en-US" baseline="0" smtClean="0"/>
              <a:t>homeless families.</a:t>
            </a:r>
            <a:endParaRPr lang="en-US"/>
          </a:p>
        </p:txBody>
      </p:sp>
      <p:sp>
        <p:nvSpPr>
          <p:cNvPr id="4" name="Slide Number Placeholder 3"/>
          <p:cNvSpPr>
            <a:spLocks noGrp="1"/>
          </p:cNvSpPr>
          <p:nvPr>
            <p:ph type="sldNum" sz="quarter" idx="10"/>
          </p:nvPr>
        </p:nvSpPr>
        <p:spPr/>
        <p:txBody>
          <a:bodyPr/>
          <a:lstStyle/>
          <a:p>
            <a:fld id="{E05B64E7-5784-4DFD-825A-6C0774F49550}" type="slidenum">
              <a:rPr lang="en-US" smtClean="0"/>
              <a:t>11</a:t>
            </a:fld>
            <a:endParaRPr lang="en-US"/>
          </a:p>
        </p:txBody>
      </p:sp>
    </p:spTree>
    <p:extLst>
      <p:ext uri="{BB962C8B-B14F-4D97-AF65-F5344CB8AC3E}">
        <p14:creationId xmlns:p14="http://schemas.microsoft.com/office/powerpoint/2010/main" val="748904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are three major stresses that have been found to affect homeless children.</a:t>
            </a:r>
            <a:r>
              <a:rPr lang="en-US" baseline="0" dirty="0" smtClean="0"/>
              <a:t> They include living in a shelter, poverty problems, and normal biological risks faced by all children. As such, homeless children have a higher risk of developing depression, alcoholism and drug abuse behavior, and suicide attempts in adulthood.</a:t>
            </a:r>
            <a:endParaRPr lang="en-US" dirty="0"/>
          </a:p>
        </p:txBody>
      </p:sp>
      <p:sp>
        <p:nvSpPr>
          <p:cNvPr id="4" name="Slide Number Placeholder 3"/>
          <p:cNvSpPr>
            <a:spLocks noGrp="1"/>
          </p:cNvSpPr>
          <p:nvPr>
            <p:ph type="sldNum" sz="quarter" idx="10"/>
          </p:nvPr>
        </p:nvSpPr>
        <p:spPr/>
        <p:txBody>
          <a:bodyPr/>
          <a:lstStyle/>
          <a:p>
            <a:fld id="{E05B64E7-5784-4DFD-825A-6C0774F49550}" type="slidenum">
              <a:rPr lang="en-US" smtClean="0"/>
              <a:t>3</a:t>
            </a:fld>
            <a:endParaRPr lang="en-US"/>
          </a:p>
        </p:txBody>
      </p:sp>
    </p:spTree>
    <p:extLst>
      <p:ext uri="{BB962C8B-B14F-4D97-AF65-F5344CB8AC3E}">
        <p14:creationId xmlns:p14="http://schemas.microsoft.com/office/powerpoint/2010/main" val="1589846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are two groups of subjects</a:t>
            </a:r>
            <a:r>
              <a:rPr lang="en-US" baseline="0" dirty="0" smtClean="0"/>
              <a:t> that were used in the study. There is the homeless infants and a control group that is composed of children born in low-income families but are not homeless. To identify the subjects, the claim-based diagnosis and procedures on Medicaid were used. All the data was collected from Massachusetts.</a:t>
            </a:r>
            <a:endParaRPr lang="en-US" dirty="0"/>
          </a:p>
        </p:txBody>
      </p:sp>
      <p:sp>
        <p:nvSpPr>
          <p:cNvPr id="4" name="Slide Number Placeholder 3"/>
          <p:cNvSpPr>
            <a:spLocks noGrp="1"/>
          </p:cNvSpPr>
          <p:nvPr>
            <p:ph type="sldNum" sz="quarter" idx="10"/>
          </p:nvPr>
        </p:nvSpPr>
        <p:spPr/>
        <p:txBody>
          <a:bodyPr/>
          <a:lstStyle/>
          <a:p>
            <a:fld id="{E05B64E7-5784-4DFD-825A-6C0774F49550}" type="slidenum">
              <a:rPr lang="en-US" smtClean="0"/>
              <a:t>4</a:t>
            </a:fld>
            <a:endParaRPr lang="en-US"/>
          </a:p>
        </p:txBody>
      </p:sp>
    </p:spTree>
    <p:extLst>
      <p:ext uri="{BB962C8B-B14F-4D97-AF65-F5344CB8AC3E}">
        <p14:creationId xmlns:p14="http://schemas.microsoft.com/office/powerpoint/2010/main" val="2379182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are two main variables in the study. The independent variable is time.</a:t>
            </a:r>
            <a:r>
              <a:rPr lang="en-US" baseline="0" dirty="0" smtClean="0"/>
              <a:t> The dependent variables are diagnosis for short gestation, fetal growth retardation, low-birth weight, well-child visits, intensive care unit stays for infants, and the claim-based expenditures. </a:t>
            </a:r>
            <a:endParaRPr lang="en-US" dirty="0"/>
          </a:p>
        </p:txBody>
      </p:sp>
      <p:sp>
        <p:nvSpPr>
          <p:cNvPr id="4" name="Slide Number Placeholder 3"/>
          <p:cNvSpPr>
            <a:spLocks noGrp="1"/>
          </p:cNvSpPr>
          <p:nvPr>
            <p:ph type="sldNum" sz="quarter" idx="10"/>
          </p:nvPr>
        </p:nvSpPr>
        <p:spPr/>
        <p:txBody>
          <a:bodyPr/>
          <a:lstStyle/>
          <a:p>
            <a:fld id="{E05B64E7-5784-4DFD-825A-6C0774F49550}" type="slidenum">
              <a:rPr lang="en-US" smtClean="0"/>
              <a:t>5</a:t>
            </a:fld>
            <a:endParaRPr lang="en-US"/>
          </a:p>
        </p:txBody>
      </p:sp>
    </p:spTree>
    <p:extLst>
      <p:ext uri="{BB962C8B-B14F-4D97-AF65-F5344CB8AC3E}">
        <p14:creationId xmlns:p14="http://schemas.microsoft.com/office/powerpoint/2010/main" val="3121932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most common illnesses that were</a:t>
            </a:r>
            <a:r>
              <a:rPr lang="en-US" baseline="0" dirty="0" smtClean="0"/>
              <a:t> identified are </a:t>
            </a:r>
            <a:r>
              <a:rPr lang="en-US" altLang="ko-KR" sz="1200" dirty="0" smtClean="0">
                <a:latin typeface="Arial" pitchFamily="34" charset="0"/>
                <a:cs typeface="Arial" pitchFamily="34" charset="0"/>
              </a:rPr>
              <a:t>upper respiratory diseases, fever, allergies, nutritional, endocrine and </a:t>
            </a:r>
            <a:r>
              <a:rPr lang="en-US" altLang="ko-KR" sz="1200" dirty="0" smtClean="0"/>
              <a:t>metabolic deficiencies. During</a:t>
            </a:r>
            <a:r>
              <a:rPr lang="en-US" altLang="ko-KR" sz="1200" baseline="0" dirty="0" smtClean="0"/>
              <a:t> the first 2 years of life, homeless infants were found to have higher chances of being admitted than the control group. However, after six years of age, </a:t>
            </a:r>
            <a:r>
              <a:rPr lang="en-US" altLang="ko-KR" sz="1200" baseline="0" dirty="0" err="1" smtClean="0"/>
              <a:t>tehre</a:t>
            </a:r>
            <a:r>
              <a:rPr lang="en-US" altLang="ko-KR" sz="1200" baseline="0" dirty="0" smtClean="0"/>
              <a:t> were no significant differences in health outcomes or trends between the two groups.</a:t>
            </a:r>
            <a:endParaRPr lang="en-US" dirty="0"/>
          </a:p>
        </p:txBody>
      </p:sp>
      <p:sp>
        <p:nvSpPr>
          <p:cNvPr id="4" name="Slide Number Placeholder 3"/>
          <p:cNvSpPr>
            <a:spLocks noGrp="1"/>
          </p:cNvSpPr>
          <p:nvPr>
            <p:ph type="sldNum" sz="quarter" idx="10"/>
          </p:nvPr>
        </p:nvSpPr>
        <p:spPr/>
        <p:txBody>
          <a:bodyPr/>
          <a:lstStyle/>
          <a:p>
            <a:fld id="{E05B64E7-5784-4DFD-825A-6C0774F49550}" type="slidenum">
              <a:rPr lang="en-US" smtClean="0"/>
              <a:t>6</a:t>
            </a:fld>
            <a:endParaRPr lang="en-US"/>
          </a:p>
        </p:txBody>
      </p:sp>
    </p:spTree>
    <p:extLst>
      <p:ext uri="{BB962C8B-B14F-4D97-AF65-F5344CB8AC3E}">
        <p14:creationId xmlns:p14="http://schemas.microsoft.com/office/powerpoint/2010/main" val="36141513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Some</a:t>
            </a:r>
            <a:r>
              <a:rPr lang="en-US" baseline="0" dirty="0" smtClean="0"/>
              <a:t> of the limitations of the study is that it lasts for only 6 years. There is a need to follow the groups for a longer period to have better picture of overall health into adulthood. There is also a need to study the policies implemented and their effects on the value to children, families, and the society in the long-term.</a:t>
            </a:r>
            <a:endParaRPr lang="en-US" dirty="0"/>
          </a:p>
        </p:txBody>
      </p:sp>
      <p:sp>
        <p:nvSpPr>
          <p:cNvPr id="4" name="Slide Number Placeholder 3"/>
          <p:cNvSpPr>
            <a:spLocks noGrp="1"/>
          </p:cNvSpPr>
          <p:nvPr>
            <p:ph type="sldNum" sz="quarter" idx="10"/>
          </p:nvPr>
        </p:nvSpPr>
        <p:spPr/>
        <p:txBody>
          <a:bodyPr/>
          <a:lstStyle/>
          <a:p>
            <a:fld id="{E05B64E7-5784-4DFD-825A-6C0774F49550}" type="slidenum">
              <a:rPr lang="en-US" smtClean="0"/>
              <a:t>7</a:t>
            </a:fld>
            <a:endParaRPr lang="en-US"/>
          </a:p>
        </p:txBody>
      </p:sp>
    </p:spTree>
    <p:extLst>
      <p:ext uri="{BB962C8B-B14F-4D97-AF65-F5344CB8AC3E}">
        <p14:creationId xmlns:p14="http://schemas.microsoft.com/office/powerpoint/2010/main" val="7593763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One of</a:t>
            </a:r>
            <a:r>
              <a:rPr lang="en-US" baseline="0" dirty="0" smtClean="0"/>
              <a:t> the long-term sustainable solutions is investing in affordable housing as a way of reducing poverty. There is also a need to have health systems that screen and link pregnant and nursing mothers who are found to have unstable housing to rapid interventions to reduce health risks.</a:t>
            </a:r>
            <a:endParaRPr lang="en-US" dirty="0"/>
          </a:p>
        </p:txBody>
      </p:sp>
      <p:sp>
        <p:nvSpPr>
          <p:cNvPr id="4" name="Slide Number Placeholder 3"/>
          <p:cNvSpPr>
            <a:spLocks noGrp="1"/>
          </p:cNvSpPr>
          <p:nvPr>
            <p:ph type="sldNum" sz="quarter" idx="10"/>
          </p:nvPr>
        </p:nvSpPr>
        <p:spPr/>
        <p:txBody>
          <a:bodyPr/>
          <a:lstStyle/>
          <a:p>
            <a:fld id="{E05B64E7-5784-4DFD-825A-6C0774F49550}" type="slidenum">
              <a:rPr lang="en-US" smtClean="0"/>
              <a:t>8</a:t>
            </a:fld>
            <a:endParaRPr lang="en-US"/>
          </a:p>
        </p:txBody>
      </p:sp>
    </p:spTree>
    <p:extLst>
      <p:ext uri="{BB962C8B-B14F-4D97-AF65-F5344CB8AC3E}">
        <p14:creationId xmlns:p14="http://schemas.microsoft.com/office/powerpoint/2010/main" val="11638116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table above</a:t>
            </a:r>
            <a:r>
              <a:rPr lang="en-US" baseline="0" dirty="0" smtClean="0"/>
              <a:t> shows the health conditions that were identified  during the study and their corresponding prevalence in the control group. All the health conditions identified have a high prevalence rate in the homeless infants over the control group. The most common conditions were upper respiratory infections, lower respiratory diseases, fever, allergies, and nutritional, endocrine, and metabolic disorders in both groups. Low birth weights and fetal growth retardation had the least level of prevalence.</a:t>
            </a:r>
            <a:endParaRPr lang="en-US" dirty="0"/>
          </a:p>
        </p:txBody>
      </p:sp>
      <p:sp>
        <p:nvSpPr>
          <p:cNvPr id="4" name="Slide Number Placeholder 3"/>
          <p:cNvSpPr>
            <a:spLocks noGrp="1"/>
          </p:cNvSpPr>
          <p:nvPr>
            <p:ph type="sldNum" sz="quarter" idx="10"/>
          </p:nvPr>
        </p:nvSpPr>
        <p:spPr/>
        <p:txBody>
          <a:bodyPr/>
          <a:lstStyle/>
          <a:p>
            <a:fld id="{E05B64E7-5784-4DFD-825A-6C0774F49550}" type="slidenum">
              <a:rPr lang="en-US" smtClean="0"/>
              <a:t>9</a:t>
            </a:fld>
            <a:endParaRPr lang="en-US"/>
          </a:p>
        </p:txBody>
      </p:sp>
    </p:spTree>
    <p:extLst>
      <p:ext uri="{BB962C8B-B14F-4D97-AF65-F5344CB8AC3E}">
        <p14:creationId xmlns:p14="http://schemas.microsoft.com/office/powerpoint/2010/main" val="10863338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One of the key findings that have a management</a:t>
            </a:r>
            <a:r>
              <a:rPr lang="en-US" baseline="0" dirty="0" smtClean="0"/>
              <a:t> implication for shelter homes is the high rate of admission for homeless infants during the first 2 years of life. There is a need for the shelters to review and implement management policies that offer mothers and infants extra care for the purpose of promoting better health outcome for infants up to 2 years.</a:t>
            </a:r>
            <a:endParaRPr lang="en-US" dirty="0"/>
          </a:p>
        </p:txBody>
      </p:sp>
      <p:sp>
        <p:nvSpPr>
          <p:cNvPr id="4" name="Slide Number Placeholder 3"/>
          <p:cNvSpPr>
            <a:spLocks noGrp="1"/>
          </p:cNvSpPr>
          <p:nvPr>
            <p:ph type="sldNum" sz="quarter" idx="10"/>
          </p:nvPr>
        </p:nvSpPr>
        <p:spPr/>
        <p:txBody>
          <a:bodyPr/>
          <a:lstStyle/>
          <a:p>
            <a:fld id="{E05B64E7-5784-4DFD-825A-6C0774F49550}" type="slidenum">
              <a:rPr lang="en-US" smtClean="0"/>
              <a:t>10</a:t>
            </a:fld>
            <a:endParaRPr lang="en-US"/>
          </a:p>
        </p:txBody>
      </p:sp>
    </p:spTree>
    <p:extLst>
      <p:ext uri="{BB962C8B-B14F-4D97-AF65-F5344CB8AC3E}">
        <p14:creationId xmlns:p14="http://schemas.microsoft.com/office/powerpoint/2010/main" val="36735937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9768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937D59-5EDB-4C39-B697-625748F703B6}" type="datetimeFigureOut">
              <a:rPr lang="en-US" smtClean="0"/>
              <a:pPr/>
              <a:t>5/13/2020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2403535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937D59-5EDB-4C39-B697-625748F703B6}" type="datetimeFigureOut">
              <a:rPr lang="en-US" smtClean="0"/>
              <a:pPr/>
              <a:t>5/13/2020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5018249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937D59-5EDB-4C39-B697-625748F703B6}" type="datetimeFigureOut">
              <a:rPr lang="en-US" smtClean="0"/>
              <a:pPr/>
              <a:t>5/13/2020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7224409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pPr/>
              <a:t>5/13/2020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28108716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pPr/>
              <a:t>5/13/2020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4240091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9144000" cy="884466"/>
          </a:xfrm>
          <a:prstGeom prst="rect">
            <a:avLst/>
          </a:prstGeom>
        </p:spPr>
        <p:txBody>
          <a:bodyPr anchor="ctr"/>
          <a:lstStyle>
            <a:lvl1pPr algn="l">
              <a:defRPr>
                <a:solidFill>
                  <a:schemeClr val="tx1">
                    <a:lumMod val="75000"/>
                    <a:lumOff val="25000"/>
                  </a:schemeClr>
                </a:solidFill>
                <a:latin typeface="Arial" pitchFamily="34" charset="0"/>
                <a:cs typeface="Arial" pitchFamily="34" charset="0"/>
              </a:defRPr>
            </a:lvl1pPr>
          </a:lstStyle>
          <a:p>
            <a:r>
              <a:rPr lang="en-US" altLang="ko-KR" dirty="0" smtClean="0"/>
              <a:t> Free PPT _ Click to add title</a:t>
            </a:r>
            <a:endParaRPr lang="ko-KR" altLang="en-US" dirty="0"/>
          </a:p>
        </p:txBody>
      </p:sp>
      <p:sp>
        <p:nvSpPr>
          <p:cNvPr id="4" name="Content Placeholder 2"/>
          <p:cNvSpPr>
            <a:spLocks noGrp="1"/>
          </p:cNvSpPr>
          <p:nvPr>
            <p:ph idx="1"/>
          </p:nvPr>
        </p:nvSpPr>
        <p:spPr>
          <a:xfrm>
            <a:off x="395536" y="1131590"/>
            <a:ext cx="8496944" cy="460648"/>
          </a:xfrm>
          <a:prstGeom prst="rect">
            <a:avLst/>
          </a:prstGeom>
        </p:spPr>
        <p:txBody>
          <a:bodyPr anchor="ctr"/>
          <a:lstStyle>
            <a:lvl1pPr marL="0" indent="0">
              <a:buNone/>
              <a:defRPr sz="20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
        <p:nvSpPr>
          <p:cNvPr id="5" name="Content Placeholder 2"/>
          <p:cNvSpPr>
            <a:spLocks noGrp="1"/>
          </p:cNvSpPr>
          <p:nvPr>
            <p:ph idx="10"/>
          </p:nvPr>
        </p:nvSpPr>
        <p:spPr>
          <a:xfrm>
            <a:off x="405880" y="1808261"/>
            <a:ext cx="8496944" cy="2995737"/>
          </a:xfrm>
          <a:prstGeom prst="rect">
            <a:avLst/>
          </a:prstGeom>
        </p:spPr>
        <p:txBody>
          <a:bodyPr lIns="396000" anchor="t"/>
          <a:lstStyle>
            <a:lvl1pPr marL="0" indent="0">
              <a:buNone/>
              <a:defRPr sz="14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Tree>
    <p:extLst>
      <p:ext uri="{BB962C8B-B14F-4D97-AF65-F5344CB8AC3E}">
        <p14:creationId xmlns:p14="http://schemas.microsoft.com/office/powerpoint/2010/main" val="1146943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19672" y="0"/>
            <a:ext cx="7524328" cy="884466"/>
          </a:xfrm>
          <a:prstGeom prst="rect">
            <a:avLst/>
          </a:prstGeom>
        </p:spPr>
        <p:txBody>
          <a:bodyPr anchor="ctr"/>
          <a:lstStyle>
            <a:lvl1pPr algn="l">
              <a:defRPr>
                <a:solidFill>
                  <a:schemeClr val="tx1">
                    <a:lumMod val="75000"/>
                    <a:lumOff val="25000"/>
                  </a:schemeClr>
                </a:solidFill>
                <a:latin typeface="Arial" pitchFamily="34" charset="0"/>
                <a:cs typeface="Arial" pitchFamily="34" charset="0"/>
              </a:defRPr>
            </a:lvl1pPr>
          </a:lstStyle>
          <a:p>
            <a:r>
              <a:rPr lang="en-US" altLang="ko-KR" dirty="0" smtClean="0"/>
              <a:t>Free PPT _ Click to add title</a:t>
            </a:r>
            <a:endParaRPr lang="ko-KR" altLang="en-US" dirty="0"/>
          </a:p>
        </p:txBody>
      </p:sp>
      <p:sp>
        <p:nvSpPr>
          <p:cNvPr id="4" name="Content Placeholder 2"/>
          <p:cNvSpPr>
            <a:spLocks noGrp="1"/>
          </p:cNvSpPr>
          <p:nvPr>
            <p:ph idx="1"/>
          </p:nvPr>
        </p:nvSpPr>
        <p:spPr>
          <a:xfrm>
            <a:off x="1979712" y="987574"/>
            <a:ext cx="6912768" cy="460648"/>
          </a:xfrm>
          <a:prstGeom prst="rect">
            <a:avLst/>
          </a:prstGeom>
        </p:spPr>
        <p:txBody>
          <a:bodyPr anchor="ctr"/>
          <a:lstStyle>
            <a:lvl1pPr marL="0" indent="0">
              <a:buNone/>
              <a:defRPr sz="20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
        <p:nvSpPr>
          <p:cNvPr id="5" name="Content Placeholder 2"/>
          <p:cNvSpPr>
            <a:spLocks noGrp="1"/>
          </p:cNvSpPr>
          <p:nvPr>
            <p:ph idx="10"/>
          </p:nvPr>
        </p:nvSpPr>
        <p:spPr>
          <a:xfrm>
            <a:off x="1990056" y="1664245"/>
            <a:ext cx="6912768" cy="2995737"/>
          </a:xfrm>
          <a:prstGeom prst="rect">
            <a:avLst/>
          </a:prstGeom>
        </p:spPr>
        <p:txBody>
          <a:bodyPr lIns="396000" anchor="t"/>
          <a:lstStyle>
            <a:lvl1pPr marL="0" indent="0">
              <a:buNone/>
              <a:defRPr sz="14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Tree>
    <p:extLst>
      <p:ext uri="{BB962C8B-B14F-4D97-AF65-F5344CB8AC3E}">
        <p14:creationId xmlns:p14="http://schemas.microsoft.com/office/powerpoint/2010/main" val="922808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pPr/>
              <a:t>5/13/2020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1895959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37D59-5EDB-4C39-B697-625748F703B6}" type="datetimeFigureOut">
              <a:rPr lang="en-US" smtClean="0"/>
              <a:pPr/>
              <a:t>5/13/2020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815133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937D59-5EDB-4C39-B697-625748F703B6}" type="datetimeFigureOut">
              <a:rPr lang="en-US" smtClean="0"/>
              <a:pPr/>
              <a:t>5/13/2020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1860431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937D59-5EDB-4C39-B697-625748F703B6}" type="datetimeFigureOut">
              <a:rPr lang="en-US" smtClean="0"/>
              <a:pPr/>
              <a:t>5/13/2020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3505802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937D59-5EDB-4C39-B697-625748F703B6}" type="datetimeFigureOut">
              <a:rPr lang="en-US" smtClean="0"/>
              <a:pPr/>
              <a:t>5/13/2020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3538794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937D59-5EDB-4C39-B697-625748F703B6}" type="datetimeFigureOut">
              <a:rPr lang="en-US" smtClean="0"/>
              <a:pPr/>
              <a:t>5/13/2020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31DC1F-5561-484E-AB46-68C682854F61}" type="slidenum">
              <a:rPr lang="en-US" smtClean="0"/>
              <a:pPr/>
              <a:t>‹#›</a:t>
            </a:fld>
            <a:endParaRPr lang="en-US"/>
          </a:p>
        </p:txBody>
      </p:sp>
    </p:spTree>
    <p:extLst>
      <p:ext uri="{BB962C8B-B14F-4D97-AF65-F5344CB8AC3E}">
        <p14:creationId xmlns:p14="http://schemas.microsoft.com/office/powerpoint/2010/main" val="11505109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2391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txStyles>
    <p:titleStyle>
      <a:lvl1pPr algn="ctr" defTabSz="914400" rtl="0" eaLnBrk="1" latinLnBrk="1" hangingPunct="1">
        <a:spcBef>
          <a:spcPct val="0"/>
        </a:spcBef>
        <a:buNone/>
        <a:defRPr sz="3600" b="1" kern="1200">
          <a:solidFill>
            <a:schemeClr val="tx1"/>
          </a:solidFill>
          <a:latin typeface="Arial" pitchFamily="34" charset="0"/>
          <a:ea typeface="+mj-ea"/>
          <a:cs typeface="Arial" pitchFamily="34" charset="0"/>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63937D59-5EDB-4C39-B697-625748F703B6}" type="datetimeFigureOut">
              <a:rPr lang="en-US" smtClean="0"/>
              <a:pPr/>
              <a:t>5/13/2020</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0F31DC1F-5561-484E-AB46-68C682854F61}" type="slidenum">
              <a:rPr lang="en-US" smtClean="0"/>
              <a:pPr/>
              <a:t>‹#›</a:t>
            </a:fld>
            <a:endParaRPr lang="en-US"/>
          </a:p>
        </p:txBody>
      </p:sp>
    </p:spTree>
    <p:extLst>
      <p:ext uri="{BB962C8B-B14F-4D97-AF65-F5344CB8AC3E}">
        <p14:creationId xmlns:p14="http://schemas.microsoft.com/office/powerpoint/2010/main" val="262123990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1"/>
          <p:cNvSpPr txBox="1">
            <a:spLocks noChangeArrowheads="1"/>
          </p:cNvSpPr>
          <p:nvPr/>
        </p:nvSpPr>
        <p:spPr bwMode="auto">
          <a:xfrm>
            <a:off x="3923928" y="2738626"/>
            <a:ext cx="4860032" cy="1569660"/>
          </a:xfrm>
          <a:prstGeom prst="rect">
            <a:avLst/>
          </a:prstGeom>
          <a:noFill/>
          <a:ln w="9525">
            <a:noFill/>
            <a:miter lim="800000"/>
            <a:headEnd/>
            <a:tailEnd/>
          </a:ln>
        </p:spPr>
        <p:txBody>
          <a:bodyPr wrap="square">
            <a:spAutoFit/>
          </a:bodyPr>
          <a:lstStyle/>
          <a:p>
            <a:pPr algn="r"/>
            <a:r>
              <a:rPr lang="en-US" altLang="ko-KR" sz="3200" b="1" dirty="0" smtClean="0">
                <a:solidFill>
                  <a:schemeClr val="tx1">
                    <a:lumMod val="75000"/>
                    <a:lumOff val="25000"/>
                  </a:schemeClr>
                </a:solidFill>
                <a:latin typeface="Arial" pitchFamily="34" charset="0"/>
                <a:ea typeface="맑은 고딕" pitchFamily="50" charset="-127"/>
                <a:cs typeface="Arial" pitchFamily="34" charset="0"/>
              </a:rPr>
              <a:t>Health Factors of Infants Exposed to Homelessness</a:t>
            </a:r>
          </a:p>
        </p:txBody>
      </p:sp>
    </p:spTree>
    <p:extLst>
      <p:ext uri="{BB962C8B-B14F-4D97-AF65-F5344CB8AC3E}">
        <p14:creationId xmlns:p14="http://schemas.microsoft.com/office/powerpoint/2010/main" val="303447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t>Infants and Homelessness</a:t>
            </a:r>
            <a:endParaRPr lang="ko-KR" altLang="en-US" dirty="0"/>
          </a:p>
        </p:txBody>
      </p:sp>
      <p:sp>
        <p:nvSpPr>
          <p:cNvPr id="2" name="Content Placeholder 1"/>
          <p:cNvSpPr>
            <a:spLocks noGrp="1"/>
          </p:cNvSpPr>
          <p:nvPr>
            <p:ph idx="1"/>
          </p:nvPr>
        </p:nvSpPr>
        <p:spPr/>
        <p:txBody>
          <a:bodyPr/>
          <a:lstStyle/>
          <a:p>
            <a:pPr lvl="0"/>
            <a:r>
              <a:rPr lang="en-US" b="1" dirty="0" smtClean="0"/>
              <a:t>Key Finding and Management Implication</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t>During 1</a:t>
            </a:r>
            <a:r>
              <a:rPr lang="en-US" altLang="ko-KR" sz="2800" baseline="30000" dirty="0" smtClean="0"/>
              <a:t>st</a:t>
            </a:r>
            <a:r>
              <a:rPr lang="en-US" altLang="ko-KR" sz="2800" dirty="0" smtClean="0"/>
              <a:t> 2 years of life homeless infants are more likely to be admitted</a:t>
            </a:r>
          </a:p>
          <a:p>
            <a:pPr>
              <a:buFont typeface="Arial" pitchFamily="34" charset="0"/>
              <a:buChar char="•"/>
            </a:pPr>
            <a:r>
              <a:rPr lang="en-US" altLang="ko-KR" sz="2800" dirty="0" smtClean="0">
                <a:latin typeface="Arial" pitchFamily="34" charset="0"/>
                <a:cs typeface="Arial" pitchFamily="34" charset="0"/>
              </a:rPr>
              <a:t>Need to analyze management policies in shelters to offer </a:t>
            </a:r>
            <a:r>
              <a:rPr lang="en-US" altLang="ko-KR" sz="2800" dirty="0" smtClean="0"/>
              <a:t>mothers and infants extra c</a:t>
            </a:r>
            <a:r>
              <a:rPr lang="en-US" altLang="ko-KR" sz="2800" dirty="0" smtClean="0">
                <a:latin typeface="Arial" pitchFamily="34" charset="0"/>
                <a:cs typeface="Arial" pitchFamily="34" charset="0"/>
              </a:rPr>
              <a:t>are to promote better health outcome at younger age</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val="979107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t>Infants and Homelessness</a:t>
            </a:r>
            <a:endParaRPr lang="ko-KR" altLang="en-US" dirty="0"/>
          </a:p>
        </p:txBody>
      </p:sp>
      <p:sp>
        <p:nvSpPr>
          <p:cNvPr id="2" name="Content Placeholder 1"/>
          <p:cNvSpPr>
            <a:spLocks noGrp="1"/>
          </p:cNvSpPr>
          <p:nvPr>
            <p:ph idx="1"/>
          </p:nvPr>
        </p:nvSpPr>
        <p:spPr/>
        <p:txBody>
          <a:bodyPr/>
          <a:lstStyle/>
          <a:p>
            <a:pPr lvl="0"/>
            <a:r>
              <a:rPr lang="en-US" b="1" dirty="0" smtClean="0"/>
              <a:t>Conclusion</a:t>
            </a:r>
            <a:endParaRPr lang="en-US" b="1" dirty="0"/>
          </a:p>
        </p:txBody>
      </p:sp>
      <p:sp>
        <p:nvSpPr>
          <p:cNvPr id="5" name="Content Placeholder 4"/>
          <p:cNvSpPr>
            <a:spLocks noGrp="1"/>
          </p:cNvSpPr>
          <p:nvPr>
            <p:ph idx="10"/>
          </p:nvPr>
        </p:nvSpPr>
        <p:spPr>
          <a:xfrm>
            <a:off x="1990056" y="1491630"/>
            <a:ext cx="6912768" cy="2995737"/>
          </a:xfrm>
        </p:spPr>
        <p:txBody>
          <a:bodyPr/>
          <a:lstStyle/>
          <a:p>
            <a:pPr>
              <a:buFont typeface="Arial" pitchFamily="34" charset="0"/>
              <a:buChar char="•"/>
            </a:pPr>
            <a:r>
              <a:rPr lang="en-US" altLang="ko-KR" sz="2800" dirty="0" smtClean="0"/>
              <a:t>In conclusion, homelessness and poverty contribute to a larger degree to poor health outcomes of infants</a:t>
            </a:r>
          </a:p>
          <a:p>
            <a:pPr>
              <a:buFont typeface="Arial" pitchFamily="34" charset="0"/>
              <a:buChar char="•"/>
            </a:pPr>
            <a:r>
              <a:rPr lang="en-US" altLang="ko-KR" sz="2800" dirty="0" smtClean="0"/>
              <a:t>L</a:t>
            </a:r>
            <a:r>
              <a:rPr lang="en-US" altLang="ko-KR" sz="2800" dirty="0" smtClean="0">
                <a:latin typeface="Arial" pitchFamily="34" charset="0"/>
                <a:cs typeface="Arial" pitchFamily="34" charset="0"/>
              </a:rPr>
              <a:t>ong terms policy aimed at affordable housing, a better chance of positive outcomes for better health, increased utilization of healthcare, and reduced healthcare spending for homeless</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val="979107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t>Infants and Homelessness</a:t>
            </a:r>
            <a:endParaRPr lang="ko-KR" altLang="en-US" dirty="0"/>
          </a:p>
        </p:txBody>
      </p:sp>
      <p:sp>
        <p:nvSpPr>
          <p:cNvPr id="2" name="Content Placeholder 1"/>
          <p:cNvSpPr>
            <a:spLocks noGrp="1"/>
          </p:cNvSpPr>
          <p:nvPr>
            <p:ph idx="1"/>
          </p:nvPr>
        </p:nvSpPr>
        <p:spPr/>
        <p:txBody>
          <a:bodyPr/>
          <a:lstStyle/>
          <a:p>
            <a:pPr lvl="0"/>
            <a:r>
              <a:rPr lang="en-US" b="1" dirty="0" smtClean="0"/>
              <a:t>References</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t>Clark, E. R., </a:t>
            </a:r>
            <a:r>
              <a:rPr lang="en-US" altLang="ko-KR" sz="2800" dirty="0" err="1" smtClean="0"/>
              <a:t>Weinreb</a:t>
            </a:r>
            <a:r>
              <a:rPr lang="en-US" altLang="ko-KR" sz="2800" dirty="0" smtClean="0"/>
              <a:t>, L., </a:t>
            </a:r>
            <a:r>
              <a:rPr lang="en-US" altLang="ko-KR" sz="2800" dirty="0" err="1" smtClean="0"/>
              <a:t>Flahive</a:t>
            </a:r>
            <a:r>
              <a:rPr lang="en-US" altLang="ko-KR" sz="2800" dirty="0" smtClean="0"/>
              <a:t>, M. J., Seifert, W. R. (2019). Infants Exposed To Homelessness: Health, Health Care Use, And Health Spending From Birth To Age Six. Health Affairs. 5: 721-728. </a:t>
            </a:r>
            <a:r>
              <a:rPr lang="en-US" altLang="ko-KR" sz="2800" dirty="0" err="1" smtClean="0"/>
              <a:t>doi</a:t>
            </a:r>
            <a:r>
              <a:rPr lang="en-US" altLang="ko-KR" sz="2800" dirty="0" smtClean="0"/>
              <a:t>: 10.1377/hlthaff.2019.00090</a:t>
            </a:r>
          </a:p>
          <a:p>
            <a:pPr>
              <a:buFont typeface="Arial" pitchFamily="34" charset="0"/>
              <a:buChar char="•"/>
            </a:pPr>
            <a:endParaRPr lang="en-US" altLang="ko-KR" sz="2800" dirty="0" smtClean="0"/>
          </a:p>
          <a:p>
            <a:pPr>
              <a:buFont typeface="Arial" pitchFamily="34" charset="0"/>
              <a:buChar char="•"/>
            </a:pP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val="979107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t>Infants and Homelessness</a:t>
            </a:r>
            <a:endParaRPr lang="ko-KR" altLang="en-US" dirty="0"/>
          </a:p>
        </p:txBody>
      </p:sp>
      <p:sp>
        <p:nvSpPr>
          <p:cNvPr id="2" name="Content Placeholder 1"/>
          <p:cNvSpPr>
            <a:spLocks noGrp="1"/>
          </p:cNvSpPr>
          <p:nvPr>
            <p:ph idx="1"/>
          </p:nvPr>
        </p:nvSpPr>
        <p:spPr/>
        <p:txBody>
          <a:bodyPr/>
          <a:lstStyle/>
          <a:p>
            <a:pPr lvl="0"/>
            <a:r>
              <a:rPr lang="en-US" b="1" dirty="0" smtClean="0"/>
              <a:t>Issue</a:t>
            </a:r>
            <a:endParaRPr lang="en-US" b="1" dirty="0"/>
          </a:p>
        </p:txBody>
      </p:sp>
      <p:sp>
        <p:nvSpPr>
          <p:cNvPr id="5" name="Content Placeholder 4"/>
          <p:cNvSpPr>
            <a:spLocks noGrp="1"/>
          </p:cNvSpPr>
          <p:nvPr>
            <p:ph idx="10"/>
          </p:nvPr>
        </p:nvSpPr>
        <p:spPr>
          <a:xfrm>
            <a:off x="1990056" y="1491630"/>
            <a:ext cx="6912768" cy="2995737"/>
          </a:xfrm>
        </p:spPr>
        <p:txBody>
          <a:bodyPr/>
          <a:lstStyle/>
          <a:p>
            <a:pPr>
              <a:buFont typeface="Arial" pitchFamily="34" charset="0"/>
              <a:buChar char="•"/>
            </a:pPr>
            <a:r>
              <a:rPr lang="en-US" altLang="ko-KR" sz="2800" dirty="0" smtClean="0"/>
              <a:t>Poverty and homelessness are linked to high rates of poor health</a:t>
            </a:r>
          </a:p>
          <a:p>
            <a:pPr>
              <a:buFont typeface="Arial" pitchFamily="34" charset="0"/>
              <a:buChar char="•"/>
            </a:pPr>
            <a:r>
              <a:rPr lang="en-US" altLang="ko-KR" sz="2800" dirty="0" smtClean="0"/>
              <a:t>1/3 of US homeless made up of children under 18 years</a:t>
            </a:r>
          </a:p>
          <a:p>
            <a:pPr>
              <a:buFont typeface="Arial" pitchFamily="34" charset="0"/>
              <a:buChar char="•"/>
            </a:pPr>
            <a:r>
              <a:rPr lang="en-US" altLang="ko-KR" sz="2800" dirty="0" smtClean="0"/>
              <a:t>There is a need to understand the link between homelessness and overall health, healthcare utilization, spending in early years </a:t>
            </a:r>
          </a:p>
          <a:p>
            <a:pPr>
              <a:buFont typeface="Arial" pitchFamily="34" charset="0"/>
              <a:buChar char="•"/>
            </a:pP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val="979107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t>Infants and Homelessness</a:t>
            </a:r>
            <a:endParaRPr lang="ko-KR" altLang="en-US" dirty="0"/>
          </a:p>
        </p:txBody>
      </p:sp>
      <p:sp>
        <p:nvSpPr>
          <p:cNvPr id="2" name="Content Placeholder 1"/>
          <p:cNvSpPr>
            <a:spLocks noGrp="1"/>
          </p:cNvSpPr>
          <p:nvPr>
            <p:ph idx="1"/>
          </p:nvPr>
        </p:nvSpPr>
        <p:spPr/>
        <p:txBody>
          <a:bodyPr/>
          <a:lstStyle/>
          <a:p>
            <a:pPr lvl="0"/>
            <a:r>
              <a:rPr lang="en-US" b="1" dirty="0" smtClean="0"/>
              <a:t>Concepts in Study</a:t>
            </a:r>
            <a:endParaRPr lang="en-US" b="1" dirty="0"/>
          </a:p>
        </p:txBody>
      </p:sp>
      <p:sp>
        <p:nvSpPr>
          <p:cNvPr id="5" name="Content Placeholder 4"/>
          <p:cNvSpPr>
            <a:spLocks noGrp="1"/>
          </p:cNvSpPr>
          <p:nvPr>
            <p:ph idx="10"/>
          </p:nvPr>
        </p:nvSpPr>
        <p:spPr>
          <a:xfrm>
            <a:off x="1990056" y="1563638"/>
            <a:ext cx="6912768" cy="2995737"/>
          </a:xfrm>
        </p:spPr>
        <p:txBody>
          <a:bodyPr/>
          <a:lstStyle/>
          <a:p>
            <a:pPr>
              <a:buFont typeface="Arial" pitchFamily="34" charset="0"/>
              <a:buChar char="•"/>
            </a:pPr>
            <a:r>
              <a:rPr lang="en-US" altLang="ko-KR" sz="2800" dirty="0" smtClean="0">
                <a:latin typeface="Arial" pitchFamily="34" charset="0"/>
                <a:cs typeface="Arial" pitchFamily="34" charset="0"/>
              </a:rPr>
              <a:t>Homeless children are affected by 3 major stresses: living in a shelter, poverty problems, and normal biological risks faced by all children</a:t>
            </a:r>
          </a:p>
          <a:p>
            <a:pPr>
              <a:buFont typeface="Arial" pitchFamily="34" charset="0"/>
              <a:buChar char="•"/>
            </a:pPr>
            <a:r>
              <a:rPr lang="en-US" altLang="ko-KR" sz="2800" dirty="0" smtClean="0"/>
              <a:t>As such, homeless children have higher risk of developing depression, alcoholism and drug abuse, and suicide attempts in adulthood</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val="979107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t>Infants and Homelessness</a:t>
            </a:r>
            <a:endParaRPr lang="ko-KR" altLang="en-US" dirty="0"/>
          </a:p>
        </p:txBody>
      </p:sp>
      <p:sp>
        <p:nvSpPr>
          <p:cNvPr id="2" name="Content Placeholder 1"/>
          <p:cNvSpPr>
            <a:spLocks noGrp="1"/>
          </p:cNvSpPr>
          <p:nvPr>
            <p:ph idx="1"/>
          </p:nvPr>
        </p:nvSpPr>
        <p:spPr/>
        <p:txBody>
          <a:bodyPr/>
          <a:lstStyle/>
          <a:p>
            <a:pPr lvl="0"/>
            <a:r>
              <a:rPr lang="en-US" b="1" dirty="0" smtClean="0"/>
              <a:t>Data and Methods</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t>Two groups – homeless infants and control group (children born in low-income but are not homeless)</a:t>
            </a:r>
          </a:p>
          <a:p>
            <a:pPr>
              <a:buFont typeface="Arial" pitchFamily="34" charset="0"/>
              <a:buChar char="•"/>
            </a:pPr>
            <a:r>
              <a:rPr lang="en-US" altLang="ko-KR" sz="2800" dirty="0" smtClean="0">
                <a:latin typeface="Arial" pitchFamily="34" charset="0"/>
                <a:cs typeface="Arial" pitchFamily="34" charset="0"/>
              </a:rPr>
              <a:t>Claim-based diagnosis and procedures were used to identify subjects</a:t>
            </a:r>
          </a:p>
          <a:p>
            <a:pPr>
              <a:buFont typeface="Arial" pitchFamily="34" charset="0"/>
              <a:buChar char="•"/>
            </a:pPr>
            <a:r>
              <a:rPr lang="en-US" altLang="ko-KR" sz="2800" dirty="0" smtClean="0"/>
              <a:t>Data used was from Massachusetts</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val="979107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t>Infants and Homelessness</a:t>
            </a:r>
            <a:endParaRPr lang="ko-KR" altLang="en-US" dirty="0"/>
          </a:p>
        </p:txBody>
      </p:sp>
      <p:sp>
        <p:nvSpPr>
          <p:cNvPr id="2" name="Content Placeholder 1"/>
          <p:cNvSpPr>
            <a:spLocks noGrp="1"/>
          </p:cNvSpPr>
          <p:nvPr>
            <p:ph idx="1"/>
          </p:nvPr>
        </p:nvSpPr>
        <p:spPr/>
        <p:txBody>
          <a:bodyPr/>
          <a:lstStyle/>
          <a:p>
            <a:pPr lvl="0"/>
            <a:r>
              <a:rPr lang="en-US" b="1" dirty="0" smtClean="0"/>
              <a:t>Variables</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latin typeface="Arial" pitchFamily="34" charset="0"/>
                <a:cs typeface="Arial" pitchFamily="34" charset="0"/>
              </a:rPr>
              <a:t>Dependent – diagnosis for short gestation, fetal retardation, low birth weight, well-child visits, intensive care unit stays for infants, claim based expenditures</a:t>
            </a:r>
          </a:p>
          <a:p>
            <a:pPr>
              <a:buFont typeface="Arial" pitchFamily="34" charset="0"/>
              <a:buChar char="•"/>
            </a:pPr>
            <a:r>
              <a:rPr lang="en-US" altLang="ko-KR" sz="2800" dirty="0" smtClean="0"/>
              <a:t>Independent – time (Clark et al., 2019)</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val="979107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t>Infants and Homelessness</a:t>
            </a:r>
            <a:endParaRPr lang="ko-KR" altLang="en-US" dirty="0"/>
          </a:p>
        </p:txBody>
      </p:sp>
      <p:sp>
        <p:nvSpPr>
          <p:cNvPr id="2" name="Content Placeholder 1"/>
          <p:cNvSpPr>
            <a:spLocks noGrp="1"/>
          </p:cNvSpPr>
          <p:nvPr>
            <p:ph idx="1"/>
          </p:nvPr>
        </p:nvSpPr>
        <p:spPr/>
        <p:txBody>
          <a:bodyPr/>
          <a:lstStyle/>
          <a:p>
            <a:pPr lvl="0"/>
            <a:r>
              <a:rPr lang="en-US" b="1" dirty="0" smtClean="0"/>
              <a:t>Key Findings</a:t>
            </a:r>
            <a:endParaRPr lang="en-US" b="1" dirty="0"/>
          </a:p>
        </p:txBody>
      </p:sp>
      <p:sp>
        <p:nvSpPr>
          <p:cNvPr id="5" name="Content Placeholder 4"/>
          <p:cNvSpPr>
            <a:spLocks noGrp="1"/>
          </p:cNvSpPr>
          <p:nvPr>
            <p:ph idx="10"/>
          </p:nvPr>
        </p:nvSpPr>
        <p:spPr>
          <a:xfrm>
            <a:off x="1990056" y="1491630"/>
            <a:ext cx="6912768" cy="2995737"/>
          </a:xfrm>
        </p:spPr>
        <p:txBody>
          <a:bodyPr/>
          <a:lstStyle/>
          <a:p>
            <a:pPr>
              <a:buFont typeface="Arial" pitchFamily="34" charset="0"/>
              <a:buChar char="•"/>
            </a:pPr>
            <a:r>
              <a:rPr lang="en-US" altLang="ko-KR" sz="2800" dirty="0" smtClean="0">
                <a:latin typeface="Arial" pitchFamily="34" charset="0"/>
                <a:cs typeface="Arial" pitchFamily="34" charset="0"/>
              </a:rPr>
              <a:t>Most common illnesses are upper respiratory diseases, fever, allergies, nutritional, endocrine and </a:t>
            </a:r>
            <a:r>
              <a:rPr lang="en-US" altLang="ko-KR" sz="2800" dirty="0" smtClean="0"/>
              <a:t>metabolic deficiencies.</a:t>
            </a:r>
          </a:p>
          <a:p>
            <a:pPr>
              <a:buFont typeface="Arial" pitchFamily="34" charset="0"/>
              <a:buChar char="•"/>
            </a:pPr>
            <a:r>
              <a:rPr lang="en-US" altLang="ko-KR" sz="2800" dirty="0" smtClean="0">
                <a:latin typeface="Arial" pitchFamily="34" charset="0"/>
                <a:cs typeface="Arial" pitchFamily="34" charset="0"/>
              </a:rPr>
              <a:t>During 1</a:t>
            </a:r>
            <a:r>
              <a:rPr lang="en-US" altLang="ko-KR" sz="2800" baseline="30000" dirty="0" smtClean="0">
                <a:latin typeface="Arial" pitchFamily="34" charset="0"/>
                <a:cs typeface="Arial" pitchFamily="34" charset="0"/>
              </a:rPr>
              <a:t>st</a:t>
            </a:r>
            <a:r>
              <a:rPr lang="en-US" altLang="ko-KR" sz="2800" dirty="0" smtClean="0">
                <a:latin typeface="Arial" pitchFamily="34" charset="0"/>
                <a:cs typeface="Arial" pitchFamily="34" charset="0"/>
              </a:rPr>
              <a:t> 2 years of life homeless infants are more likely to be admitted</a:t>
            </a:r>
          </a:p>
          <a:p>
            <a:pPr>
              <a:buFont typeface="Arial" pitchFamily="34" charset="0"/>
              <a:buChar char="•"/>
            </a:pPr>
            <a:r>
              <a:rPr lang="en-US" altLang="ko-KR" sz="2800" dirty="0" smtClean="0"/>
              <a:t>Health condition differences became insignificant after 6 years</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val="979107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t>Infants and Homelessness</a:t>
            </a:r>
            <a:endParaRPr lang="ko-KR" altLang="en-US" dirty="0"/>
          </a:p>
        </p:txBody>
      </p:sp>
      <p:sp>
        <p:nvSpPr>
          <p:cNvPr id="2" name="Content Placeholder 1"/>
          <p:cNvSpPr>
            <a:spLocks noGrp="1"/>
          </p:cNvSpPr>
          <p:nvPr>
            <p:ph idx="1"/>
          </p:nvPr>
        </p:nvSpPr>
        <p:spPr/>
        <p:txBody>
          <a:bodyPr/>
          <a:lstStyle/>
          <a:p>
            <a:pPr lvl="0"/>
            <a:r>
              <a:rPr lang="en-US" b="1" dirty="0" smtClean="0"/>
              <a:t>Limitations</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latin typeface="Arial" pitchFamily="34" charset="0"/>
                <a:cs typeface="Arial" pitchFamily="34" charset="0"/>
              </a:rPr>
              <a:t>The study lasts for up to 6 years, there is a need for long-term study to link poor health to bigger picture</a:t>
            </a:r>
          </a:p>
          <a:p>
            <a:pPr>
              <a:buFont typeface="Arial" pitchFamily="34" charset="0"/>
              <a:buChar char="•"/>
            </a:pPr>
            <a:r>
              <a:rPr lang="en-US" altLang="ko-KR" sz="2800" dirty="0" smtClean="0"/>
              <a:t>Also, there is a need to study policy implications and their value to children, families and society in long-term</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val="979107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t>Infants and Homelessness</a:t>
            </a:r>
            <a:endParaRPr lang="ko-KR" altLang="en-US" dirty="0"/>
          </a:p>
        </p:txBody>
      </p:sp>
      <p:sp>
        <p:nvSpPr>
          <p:cNvPr id="2" name="Content Placeholder 1"/>
          <p:cNvSpPr>
            <a:spLocks noGrp="1"/>
          </p:cNvSpPr>
          <p:nvPr>
            <p:ph idx="1"/>
          </p:nvPr>
        </p:nvSpPr>
        <p:spPr/>
        <p:txBody>
          <a:bodyPr/>
          <a:lstStyle/>
          <a:p>
            <a:pPr lvl="0"/>
            <a:r>
              <a:rPr lang="en-US" b="1" dirty="0" smtClean="0"/>
              <a:t>Implications on Policy</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latin typeface="Arial" pitchFamily="34" charset="0"/>
                <a:cs typeface="Arial" pitchFamily="34" charset="0"/>
              </a:rPr>
              <a:t>Long term solution is dealing with poverty through policies dealing with affordable housing</a:t>
            </a:r>
          </a:p>
          <a:p>
            <a:pPr>
              <a:buFont typeface="Arial" pitchFamily="34" charset="0"/>
              <a:buChar char="•"/>
            </a:pPr>
            <a:r>
              <a:rPr lang="en-US" altLang="ko-KR" sz="2800" dirty="0" smtClean="0">
                <a:latin typeface="Arial" pitchFamily="34" charset="0"/>
                <a:cs typeface="Arial" pitchFamily="34" charset="0"/>
              </a:rPr>
              <a:t>Have health systems that screen and </a:t>
            </a:r>
            <a:r>
              <a:rPr lang="en-US" altLang="ko-KR" sz="2800" dirty="0" smtClean="0"/>
              <a:t>link pregnant and nursing mothers with unstable housing to rapid interventions to reduce health risks</a:t>
            </a:r>
            <a:endParaRPr lang="ko-KR" altLang="en-US" sz="2800" dirty="0">
              <a:latin typeface="Arial" pitchFamily="34" charset="0"/>
              <a:cs typeface="Arial" pitchFamily="34" charset="0"/>
            </a:endParaRPr>
          </a:p>
        </p:txBody>
      </p:sp>
    </p:spTree>
    <p:extLst>
      <p:ext uri="{BB962C8B-B14F-4D97-AF65-F5344CB8AC3E}">
        <p14:creationId xmlns:p14="http://schemas.microsoft.com/office/powerpoint/2010/main" val="979107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ko-KR" dirty="0" smtClean="0"/>
              <a:t>Infants and Homelessness</a:t>
            </a:r>
            <a:endParaRPr lang="ko-KR" altLang="en-US" dirty="0"/>
          </a:p>
        </p:txBody>
      </p:sp>
      <p:sp>
        <p:nvSpPr>
          <p:cNvPr id="2" name="Content Placeholder 1"/>
          <p:cNvSpPr>
            <a:spLocks noGrp="1"/>
          </p:cNvSpPr>
          <p:nvPr>
            <p:ph idx="1"/>
          </p:nvPr>
        </p:nvSpPr>
        <p:spPr/>
        <p:txBody>
          <a:bodyPr/>
          <a:lstStyle/>
          <a:p>
            <a:pPr lvl="0"/>
            <a:r>
              <a:rPr lang="en-US" b="1" dirty="0" smtClean="0"/>
              <a:t>Table Discussion</a:t>
            </a:r>
            <a:endParaRPr lang="en-US" b="1" dirty="0"/>
          </a:p>
        </p:txBody>
      </p:sp>
      <p:sp>
        <p:nvSpPr>
          <p:cNvPr id="5" name="Content Placeholder 4"/>
          <p:cNvSpPr>
            <a:spLocks noGrp="1"/>
          </p:cNvSpPr>
          <p:nvPr>
            <p:ph idx="10"/>
          </p:nvPr>
        </p:nvSpPr>
        <p:spPr/>
        <p:txBody>
          <a:bodyPr/>
          <a:lstStyle/>
          <a:p>
            <a:pPr>
              <a:buFont typeface="Arial" pitchFamily="34" charset="0"/>
              <a:buChar char="•"/>
            </a:pPr>
            <a:r>
              <a:rPr lang="en-US" altLang="ko-KR" sz="2800" dirty="0" smtClean="0">
                <a:latin typeface="Arial" pitchFamily="34" charset="0"/>
                <a:cs typeface="Arial" pitchFamily="34" charset="0"/>
              </a:rPr>
              <a:t>a</a:t>
            </a:r>
            <a:endParaRPr lang="ko-KR" altLang="en-US" sz="2800" dirty="0">
              <a:latin typeface="Arial" pitchFamily="34" charset="0"/>
              <a:cs typeface="Arial" pitchFamily="34" charset="0"/>
            </a:endParaRPr>
          </a:p>
        </p:txBody>
      </p:sp>
      <p:pic>
        <p:nvPicPr>
          <p:cNvPr id="1026" name="Picture 2" descr="C:\Users\user\Documents\Work\2020\Boniface\Material\infants.png"/>
          <p:cNvPicPr>
            <a:picLocks noChangeAspect="1" noChangeArrowheads="1"/>
          </p:cNvPicPr>
          <p:nvPr/>
        </p:nvPicPr>
        <p:blipFill>
          <a:blip r:embed="rId3" cstate="print"/>
          <a:srcRect/>
          <a:stretch>
            <a:fillRect/>
          </a:stretch>
        </p:blipFill>
        <p:spPr bwMode="auto">
          <a:xfrm>
            <a:off x="2267744" y="1635646"/>
            <a:ext cx="5802313" cy="2771775"/>
          </a:xfrm>
          <a:prstGeom prst="rect">
            <a:avLst/>
          </a:prstGeom>
          <a:noFill/>
        </p:spPr>
      </p:pic>
    </p:spTree>
    <p:extLst>
      <p:ext uri="{BB962C8B-B14F-4D97-AF65-F5344CB8AC3E}">
        <p14:creationId xmlns:p14="http://schemas.microsoft.com/office/powerpoint/2010/main" val="9791076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630</TotalTime>
  <Words>1093</Words>
  <Application>Microsoft Office PowerPoint</Application>
  <PresentationFormat>On-screen Show (16:9)</PresentationFormat>
  <Paragraphs>66</Paragraphs>
  <Slides>12</Slides>
  <Notes>10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맑은 고딕</vt:lpstr>
      <vt:lpstr>Arial</vt:lpstr>
      <vt:lpstr>Calibri</vt:lpstr>
      <vt:lpstr>Office Theme</vt:lpstr>
      <vt:lpstr>Custom Design</vt:lpstr>
      <vt:lpstr>PowerPoint Presentation</vt:lpstr>
      <vt:lpstr>Infants and Homelessness</vt:lpstr>
      <vt:lpstr>Infants and Homelessness</vt:lpstr>
      <vt:lpstr>Infants and Homelessness</vt:lpstr>
      <vt:lpstr>Infants and Homelessness</vt:lpstr>
      <vt:lpstr>Infants and Homelessness</vt:lpstr>
      <vt:lpstr>Infants and Homelessness</vt:lpstr>
      <vt:lpstr>Infants and Homelessness</vt:lpstr>
      <vt:lpstr>Infants and Homelessness</vt:lpstr>
      <vt:lpstr>Infants and Homelessness</vt:lpstr>
      <vt:lpstr>Infants and Homelessness</vt:lpstr>
      <vt:lpstr>Infants and Homelessness</vt:lpstr>
    </vt:vector>
  </TitlesOfParts>
  <Company>Microsoft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augky</dc:creator>
  <cp:lastModifiedBy>augky</cp:lastModifiedBy>
  <cp:revision>47</cp:revision>
  <dcterms:created xsi:type="dcterms:W3CDTF">2014-04-01T16:27:38Z</dcterms:created>
  <dcterms:modified xsi:type="dcterms:W3CDTF">2020-05-13T04:23:03Z</dcterms:modified>
</cp:coreProperties>
</file>