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74777" autoAdjust="0"/>
  </p:normalViewPr>
  <p:slideViewPr>
    <p:cSldViewPr snapToGrid="0">
      <p:cViewPr varScale="1">
        <p:scale>
          <a:sx n="49" d="100"/>
          <a:sy n="49" d="100"/>
        </p:scale>
        <p:origin x="132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7C542-BB24-4594-9B4C-4DE9D7E9CF05}" type="datetimeFigureOut">
              <a:rPr lang="en-US" smtClean="0"/>
              <a:t>7/14/2019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9201D-CF08-47D2-94D9-5B56936E798D}" type="slidenum">
              <a:rPr lang="en-US" smtClean="0"/>
              <a:t>‹#›</a:t>
            </a:fld>
            <a:endParaRPr lang="en-US"/>
          </a:p>
        </p:txBody>
      </p:sp>
    </p:spTree>
    <p:extLst>
      <p:ext uri="{BB962C8B-B14F-4D97-AF65-F5344CB8AC3E}">
        <p14:creationId xmlns:p14="http://schemas.microsoft.com/office/powerpoint/2010/main" val="159240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Political regulations play an essential role in a healthcare organization. These regulations seek to protect the patients and the healthcare providers in UF Health Florida from a number of health risks. For example, the U.S Government has set up the HIPPA regulation which strives to ensure that patients’ information is protected and can only be accessed and used by authorized users (</a:t>
            </a:r>
            <a:r>
              <a:rPr lang="en-US" sz="1200" kern="1200" dirty="0" err="1" smtClean="0">
                <a:solidFill>
                  <a:schemeClr val="tx1"/>
                </a:solidFill>
                <a:effectLst/>
                <a:latin typeface="+mn-lt"/>
                <a:ea typeface="+mn-ea"/>
                <a:cs typeface="+mn-cs"/>
              </a:rPr>
              <a:t>Simoes</a:t>
            </a:r>
            <a:r>
              <a:rPr lang="en-US" sz="1200" kern="1200" dirty="0" smtClean="0">
                <a:solidFill>
                  <a:schemeClr val="tx1"/>
                </a:solidFill>
                <a:effectLst/>
                <a:latin typeface="+mn-lt"/>
                <a:ea typeface="+mn-ea"/>
                <a:cs typeface="+mn-cs"/>
              </a:rPr>
              <a:t>, 2015). Besides, the U.S government offers a number of programs such as Medicare or Medicaid that can help in the administration of affordable and effective healthcare in the hospital. In addition, the political stability in the country also allows for the administration of safe healthcare services. Corruption is another political factor that tends to undermine effective healthcare delivery in the hospital.</a:t>
            </a:r>
          </a:p>
          <a:p>
            <a:endParaRPr lang="en-US" dirty="0"/>
          </a:p>
        </p:txBody>
      </p:sp>
      <p:sp>
        <p:nvSpPr>
          <p:cNvPr id="4" name="Slide Number Placeholder 3"/>
          <p:cNvSpPr>
            <a:spLocks noGrp="1"/>
          </p:cNvSpPr>
          <p:nvPr>
            <p:ph type="sldNum" sz="quarter" idx="10"/>
          </p:nvPr>
        </p:nvSpPr>
        <p:spPr/>
        <p:txBody>
          <a:bodyPr/>
          <a:lstStyle/>
          <a:p>
            <a:fld id="{AAC9201D-CF08-47D2-94D9-5B56936E798D}" type="slidenum">
              <a:rPr lang="en-US" smtClean="0"/>
              <a:t>4</a:t>
            </a:fld>
            <a:endParaRPr lang="en-US"/>
          </a:p>
        </p:txBody>
      </p:sp>
    </p:spTree>
    <p:extLst>
      <p:ext uri="{BB962C8B-B14F-4D97-AF65-F5344CB8AC3E}">
        <p14:creationId xmlns:p14="http://schemas.microsoft.com/office/powerpoint/2010/main" val="107279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economic factors play an essential role in the determination of the aggregate demand and the aggregate supply of healthcare services in a country. Ideally, these factors allow UF Health Florida to determine the suitable trajectory towards growth and development in the state. Ideally, the assessment of these factors can be used to forecast growth and identify the key factors that should be implemented to ensure that the hospital can counter any economic challenges. </a:t>
            </a:r>
          </a:p>
          <a:p>
            <a:endParaRPr lang="en-US" dirty="0"/>
          </a:p>
        </p:txBody>
      </p:sp>
      <p:sp>
        <p:nvSpPr>
          <p:cNvPr id="4" name="Slide Number Placeholder 3"/>
          <p:cNvSpPr>
            <a:spLocks noGrp="1"/>
          </p:cNvSpPr>
          <p:nvPr>
            <p:ph type="sldNum" sz="quarter" idx="10"/>
          </p:nvPr>
        </p:nvSpPr>
        <p:spPr/>
        <p:txBody>
          <a:bodyPr/>
          <a:lstStyle/>
          <a:p>
            <a:fld id="{AAC9201D-CF08-47D2-94D9-5B56936E798D}" type="slidenum">
              <a:rPr lang="en-US" smtClean="0"/>
              <a:t>5</a:t>
            </a:fld>
            <a:endParaRPr lang="en-US"/>
          </a:p>
        </p:txBody>
      </p:sp>
    </p:spTree>
    <p:extLst>
      <p:ext uri="{BB962C8B-B14F-4D97-AF65-F5344CB8AC3E}">
        <p14:creationId xmlns:p14="http://schemas.microsoft.com/office/powerpoint/2010/main" val="122951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Society and culture are an essential part of the healthcare industry. Share beliefs and attitudes of the population play an essential in how UF Health Florida marketers can understand the demand and supply of healthcare services. Besides, these social factors provide a proper foundation that allows the healthcare organization to design a marketing message for the public. For example, cultural difference plays a crucial role in the delivery of healthcare. As such, UF Health Florida can mention its inclusive nature in ensuring that all patients regardless of their nationalities, religion and ethnicities are served. </a:t>
            </a:r>
          </a:p>
          <a:p>
            <a:endParaRPr lang="en-US" dirty="0"/>
          </a:p>
        </p:txBody>
      </p:sp>
      <p:sp>
        <p:nvSpPr>
          <p:cNvPr id="4" name="Slide Number Placeholder 3"/>
          <p:cNvSpPr>
            <a:spLocks noGrp="1"/>
          </p:cNvSpPr>
          <p:nvPr>
            <p:ph type="sldNum" sz="quarter" idx="10"/>
          </p:nvPr>
        </p:nvSpPr>
        <p:spPr/>
        <p:txBody>
          <a:bodyPr/>
          <a:lstStyle/>
          <a:p>
            <a:fld id="{AAC9201D-CF08-47D2-94D9-5B56936E798D}" type="slidenum">
              <a:rPr lang="en-US" smtClean="0"/>
              <a:t>6</a:t>
            </a:fld>
            <a:endParaRPr lang="en-US"/>
          </a:p>
        </p:txBody>
      </p:sp>
    </p:spTree>
    <p:extLst>
      <p:ext uri="{BB962C8B-B14F-4D97-AF65-F5344CB8AC3E}">
        <p14:creationId xmlns:p14="http://schemas.microsoft.com/office/powerpoint/2010/main" val="157806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healthcare consumers in UF Health Florida do not just want excellent care but also desire convenience, ease, and choice of delivery. Over the past decade, consumers craving convenience has spurred the enormous growth of digital technology in the healthcare industry (Cooper, 2019). The technological factors provide an excellent opportunity for growth in UF Health Florida. Essentially, these factors can be utilized as strategies for bringing in better solutions that can ensure the fast, efficient and safe delivery of medical services to the consumers. As such, UF Health Florida can analyze these factors to ensure that its technological level is up to date. </a:t>
            </a:r>
          </a:p>
          <a:p>
            <a:endParaRPr lang="en-US" dirty="0"/>
          </a:p>
        </p:txBody>
      </p:sp>
      <p:sp>
        <p:nvSpPr>
          <p:cNvPr id="4" name="Slide Number Placeholder 3"/>
          <p:cNvSpPr>
            <a:spLocks noGrp="1"/>
          </p:cNvSpPr>
          <p:nvPr>
            <p:ph type="sldNum" sz="quarter" idx="10"/>
          </p:nvPr>
        </p:nvSpPr>
        <p:spPr/>
        <p:txBody>
          <a:bodyPr/>
          <a:lstStyle/>
          <a:p>
            <a:fld id="{AAC9201D-CF08-47D2-94D9-5B56936E798D}" type="slidenum">
              <a:rPr lang="en-US" smtClean="0"/>
              <a:t>7</a:t>
            </a:fld>
            <a:endParaRPr lang="en-US"/>
          </a:p>
        </p:txBody>
      </p:sp>
    </p:spTree>
    <p:extLst>
      <p:ext uri="{BB962C8B-B14F-4D97-AF65-F5344CB8AC3E}">
        <p14:creationId xmlns:p14="http://schemas.microsoft.com/office/powerpoint/2010/main" val="180000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Legal and regulatory requirements also form an essential part of the UF Health Florida. With the ongoing growth in population and the advancement in technology, the government is increasingly coming up with new regulations to ensure that the healthcare organization can deliver safe and efficient healthcare services. These legal factors create a robust environment that ensures the protection of patients and healthcare professionals. For example, the HITECH Act and the HIPAA are essential regulations that strive to ensure maximum security of patient information (</a:t>
            </a:r>
            <a:r>
              <a:rPr lang="en-US" sz="1200" kern="1200" dirty="0" err="1" smtClean="0">
                <a:solidFill>
                  <a:schemeClr val="tx1"/>
                </a:solidFill>
                <a:effectLst/>
                <a:latin typeface="+mn-lt"/>
                <a:ea typeface="+mn-ea"/>
                <a:cs typeface="+mn-cs"/>
              </a:rPr>
              <a:t>Simoes</a:t>
            </a:r>
            <a:r>
              <a:rPr lang="en-US" sz="1200" kern="1200" dirty="0" smtClean="0">
                <a:solidFill>
                  <a:schemeClr val="tx1"/>
                </a:solidFill>
                <a:effectLst/>
                <a:latin typeface="+mn-lt"/>
                <a:ea typeface="+mn-ea"/>
                <a:cs typeface="+mn-cs"/>
              </a:rPr>
              <a:t>, 2015). Besides, the employment law seeks to ensure that healthcare professionals in the organization are not mistreated. </a:t>
            </a:r>
          </a:p>
          <a:p>
            <a:endParaRPr lang="en-US" dirty="0"/>
          </a:p>
        </p:txBody>
      </p:sp>
      <p:sp>
        <p:nvSpPr>
          <p:cNvPr id="4" name="Slide Number Placeholder 3"/>
          <p:cNvSpPr>
            <a:spLocks noGrp="1"/>
          </p:cNvSpPr>
          <p:nvPr>
            <p:ph type="sldNum" sz="quarter" idx="10"/>
          </p:nvPr>
        </p:nvSpPr>
        <p:spPr/>
        <p:txBody>
          <a:bodyPr/>
          <a:lstStyle/>
          <a:p>
            <a:fld id="{AAC9201D-CF08-47D2-94D9-5B56936E798D}" type="slidenum">
              <a:rPr lang="en-US" smtClean="0"/>
              <a:t>8</a:t>
            </a:fld>
            <a:endParaRPr lang="en-US"/>
          </a:p>
        </p:txBody>
      </p:sp>
    </p:spTree>
    <p:extLst>
      <p:ext uri="{BB962C8B-B14F-4D97-AF65-F5344CB8AC3E}">
        <p14:creationId xmlns:p14="http://schemas.microsoft.com/office/powerpoint/2010/main" val="69489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Different markets are known to have different norms and standards that affect the profitability of organizations. The state of Florida is keen on its environment. As such, it has imposed regulations that require healthcare organization including UF Health Florida to adopt (floridadep.gov, 2019). As such, these factors affect the operations of UF Health Florida by ensuring that the hospital’s means of healthcare delivery are within the structured environmental laws of the state. For example, the Air and Water pollutions regulation strives to ensure that the hospital has the proper measures in place to ensure reduced water and air contamination. </a:t>
            </a:r>
          </a:p>
          <a:p>
            <a:endParaRPr lang="en-US" dirty="0"/>
          </a:p>
        </p:txBody>
      </p:sp>
      <p:sp>
        <p:nvSpPr>
          <p:cNvPr id="4" name="Slide Number Placeholder 3"/>
          <p:cNvSpPr>
            <a:spLocks noGrp="1"/>
          </p:cNvSpPr>
          <p:nvPr>
            <p:ph type="sldNum" sz="quarter" idx="10"/>
          </p:nvPr>
        </p:nvSpPr>
        <p:spPr/>
        <p:txBody>
          <a:bodyPr/>
          <a:lstStyle/>
          <a:p>
            <a:fld id="{AAC9201D-CF08-47D2-94D9-5B56936E798D}" type="slidenum">
              <a:rPr lang="en-US" smtClean="0"/>
              <a:t>9</a:t>
            </a:fld>
            <a:endParaRPr lang="en-US"/>
          </a:p>
        </p:txBody>
      </p:sp>
    </p:spTree>
    <p:extLst>
      <p:ext uri="{BB962C8B-B14F-4D97-AF65-F5344CB8AC3E}">
        <p14:creationId xmlns:p14="http://schemas.microsoft.com/office/powerpoint/2010/main" val="90959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88873D8-860A-4084-A3C9-6364A9D613E5}" type="datetimeFigureOut">
              <a:rPr lang="en-US" smtClean="0"/>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1198484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873D8-860A-4084-A3C9-6364A9D613E5}"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75610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873D8-860A-4084-A3C9-6364A9D613E5}" type="datetimeFigureOut">
              <a:rPr lang="en-US" smtClean="0"/>
              <a:t>7/14/2019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80734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8873D8-860A-4084-A3C9-6364A9D613E5}" type="datetimeFigureOut">
              <a:rPr lang="en-US" smtClean="0"/>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224486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88873D8-860A-4084-A3C9-6364A9D613E5}" type="datetimeFigureOut">
              <a:rPr lang="en-US" smtClean="0"/>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2708604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88873D8-860A-4084-A3C9-6364A9D613E5}" type="datetimeFigureOut">
              <a:rPr lang="en-US" smtClean="0"/>
              <a:t>7/14/2019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364902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388873D8-860A-4084-A3C9-6364A9D613E5}" type="datetimeFigureOut">
              <a:rPr lang="en-US" smtClean="0"/>
              <a:t>7/14/2019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ECB25-FD11-4FAA-BC18-6FB7EFEE398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80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8873D8-860A-4084-A3C9-6364A9D613E5}" type="datetimeFigureOut">
              <a:rPr lang="en-US" smtClean="0"/>
              <a:t>7/14/2019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253719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873D8-860A-4084-A3C9-6364A9D613E5}" type="datetimeFigureOut">
              <a:rPr lang="en-US" smtClean="0"/>
              <a:t>7/14/2019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143997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388873D8-860A-4084-A3C9-6364A9D613E5}" type="datetimeFigureOut">
              <a:rPr lang="en-US" smtClean="0"/>
              <a:t>7/14/2019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72892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88873D8-860A-4084-A3C9-6364A9D613E5}" type="datetimeFigureOut">
              <a:rPr lang="en-US" smtClean="0"/>
              <a:t>7/14/2019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FDECB25-FD11-4FAA-BC18-6FB7EFEE3988}" type="slidenum">
              <a:rPr lang="en-US" smtClean="0"/>
              <a:t>‹#›</a:t>
            </a:fld>
            <a:endParaRPr lang="en-US"/>
          </a:p>
        </p:txBody>
      </p:sp>
    </p:spTree>
    <p:extLst>
      <p:ext uri="{BB962C8B-B14F-4D97-AF65-F5344CB8AC3E}">
        <p14:creationId xmlns:p14="http://schemas.microsoft.com/office/powerpoint/2010/main" val="326168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88873D8-860A-4084-A3C9-6364A9D613E5}" type="datetimeFigureOut">
              <a:rPr lang="en-US" smtClean="0"/>
              <a:t>7/14/2019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DECB25-FD11-4FAA-BC18-6FB7EFEE3988}" type="slidenum">
              <a:rPr lang="en-US" smtClean="0"/>
              <a:t>‹#›</a:t>
            </a:fld>
            <a:endParaRPr lang="en-US"/>
          </a:p>
        </p:txBody>
      </p:sp>
    </p:spTree>
    <p:extLst>
      <p:ext uri="{BB962C8B-B14F-4D97-AF65-F5344CB8AC3E}">
        <p14:creationId xmlns:p14="http://schemas.microsoft.com/office/powerpoint/2010/main" val="246320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br.org/2017/12/is-ma-the-cure-for-a-failing-health-care-system" TargetMode="External"/><Relationship Id="rId2" Type="http://schemas.openxmlformats.org/officeDocument/2006/relationships/hyperlink" Target="https://hbr.org/2017/12/how-the-new-u-s-tax-plan-will-affect-health-care" TargetMode="External"/><Relationship Id="rId1" Type="http://schemas.openxmlformats.org/officeDocument/2006/relationships/slideLayout" Target="../slideLayouts/slideLayout2.xml"/><Relationship Id="rId5" Type="http://schemas.openxmlformats.org/officeDocument/2006/relationships/hyperlink" Target="https://floridadep.gov/rcp/fcmp/content/laws-and-regulations" TargetMode="External"/><Relationship Id="rId4" Type="http://schemas.openxmlformats.org/officeDocument/2006/relationships/hyperlink" Target="https://www.forbes.com/sites/forbestechcouncil/2019/05/22/why-technology-in-healthcare-is-a-balancing-act-for-patients-and-providers/#73693c5d30c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UF Health Florida; PESTLE Analysis </a:t>
            </a:r>
            <a:endParaRPr lang="en-US" dirty="0"/>
          </a:p>
        </p:txBody>
      </p:sp>
      <p:sp>
        <p:nvSpPr>
          <p:cNvPr id="3" name="Subtitle 2"/>
          <p:cNvSpPr>
            <a:spLocks noGrp="1"/>
          </p:cNvSpPr>
          <p:nvPr>
            <p:ph type="subTitle" idx="1"/>
          </p:nvPr>
        </p:nvSpPr>
        <p:spPr>
          <a:xfrm>
            <a:off x="1524000" y="3602038"/>
            <a:ext cx="9144000" cy="3116532"/>
          </a:xfrm>
        </p:spPr>
        <p:txBody>
          <a:bodyPr>
            <a:normAutofit/>
          </a:bodyPr>
          <a:lstStyle/>
          <a:p>
            <a:r>
              <a:rPr lang="en-US" dirty="0" smtClean="0"/>
              <a:t>Student Name:</a:t>
            </a:r>
          </a:p>
          <a:p>
            <a:r>
              <a:rPr lang="en-US" dirty="0" smtClean="0"/>
              <a:t>Course Number:</a:t>
            </a:r>
          </a:p>
          <a:p>
            <a:r>
              <a:rPr lang="en-US" dirty="0" smtClean="0"/>
              <a:t>Course Title:</a:t>
            </a:r>
          </a:p>
          <a:p>
            <a:r>
              <a:rPr lang="en-US" dirty="0" smtClean="0"/>
              <a:t>Professor Name:</a:t>
            </a:r>
          </a:p>
          <a:p>
            <a:r>
              <a:rPr lang="en-US" dirty="0" smtClean="0"/>
              <a:t>University Name:</a:t>
            </a:r>
          </a:p>
          <a:p>
            <a:r>
              <a:rPr lang="en-US" dirty="0" smtClean="0"/>
              <a:t>Date:</a:t>
            </a:r>
            <a:endParaRPr lang="en-US" dirty="0"/>
          </a:p>
        </p:txBody>
      </p:sp>
    </p:spTree>
    <p:extLst>
      <p:ext uri="{BB962C8B-B14F-4D97-AF65-F5344CB8AC3E}">
        <p14:creationId xmlns:p14="http://schemas.microsoft.com/office/powerpoint/2010/main" val="25899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smtClean="0"/>
              <a:t>References </a:t>
            </a:r>
            <a:endParaRPr lang="en-US" cap="none" dirty="0"/>
          </a:p>
        </p:txBody>
      </p:sp>
      <p:sp>
        <p:nvSpPr>
          <p:cNvPr id="3" name="Content Placeholder 2"/>
          <p:cNvSpPr>
            <a:spLocks noGrp="1"/>
          </p:cNvSpPr>
          <p:nvPr>
            <p:ph idx="1"/>
          </p:nvPr>
        </p:nvSpPr>
        <p:spPr/>
        <p:txBody>
          <a:bodyPr>
            <a:normAutofit fontScale="85000" lnSpcReduction="10000"/>
          </a:bodyPr>
          <a:lstStyle/>
          <a:p>
            <a:r>
              <a:rPr lang="en-US" dirty="0"/>
              <a:t>Blumenthal, D. (2017). How the New U.S. Tax Plan Will Affect Health Care? </a:t>
            </a:r>
            <a:r>
              <a:rPr lang="en-US" i="1" dirty="0"/>
              <a:t>Harvard Business Review</a:t>
            </a:r>
            <a:r>
              <a:rPr lang="en-US" dirty="0"/>
              <a:t>. Retrieved From: </a:t>
            </a:r>
            <a:r>
              <a:rPr lang="en-US" u="sng" dirty="0">
                <a:hlinkClick r:id="rId2"/>
              </a:rPr>
              <a:t>https://hbr.org/2017/12/how-the-new-u-s-tax-plan-will-affect-health-care</a:t>
            </a:r>
            <a:endParaRPr lang="en-US" dirty="0"/>
          </a:p>
          <a:p>
            <a:r>
              <a:rPr lang="en-US" dirty="0"/>
              <a:t>Blumenthal, D. (2017). Is M&amp;A the Cure for a Failing Health Care System? Harvard Business Review. Retrieved From: </a:t>
            </a:r>
            <a:r>
              <a:rPr lang="en-US" u="sng" dirty="0">
                <a:hlinkClick r:id="rId3"/>
              </a:rPr>
              <a:t>https://hbr.org/2017/12/is-ma-the-cure-for-a-failing-health-care-system</a:t>
            </a:r>
            <a:endParaRPr lang="en-US" dirty="0"/>
          </a:p>
          <a:p>
            <a:r>
              <a:rPr lang="en-US" dirty="0"/>
              <a:t>Cooper, P. (2019). Why Technology In Healthcare Is A Balancing Act For Patients And Providers. Forbes. Retrieved From: </a:t>
            </a:r>
            <a:r>
              <a:rPr lang="en-US" u="sng" dirty="0">
                <a:hlinkClick r:id="rId4"/>
              </a:rPr>
              <a:t>https://www.forbes.com/sites/forbestechcouncil/2019/05/22/why-technology-in-healthcare-is-a-balancing-act-for-patients-and-providers/#73693c5d30c7</a:t>
            </a:r>
            <a:endParaRPr lang="en-US" dirty="0"/>
          </a:p>
          <a:p>
            <a:r>
              <a:rPr lang="en-US" dirty="0"/>
              <a:t>floridadep.gov. (2019). Laws and Regulations. Retrieved From: </a:t>
            </a:r>
            <a:r>
              <a:rPr lang="en-US" u="sng" dirty="0">
                <a:hlinkClick r:id="rId5"/>
              </a:rPr>
              <a:t>https://floridadep.gov/rcp/fcmp/content/laws-and-regulations</a:t>
            </a:r>
            <a:endParaRPr lang="en-US" dirty="0"/>
          </a:p>
          <a:p>
            <a:r>
              <a:rPr lang="en-US" dirty="0" err="1"/>
              <a:t>Simoes</a:t>
            </a:r>
            <a:r>
              <a:rPr lang="en-US" dirty="0"/>
              <a:t>, E. (2015). Health information technology advances health care delivery and enhances research. </a:t>
            </a:r>
            <a:r>
              <a:rPr lang="en-US" i="1" dirty="0"/>
              <a:t>Missouri Medicine</a:t>
            </a:r>
            <a:r>
              <a:rPr lang="en-US" dirty="0"/>
              <a:t>, 112(1), 37. </a:t>
            </a:r>
          </a:p>
          <a:p>
            <a:pPr marL="0" indent="0">
              <a:buNone/>
            </a:pPr>
            <a:endParaRPr lang="en-US" dirty="0"/>
          </a:p>
        </p:txBody>
      </p:sp>
    </p:spTree>
    <p:extLst>
      <p:ext uri="{BB962C8B-B14F-4D97-AF65-F5344CB8AC3E}">
        <p14:creationId xmlns:p14="http://schemas.microsoft.com/office/powerpoint/2010/main" val="18885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Executive Summary </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US" sz="2000" dirty="0" smtClean="0"/>
              <a:t>Hospital Merger &amp; Acquisition activity is on the rise.</a:t>
            </a:r>
          </a:p>
          <a:p>
            <a:pPr>
              <a:lnSpc>
                <a:spcPct val="150000"/>
              </a:lnSpc>
            </a:pPr>
            <a:r>
              <a:rPr lang="en-US" sz="2000" dirty="0" smtClean="0"/>
              <a:t>Hospitals increasingly desire these merges to aid in reducing costs and building a better footprint in the market.</a:t>
            </a:r>
          </a:p>
          <a:p>
            <a:pPr>
              <a:lnSpc>
                <a:spcPct val="150000"/>
              </a:lnSpc>
            </a:pPr>
            <a:r>
              <a:rPr lang="en-US" sz="2000" dirty="0" smtClean="0"/>
              <a:t>With the ongoing acceleration of M&amp;A, stakeholders are concerned of its impact on patients, payers and the providers. </a:t>
            </a:r>
          </a:p>
          <a:p>
            <a:pPr>
              <a:lnSpc>
                <a:spcPct val="150000"/>
              </a:lnSpc>
            </a:pPr>
            <a:r>
              <a:rPr lang="en-US" sz="2000" dirty="0" smtClean="0"/>
              <a:t>To be the change desired, mergers must provide high quality products for the consumers at affordable pricing</a:t>
            </a:r>
            <a:r>
              <a:rPr lang="en-US" sz="2000" dirty="0"/>
              <a:t>(Blumenthal, 2017</a:t>
            </a:r>
            <a:r>
              <a:rPr lang="en-US" sz="2000" dirty="0" smtClean="0"/>
              <a:t>). </a:t>
            </a:r>
            <a:endParaRPr lang="en-US" sz="2000" dirty="0"/>
          </a:p>
        </p:txBody>
      </p:sp>
    </p:spTree>
    <p:extLst>
      <p:ext uri="{BB962C8B-B14F-4D97-AF65-F5344CB8AC3E}">
        <p14:creationId xmlns:p14="http://schemas.microsoft.com/office/powerpoint/2010/main" val="93936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Thesis Statement </a:t>
            </a:r>
            <a:endParaRPr lang="en-US" dirty="0"/>
          </a:p>
        </p:txBody>
      </p:sp>
      <p:sp>
        <p:nvSpPr>
          <p:cNvPr id="3" name="Content Placeholder 2"/>
          <p:cNvSpPr>
            <a:spLocks noGrp="1"/>
          </p:cNvSpPr>
          <p:nvPr>
            <p:ph idx="1"/>
          </p:nvPr>
        </p:nvSpPr>
        <p:spPr/>
        <p:txBody>
          <a:bodyPr>
            <a:normAutofit/>
          </a:bodyPr>
          <a:lstStyle/>
          <a:p>
            <a:pPr marL="0" indent="0">
              <a:lnSpc>
                <a:spcPct val="200000"/>
              </a:lnSpc>
              <a:buNone/>
            </a:pPr>
            <a:r>
              <a:rPr lang="en-US" sz="2000" dirty="0" smtClean="0"/>
              <a:t>This presentation explores the political, economic, social , technological, legal and environmental factors affecting UF Health Florida.  </a:t>
            </a:r>
            <a:endParaRPr lang="en-US" sz="2000" dirty="0"/>
          </a:p>
        </p:txBody>
      </p:sp>
    </p:spTree>
    <p:extLst>
      <p:ext uri="{BB962C8B-B14F-4D97-AF65-F5344CB8AC3E}">
        <p14:creationId xmlns:p14="http://schemas.microsoft.com/office/powerpoint/2010/main" val="155339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Factors </a:t>
            </a:r>
            <a:endParaRPr lang="en-US" dirty="0"/>
          </a:p>
        </p:txBody>
      </p:sp>
      <p:sp>
        <p:nvSpPr>
          <p:cNvPr id="3" name="Content Placeholder 2"/>
          <p:cNvSpPr>
            <a:spLocks noGrp="1"/>
          </p:cNvSpPr>
          <p:nvPr>
            <p:ph idx="1"/>
          </p:nvPr>
        </p:nvSpPr>
        <p:spPr/>
        <p:txBody>
          <a:bodyPr numCol="2">
            <a:normAutofit fontScale="70000" lnSpcReduction="20000"/>
          </a:bodyPr>
          <a:lstStyle/>
          <a:p>
            <a:pPr>
              <a:lnSpc>
                <a:spcPct val="200000"/>
              </a:lnSpc>
            </a:pPr>
            <a:r>
              <a:rPr lang="en-US" sz="2900" dirty="0" smtClean="0"/>
              <a:t>Government policy and regulations on the quality of healthcare service (Blumenthal, 2017).</a:t>
            </a:r>
          </a:p>
          <a:p>
            <a:pPr>
              <a:lnSpc>
                <a:spcPct val="200000"/>
              </a:lnSpc>
            </a:pPr>
            <a:r>
              <a:rPr lang="en-US" sz="2900" dirty="0" smtClean="0"/>
              <a:t>Government Programs</a:t>
            </a:r>
          </a:p>
          <a:p>
            <a:pPr>
              <a:lnSpc>
                <a:spcPct val="200000"/>
              </a:lnSpc>
            </a:pPr>
            <a:r>
              <a:rPr lang="en-US" sz="2900" dirty="0" smtClean="0"/>
              <a:t>Political Stability in the country</a:t>
            </a:r>
          </a:p>
          <a:p>
            <a:pPr>
              <a:lnSpc>
                <a:spcPct val="200000"/>
              </a:lnSpc>
            </a:pPr>
            <a:r>
              <a:rPr lang="en-US" sz="2900" dirty="0" smtClean="0"/>
              <a:t>Tax Plans in the country(Blumenthal, 2017)</a:t>
            </a:r>
          </a:p>
          <a:p>
            <a:pPr>
              <a:lnSpc>
                <a:spcPct val="200000"/>
              </a:lnSpc>
            </a:pPr>
            <a:r>
              <a:rPr lang="en-US" sz="2900" dirty="0" smtClean="0"/>
              <a:t>Corruption </a:t>
            </a:r>
          </a:p>
          <a:p>
            <a:endParaRPr lang="en-US" dirty="0" smtClean="0"/>
          </a:p>
          <a:p>
            <a:endParaRPr lang="en-US" dirty="0"/>
          </a:p>
        </p:txBody>
      </p:sp>
    </p:spTree>
    <p:extLst>
      <p:ext uri="{BB962C8B-B14F-4D97-AF65-F5344CB8AC3E}">
        <p14:creationId xmlns:p14="http://schemas.microsoft.com/office/powerpoint/2010/main" val="148426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Factors </a:t>
            </a:r>
            <a:endParaRPr lang="en-US" dirty="0"/>
          </a:p>
        </p:txBody>
      </p:sp>
      <p:sp>
        <p:nvSpPr>
          <p:cNvPr id="3" name="Content Placeholder 2"/>
          <p:cNvSpPr>
            <a:spLocks noGrp="1"/>
          </p:cNvSpPr>
          <p:nvPr>
            <p:ph idx="1"/>
          </p:nvPr>
        </p:nvSpPr>
        <p:spPr/>
        <p:txBody>
          <a:bodyPr numCol="2">
            <a:noAutofit/>
          </a:bodyPr>
          <a:lstStyle/>
          <a:p>
            <a:pPr>
              <a:lnSpc>
                <a:spcPct val="200000"/>
              </a:lnSpc>
            </a:pPr>
            <a:r>
              <a:rPr lang="en-US" sz="2000" dirty="0" smtClean="0"/>
              <a:t>Interest Rates </a:t>
            </a:r>
          </a:p>
          <a:p>
            <a:pPr>
              <a:lnSpc>
                <a:spcPct val="200000"/>
              </a:lnSpc>
            </a:pPr>
            <a:r>
              <a:rPr lang="en-US" sz="2000" dirty="0" smtClean="0"/>
              <a:t>Inflation </a:t>
            </a:r>
          </a:p>
          <a:p>
            <a:pPr>
              <a:lnSpc>
                <a:spcPct val="200000"/>
              </a:lnSpc>
            </a:pPr>
            <a:r>
              <a:rPr lang="en-US" sz="2000" dirty="0" smtClean="0"/>
              <a:t>Taxation </a:t>
            </a:r>
          </a:p>
          <a:p>
            <a:pPr>
              <a:lnSpc>
                <a:spcPct val="200000"/>
              </a:lnSpc>
            </a:pPr>
            <a:r>
              <a:rPr lang="en-US" sz="2000" dirty="0" smtClean="0"/>
              <a:t>Unemployment rates </a:t>
            </a:r>
          </a:p>
          <a:p>
            <a:pPr>
              <a:lnSpc>
                <a:spcPct val="200000"/>
              </a:lnSpc>
            </a:pPr>
            <a:r>
              <a:rPr lang="en-US" sz="2000" dirty="0" smtClean="0"/>
              <a:t>Education level in the country </a:t>
            </a:r>
          </a:p>
          <a:p>
            <a:pPr>
              <a:lnSpc>
                <a:spcPct val="200000"/>
              </a:lnSpc>
            </a:pPr>
            <a:r>
              <a:rPr lang="en-US" sz="2000" dirty="0" smtClean="0"/>
              <a:t>Skill level of the hospital workforce. </a:t>
            </a:r>
            <a:endParaRPr lang="en-US" sz="2000" dirty="0"/>
          </a:p>
        </p:txBody>
      </p:sp>
    </p:spTree>
    <p:extLst>
      <p:ext uri="{BB962C8B-B14F-4D97-AF65-F5344CB8AC3E}">
        <p14:creationId xmlns:p14="http://schemas.microsoft.com/office/powerpoint/2010/main" val="216574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Factors </a:t>
            </a:r>
            <a:endParaRPr lang="en-US" dirty="0"/>
          </a:p>
        </p:txBody>
      </p:sp>
      <p:sp>
        <p:nvSpPr>
          <p:cNvPr id="3" name="Content Placeholder 2"/>
          <p:cNvSpPr>
            <a:spLocks noGrp="1"/>
          </p:cNvSpPr>
          <p:nvPr>
            <p:ph idx="1"/>
          </p:nvPr>
        </p:nvSpPr>
        <p:spPr/>
        <p:txBody>
          <a:bodyPr>
            <a:normAutofit/>
          </a:bodyPr>
          <a:lstStyle/>
          <a:p>
            <a:pPr>
              <a:lnSpc>
                <a:spcPct val="200000"/>
              </a:lnSpc>
            </a:pPr>
            <a:r>
              <a:rPr lang="en-US" sz="2000" dirty="0" smtClean="0"/>
              <a:t>Increasing age of population and cardiovascular diseases </a:t>
            </a:r>
          </a:p>
          <a:p>
            <a:pPr>
              <a:lnSpc>
                <a:spcPct val="200000"/>
              </a:lnSpc>
            </a:pPr>
            <a:r>
              <a:rPr lang="en-US" sz="2000" dirty="0" smtClean="0"/>
              <a:t>Public or patient activism that is engineered by social media platforms. </a:t>
            </a:r>
            <a:endParaRPr lang="en-US" sz="2000" dirty="0"/>
          </a:p>
          <a:p>
            <a:pPr>
              <a:lnSpc>
                <a:spcPct val="200000"/>
              </a:lnSpc>
            </a:pPr>
            <a:r>
              <a:rPr lang="en-US" sz="2000" dirty="0" smtClean="0"/>
              <a:t>Education Level</a:t>
            </a:r>
          </a:p>
          <a:p>
            <a:pPr>
              <a:lnSpc>
                <a:spcPct val="200000"/>
              </a:lnSpc>
            </a:pPr>
            <a:r>
              <a:rPr lang="en-US" sz="2000" dirty="0" smtClean="0"/>
              <a:t>Cultural Differences </a:t>
            </a:r>
          </a:p>
          <a:p>
            <a:pPr>
              <a:lnSpc>
                <a:spcPct val="200000"/>
              </a:lnSpc>
            </a:pPr>
            <a:endParaRPr lang="en-US" sz="2000" dirty="0"/>
          </a:p>
        </p:txBody>
      </p:sp>
      <p:pic>
        <p:nvPicPr>
          <p:cNvPr id="5122" name="Picture 2" descr="Image result for society and health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578" y="4082374"/>
            <a:ext cx="6018180" cy="261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Technological Factors </a:t>
            </a:r>
            <a:endParaRPr lang="en-US" dirty="0"/>
          </a:p>
        </p:txBody>
      </p:sp>
      <p:sp>
        <p:nvSpPr>
          <p:cNvPr id="3" name="Content Placeholder 2"/>
          <p:cNvSpPr>
            <a:spLocks noGrp="1"/>
          </p:cNvSpPr>
          <p:nvPr>
            <p:ph idx="1"/>
          </p:nvPr>
        </p:nvSpPr>
        <p:spPr/>
        <p:txBody>
          <a:bodyPr>
            <a:normAutofit fontScale="92500"/>
          </a:bodyPr>
          <a:lstStyle/>
          <a:p>
            <a:pPr>
              <a:lnSpc>
                <a:spcPct val="200000"/>
              </a:lnSpc>
            </a:pPr>
            <a:r>
              <a:rPr lang="en-US" sz="2000" dirty="0" smtClean="0"/>
              <a:t>Technology communication and infrastructure such as EHR</a:t>
            </a:r>
            <a:r>
              <a:rPr lang="en-US" sz="2000" dirty="0"/>
              <a:t>(Cooper, 2019</a:t>
            </a:r>
            <a:r>
              <a:rPr lang="en-US" sz="2000" dirty="0" smtClean="0"/>
              <a:t>).</a:t>
            </a:r>
          </a:p>
          <a:p>
            <a:pPr>
              <a:lnSpc>
                <a:spcPct val="200000"/>
              </a:lnSpc>
            </a:pPr>
            <a:r>
              <a:rPr lang="en-US" sz="2000" dirty="0" smtClean="0"/>
              <a:t>Consumer access technology such as social media </a:t>
            </a:r>
          </a:p>
          <a:p>
            <a:pPr>
              <a:lnSpc>
                <a:spcPct val="200000"/>
              </a:lnSpc>
            </a:pPr>
            <a:r>
              <a:rPr lang="en-US" sz="2000" dirty="0" smtClean="0"/>
              <a:t>Research and innovation in cancer </a:t>
            </a:r>
          </a:p>
          <a:p>
            <a:pPr>
              <a:lnSpc>
                <a:spcPct val="200000"/>
              </a:lnSpc>
            </a:pPr>
            <a:r>
              <a:rPr lang="en-US" sz="2000" dirty="0" smtClean="0"/>
              <a:t>Recent technology development by competitors.</a:t>
            </a:r>
          </a:p>
        </p:txBody>
      </p:sp>
      <p:pic>
        <p:nvPicPr>
          <p:cNvPr id="4098" name="Picture 2" descr="Image result for technology in health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924" y="4009417"/>
            <a:ext cx="3982148" cy="237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3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Legal Factors </a:t>
            </a:r>
            <a:endParaRPr lang="en-US" dirty="0"/>
          </a:p>
        </p:txBody>
      </p:sp>
      <p:sp>
        <p:nvSpPr>
          <p:cNvPr id="3" name="Content Placeholder 2"/>
          <p:cNvSpPr>
            <a:spLocks noGrp="1"/>
          </p:cNvSpPr>
          <p:nvPr>
            <p:ph idx="1"/>
          </p:nvPr>
        </p:nvSpPr>
        <p:spPr>
          <a:xfrm>
            <a:off x="2231136" y="2352699"/>
            <a:ext cx="7729728" cy="3101983"/>
          </a:xfrm>
        </p:spPr>
        <p:txBody>
          <a:bodyPr>
            <a:normAutofit fontScale="85000" lnSpcReduction="10000"/>
          </a:bodyPr>
          <a:lstStyle/>
          <a:p>
            <a:pPr>
              <a:lnSpc>
                <a:spcPct val="200000"/>
              </a:lnSpc>
            </a:pPr>
            <a:r>
              <a:rPr lang="en-US" sz="2000" dirty="0" smtClean="0"/>
              <a:t>Discrimination law </a:t>
            </a:r>
          </a:p>
          <a:p>
            <a:pPr>
              <a:lnSpc>
                <a:spcPct val="200000"/>
              </a:lnSpc>
            </a:pPr>
            <a:r>
              <a:rPr lang="en-US" sz="2000" dirty="0" smtClean="0"/>
              <a:t>Employment law </a:t>
            </a:r>
          </a:p>
          <a:p>
            <a:pPr>
              <a:lnSpc>
                <a:spcPct val="200000"/>
              </a:lnSpc>
            </a:pPr>
            <a:r>
              <a:rPr lang="en-US" sz="2000" dirty="0" smtClean="0"/>
              <a:t>Health and safety law </a:t>
            </a:r>
          </a:p>
          <a:p>
            <a:pPr>
              <a:lnSpc>
                <a:spcPct val="200000"/>
              </a:lnSpc>
            </a:pPr>
            <a:r>
              <a:rPr lang="en-US" sz="2000" dirty="0" smtClean="0"/>
              <a:t>Data protection laws such as, HITECH Act and HIPAA (</a:t>
            </a:r>
            <a:r>
              <a:rPr lang="en-US" sz="2000" dirty="0" err="1"/>
              <a:t>Simoes</a:t>
            </a:r>
            <a:r>
              <a:rPr lang="en-US" sz="2000" dirty="0"/>
              <a:t>, 2015). </a:t>
            </a:r>
            <a:endParaRPr lang="en-US" sz="2000" dirty="0" smtClean="0"/>
          </a:p>
          <a:p>
            <a:pPr>
              <a:lnSpc>
                <a:spcPct val="200000"/>
              </a:lnSpc>
            </a:pPr>
            <a:r>
              <a:rPr lang="en-US" sz="2000" dirty="0" smtClean="0"/>
              <a:t>Intellectual property.</a:t>
            </a:r>
          </a:p>
          <a:p>
            <a:pPr>
              <a:lnSpc>
                <a:spcPct val="200000"/>
              </a:lnSpc>
            </a:pPr>
            <a:endParaRPr lang="en-US" sz="2000" dirty="0" smtClean="0"/>
          </a:p>
          <a:p>
            <a:endParaRPr lang="en-US" dirty="0" smtClean="0"/>
          </a:p>
        </p:txBody>
      </p:sp>
      <p:pic>
        <p:nvPicPr>
          <p:cNvPr id="3074" name="Picture 2" descr="Image result for legal 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286" y="4795736"/>
            <a:ext cx="6038850" cy="206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9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Environmental Factors </a:t>
            </a:r>
            <a:endParaRPr lang="en-US" dirty="0"/>
          </a:p>
        </p:txBody>
      </p:sp>
      <p:sp>
        <p:nvSpPr>
          <p:cNvPr id="3" name="Content Placeholder 2"/>
          <p:cNvSpPr>
            <a:spLocks noGrp="1"/>
          </p:cNvSpPr>
          <p:nvPr>
            <p:ph idx="1"/>
          </p:nvPr>
        </p:nvSpPr>
        <p:spPr/>
        <p:txBody>
          <a:bodyPr/>
          <a:lstStyle/>
          <a:p>
            <a:pPr>
              <a:lnSpc>
                <a:spcPct val="200000"/>
              </a:lnSpc>
            </a:pPr>
            <a:r>
              <a:rPr lang="en-US" sz="2000" dirty="0" smtClean="0"/>
              <a:t>Weather and climate change </a:t>
            </a:r>
          </a:p>
          <a:p>
            <a:pPr>
              <a:lnSpc>
                <a:spcPct val="200000"/>
              </a:lnSpc>
            </a:pPr>
            <a:r>
              <a:rPr lang="en-US" sz="2000" dirty="0" smtClean="0"/>
              <a:t>Environment regulation laws</a:t>
            </a:r>
            <a:r>
              <a:rPr lang="en-US" sz="2000" dirty="0"/>
              <a:t>(floridadep.gov, 2019). </a:t>
            </a:r>
            <a:endParaRPr lang="en-US" sz="2000" dirty="0" smtClean="0"/>
          </a:p>
          <a:p>
            <a:pPr>
              <a:lnSpc>
                <a:spcPct val="200000"/>
              </a:lnSpc>
            </a:pPr>
            <a:r>
              <a:rPr lang="en-US" sz="2000" dirty="0" smtClean="0"/>
              <a:t>Air and water pollution regulations at the hospital </a:t>
            </a:r>
          </a:p>
          <a:p>
            <a:pPr>
              <a:lnSpc>
                <a:spcPct val="200000"/>
              </a:lnSpc>
            </a:pPr>
            <a:r>
              <a:rPr lang="en-US" sz="2000" dirty="0" smtClean="0"/>
              <a:t>Waste Management.</a:t>
            </a:r>
          </a:p>
          <a:p>
            <a:endParaRPr lang="en-US" dirty="0"/>
          </a:p>
        </p:txBody>
      </p:sp>
      <p:pic>
        <p:nvPicPr>
          <p:cNvPr id="2050" name="Picture 2" descr="Image result for Environmental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002" y="3501958"/>
            <a:ext cx="418944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3345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232</TotalTime>
  <Words>1065</Words>
  <Application>Microsoft Office PowerPoint</Application>
  <PresentationFormat>Widescreen</PresentationFormat>
  <Paragraphs>66</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Parcel</vt:lpstr>
      <vt:lpstr>UF Health Florida; PESTLE Analysis </vt:lpstr>
      <vt:lpstr>Executive Summary </vt:lpstr>
      <vt:lpstr>Thesis Statement </vt:lpstr>
      <vt:lpstr>Political Factors </vt:lpstr>
      <vt:lpstr>Economic Factors </vt:lpstr>
      <vt:lpstr>Social Factors </vt:lpstr>
      <vt:lpstr>Technological Factors </vt:lpstr>
      <vt:lpstr>Legal Factors </vt:lpstr>
      <vt:lpstr>Environmental Factors </vt:lpstr>
      <vt:lpstr>References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Sharo</dc:creator>
  <cp:lastModifiedBy>Sharon Sharo</cp:lastModifiedBy>
  <cp:revision>16</cp:revision>
  <dcterms:created xsi:type="dcterms:W3CDTF">2019-07-14T05:28:59Z</dcterms:created>
  <dcterms:modified xsi:type="dcterms:W3CDTF">2019-07-14T09:21:06Z</dcterms:modified>
</cp:coreProperties>
</file>