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86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35"/>
  </p:normalViewPr>
  <p:slideViewPr>
    <p:cSldViewPr snapToGrid="0" snapToObjects="1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30FE-FCE4-BE43-BFEB-E1DF580A014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147CE-90F6-724D-BA77-F49B74E4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5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AB801-2026-4F9D-AE67-EE4CF724B25B}" type="slidenum">
              <a:rPr lang="en-US"/>
              <a:pPr/>
              <a:t>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18EF5-9922-4B24-A145-602576DC67B2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8D3B3-96A4-42DD-8E43-C3C88961E5FD}" type="slidenum">
              <a:rPr lang="en-US"/>
              <a:pPr/>
              <a:t>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B460A-0CAB-4C03-8B7C-DEF23F61A1B1}" type="slidenum">
              <a:rPr lang="en-US"/>
              <a:pPr/>
              <a:t>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7362A-3E4C-48F0-A198-396F21735085}" type="slidenum">
              <a:rPr lang="en-US"/>
              <a:pPr/>
              <a:t>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12BC8-0442-4A02-99F6-5D4132CEE926}" type="slidenum">
              <a:rPr lang="en-US"/>
              <a:pPr/>
              <a:t>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2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5C4D9-A611-4DA4-80C8-4CF0D5C8B1B8}" type="slidenum">
              <a:rPr lang="en-US"/>
              <a:pPr/>
              <a:t>14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1F02E-3CB4-4255-9B87-8D132CF4DC7B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1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27D2A-7133-4E6F-B446-40C55554E732}" type="slidenum">
              <a:rPr lang="en-US"/>
              <a:pPr/>
              <a:t>16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66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5A3EC-AC15-4B98-9868-E17E71A654BA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7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93CD-FC82-7542-A689-870C62E3D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B96B4-B1B5-5E4C-838B-B6579B785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2F597-7FCD-EF4D-BC91-3AF3556D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4760-52EC-F14F-9771-D45ABAAB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1F1BC-BCEF-B448-B545-61C7E8E0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22EA-F5E6-0743-BE04-1AB36806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EABC3-C59F-AD4F-8127-81273BFA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80EA-8B34-CF43-86A9-8BD04D09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CE95-41ED-A94D-81BD-8F14F7F0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EDD34-3A31-114F-9631-D72CCA00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0D12C-A658-604A-BDBE-1AD0250D9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AF9B4-9EE4-1847-8918-9455976AE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ED3F-A8CD-A348-9778-D6854CE4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7C1F1-C3E9-9843-9D26-AB7EF59A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F561-569B-374C-86D4-2E94FE24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C5E1-BD61-F64A-B25D-8BB211CE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CC83-2978-2743-B933-E8F886776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953E3-48E3-154E-8BFD-56C83DC5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B2EE-D19E-D340-AC3E-DE5BA4CD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809C-8A01-3642-8F57-C31BE5C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478A-AF9B-EC48-BF5C-1C32C9B8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65CC-7B2C-5E48-8C84-FC6ED099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0F69-A5DC-D349-8178-93E9A5C1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7532-7B09-F045-B5AB-FE19FCEC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5299A-8EED-7D43-8941-9C75B585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B28E-AC2B-B149-A86F-E87A610E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2279-0F2C-E248-B879-790B565B7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84F01-C70C-1649-B851-43A8FD6D5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90A26-AC95-2341-B457-B7999F92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1EF61-C34E-8140-A84B-47647806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91D41-A93F-1A4D-A6EA-F9BB53B9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15FC-A91B-6346-BA78-A770D496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35210-B826-BC4D-BFDA-C1426D260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F6D51-35FB-8249-8BE7-1A5E7C3AF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7BC7A-D023-6E4F-AF1E-982395979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0200E-9997-8B4B-A8A1-A8FBA619E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691C3-2F92-7446-8918-9572AAA4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C17A4-C426-8E4F-9CF3-28B61241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A3F7E-8C0E-C14F-A1D5-B4AFDA44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1DFE-ADEA-B54A-B176-8A82C5D5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D1774-4BA3-A14A-BB20-605ED7F6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DF9DB-5891-294D-8819-B403F06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5BD76-3984-AE49-AA46-E2A4F80A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11618-9ED7-5640-A6EC-5F3F4E19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0C796-B986-3C4F-885B-0BB8AFA7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7F54D-1DBA-BB47-BD16-69EAC8E8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0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115-AA45-C64C-99C8-7B597F68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A85E-4073-9041-8A3A-DDE81566C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97EF4-2A55-C949-8BD5-51DF3F0DC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B519B-F3B9-DB4E-82E9-7C94251A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30E2E-F225-BB49-A180-5FD52EEA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2FC08-70E3-2049-B722-269B6308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0E3A-8758-1E44-BBCC-36934F6D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C3D49-53FA-1849-8FEB-CC2921303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EB3CC-F3E9-EF47-8EA0-4994B410F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B332-B484-3F44-9702-71822CBF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DDF13-BDAE-8248-9FFC-18901576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43986-2790-934E-89FC-2B756AD9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FDE1D-0229-E146-82BC-EF7FB069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7018A-938B-B84A-A421-CBB8E09CD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740E5-6426-924B-BC2A-9563D6346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83EE-559D-694B-B492-29009DAFF7B6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30ACC-99D1-E242-A9E2-BD67F53B1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AF194-1DF6-F240-BD18-2934F78FD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49743-EDB1-AC49-A7CA-8F497C52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9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25" y="418609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PERT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44255" y="1131372"/>
          <a:ext cx="7903491" cy="539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7409240" imgH="11885400" progId="Photoshop.Image.16">
                  <p:embed/>
                </p:oleObj>
              </mc:Choice>
              <mc:Fallback>
                <p:oleObj name="Image" r:id="rId3" imgW="17409240" imgH="11885400" progId="Photoshop.Image.16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4255" y="1131372"/>
                        <a:ext cx="7903491" cy="5395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Approaches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JAD (Joint Application Development) – IBM</a:t>
            </a:r>
          </a:p>
          <a:p>
            <a:pPr lvl="1"/>
            <a:r>
              <a:rPr lang="en-US" dirty="0"/>
              <a:t>Users are involved throughout the process</a:t>
            </a:r>
          </a:p>
          <a:p>
            <a:r>
              <a:rPr lang="en-US" dirty="0"/>
              <a:t>“Agile” approaches speed things up</a:t>
            </a:r>
          </a:p>
          <a:p>
            <a:pPr lvl="1"/>
            <a:r>
              <a:rPr lang="en-US" dirty="0"/>
              <a:t>XP (Extreme Programming), Scrum,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9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01649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Approaches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4478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User-centered design</a:t>
            </a:r>
          </a:p>
          <a:p>
            <a:r>
              <a:rPr lang="en-US" sz="2400" dirty="0"/>
              <a:t>Focuses on usability but uses many of the tools of RAD, JAD, Agile, prototyping</a:t>
            </a:r>
          </a:p>
          <a:p>
            <a:r>
              <a:rPr lang="en-US" sz="2400" dirty="0"/>
              <a:t>Users participate and continuously evaluate usability</a:t>
            </a:r>
          </a:p>
          <a:p>
            <a:r>
              <a:rPr lang="en-US" sz="2400" dirty="0"/>
              <a:t>Usability.gov provides 209 guidelines</a:t>
            </a:r>
          </a:p>
          <a:p>
            <a:r>
              <a:rPr lang="en-US" sz="2400" dirty="0"/>
              <a:t>Technology is advancing so they are dated (e.g., touchscreen tablets are not included)</a:t>
            </a:r>
          </a:p>
          <a:p>
            <a:r>
              <a:rPr lang="en-US" sz="2400" dirty="0"/>
              <a:t>“How or why” for touch PC O/S not yet settled</a:t>
            </a:r>
          </a:p>
          <a:p>
            <a:r>
              <a:rPr lang="en-US" sz="2400" dirty="0"/>
              <a:t>Requires multidisciplinary approach: psychology, graphic art, Internet technologies, business needs, etc.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815" y="5334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Approaches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8763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Open source approach</a:t>
            </a:r>
          </a:p>
          <a:p>
            <a:r>
              <a:rPr lang="en-US" dirty="0"/>
              <a:t>Uses crowdsourcing</a:t>
            </a:r>
          </a:p>
          <a:p>
            <a:r>
              <a:rPr lang="en-US" dirty="0"/>
              <a:t>Code is available for all to see and improve</a:t>
            </a:r>
          </a:p>
          <a:p>
            <a:r>
              <a:rPr lang="en-US" dirty="0"/>
              <a:t>Linux: the basis for </a:t>
            </a:r>
          </a:p>
          <a:p>
            <a:pPr lvl="1"/>
            <a:r>
              <a:rPr lang="en-US" dirty="0"/>
              <a:t>Android</a:t>
            </a:r>
          </a:p>
          <a:p>
            <a:pPr lvl="1"/>
            <a:r>
              <a:rPr lang="en-US" dirty="0"/>
              <a:t>Some Garmin GPS</a:t>
            </a:r>
          </a:p>
          <a:p>
            <a:pPr lvl="1"/>
            <a:r>
              <a:rPr lang="en-US" dirty="0"/>
              <a:t>Some Sony TVs</a:t>
            </a:r>
          </a:p>
          <a:p>
            <a:r>
              <a:rPr lang="en-US" dirty="0"/>
              <a:t>OS/X is based on BSD</a:t>
            </a:r>
          </a:p>
          <a:p>
            <a:r>
              <a:rPr lang="en-US" dirty="0"/>
              <a:t>BSD and Linux come from Unix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Comparison of approaches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914400"/>
          <a:ext cx="8610600" cy="5539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47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Methodology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Advantages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Disadvantages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6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SDLC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Structured approach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Phase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milestones and approvals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Uses system approach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Focuses on goals and trade-offs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Emphasizes documentation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Requires user sign-offs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Systems often fail to meet objectives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Needed skills are often difficult to obtain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Scope may be defined too broadly or too narrowly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Very time consuming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43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Agile Development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Good for adapting to changing requirements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Works well when user requirements change continuously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Allows face-to-face communication and continuous inputs from users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Speeds up development process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Users like it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Hard to estimate system deliverables at start of project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Under-emphasizes designing and documentation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Easy to get project off-track if user goals</a:t>
                      </a:r>
                      <a:r>
                        <a:rPr lang="en-US" sz="1400" baseline="0" dirty="0">
                          <a:effectLst/>
                        </a:rPr>
                        <a:t> are u</a:t>
                      </a:r>
                      <a:r>
                        <a:rPr lang="en-US" sz="1400" dirty="0">
                          <a:effectLst/>
                        </a:rPr>
                        <a:t>nclear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8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Prototyping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Improved user communications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Users like it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Speeds up development process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Good for eliciting system requirements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Provides a tangible model to serve as basis for production version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Often under-documented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Not designed to be an operational version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Often creates unrealistic expectations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Difficult-to-manage development process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Integration often difficult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Design flaws more prevalent than in SDLC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Often hard to maintain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What Makes a Project Risky?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30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Risk 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Complexity</a:t>
            </a:r>
          </a:p>
          <a:p>
            <a:pPr lvl="2"/>
            <a:r>
              <a:rPr lang="en-US" dirty="0"/>
              <a:t>Many parts? Impacts on rest of system? Global? Unfamiliar hardware/software/databases? Changing requirements?</a:t>
            </a:r>
          </a:p>
          <a:p>
            <a:pPr lvl="1"/>
            <a:r>
              <a:rPr lang="en-US" dirty="0"/>
              <a:t>Clarity</a:t>
            </a:r>
          </a:p>
          <a:p>
            <a:pPr lvl="2"/>
            <a:r>
              <a:rPr lang="en-US" dirty="0"/>
              <a:t>Hard to define the purpose, input, and output?</a:t>
            </a:r>
          </a:p>
          <a:p>
            <a:pPr lvl="1"/>
            <a:r>
              <a:rPr lang="en-US" dirty="0"/>
              <a:t>Size</a:t>
            </a:r>
          </a:p>
          <a:p>
            <a:pPr lvl="2"/>
            <a:r>
              <a:rPr lang="en-US" dirty="0"/>
              <a:t>Cost, staff, duration, team, departments affected, lines of code</a:t>
            </a:r>
          </a:p>
          <a:p>
            <a:pPr>
              <a:lnSpc>
                <a:spcPct val="90000"/>
              </a:lnSpc>
            </a:pPr>
            <a:r>
              <a:rPr lang="en-US" dirty="0"/>
              <a:t>They are geometric, not linear (additive):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Having all three of these would be much more than three times as bad as one of these.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0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>
                <a:cs typeface="Times New Roman" pitchFamily="18" charset="0"/>
              </a:rPr>
              <a:t>Managing Risk from Complexity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690689"/>
            <a:ext cx="8382000" cy="4710110"/>
          </a:xfrm>
        </p:spPr>
        <p:txBody>
          <a:bodyPr>
            <a:normAutofit/>
          </a:bodyPr>
          <a:lstStyle/>
          <a:p>
            <a:r>
              <a:rPr lang="en-US" dirty="0"/>
              <a:t>Strategies to deal with complexity:</a:t>
            </a:r>
          </a:p>
          <a:p>
            <a:pPr lvl="1"/>
            <a:r>
              <a:rPr lang="en-US" dirty="0"/>
              <a:t>Leverage the Technical Skills of the Team such as having a leader or team members who have had significant experience  </a:t>
            </a:r>
          </a:p>
          <a:p>
            <a:pPr lvl="1"/>
            <a:r>
              <a:rPr lang="en-US" dirty="0"/>
              <a:t>Rely on Consultants and Vendors – for additional expertise</a:t>
            </a:r>
          </a:p>
          <a:p>
            <a:pPr lvl="1"/>
            <a:r>
              <a:rPr lang="en-US" dirty="0"/>
              <a:t>Integrate Within the Organization such as</a:t>
            </a:r>
          </a:p>
          <a:p>
            <a:pPr lvl="2"/>
            <a:r>
              <a:rPr lang="en-US" dirty="0"/>
              <a:t>Having frequent team meetings</a:t>
            </a:r>
          </a:p>
          <a:p>
            <a:pPr lvl="1"/>
            <a:r>
              <a:rPr lang="en-US" dirty="0"/>
              <a:t>Extensive documentation</a:t>
            </a:r>
          </a:p>
          <a:p>
            <a:pPr lvl="1"/>
            <a:r>
              <a:rPr lang="en-US" dirty="0"/>
              <a:t>Regular technical status reviews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295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>
                <a:cs typeface="Times New Roman" pitchFamily="18" charset="0"/>
              </a:rPr>
              <a:t>Managing Risk from Clarity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81200"/>
            <a:ext cx="7848600" cy="3886200"/>
          </a:xfrm>
        </p:spPr>
        <p:txBody>
          <a:bodyPr/>
          <a:lstStyle/>
          <a:p>
            <a:pPr eaLnBrk="1" hangingPunct="1"/>
            <a:r>
              <a:rPr lang="en-US" dirty="0">
                <a:latin typeface="Univers 75 Black" charset="0"/>
                <a:cs typeface="Times New Roman" pitchFamily="18" charset="0"/>
              </a:rPr>
              <a:t>Strategies to deal with low clarity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Rely more heavily upon the users to define system requirements 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Manage stakeholders by balancing the disparate goals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Sustain Project Commitment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515301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Project Commitment – </a:t>
            </a:r>
            <a:br>
              <a:rPr lang="en-US" dirty="0"/>
            </a:br>
            <a:r>
              <a:rPr lang="en-US" dirty="0"/>
              <a:t>Important for project success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66899" y="1676401"/>
          <a:ext cx="8458200" cy="4618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2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Determinant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More likely for commitment if: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Project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Objective attributes of the project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Cost, benefits, expected difficulty, and duration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There</a:t>
                      </a:r>
                      <a:r>
                        <a:rPr lang="en-US" sz="1600" baseline="0" dirty="0">
                          <a:effectLst/>
                        </a:rPr>
                        <a:t> is </a:t>
                      </a:r>
                      <a:r>
                        <a:rPr lang="en-US" sz="1600" dirty="0">
                          <a:effectLst/>
                        </a:rPr>
                        <a:t>a large potential payoff.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Psychological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Factors managers use to convince themselves things are not so bad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Previous experience, personal responsibility for outcome, and biases.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There is a previous history of success.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Social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Elements of the various groups involved in the process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Rivalry, norms for consistency, and need for external validation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External stakeholders have been publicly led to believe the project will be successful.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Organizational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Structural attributes of the organization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Political support, and alignment with values and goals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There is strong political support from executive levels.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Cultural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Cultural attributes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Appreciation for teamwork or a focus on technical issues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There is a culture of teamwork.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1625"/>
            <a:ext cx="7772400" cy="917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cs typeface="Times New Roman" pitchFamily="18" charset="0"/>
              </a:rPr>
              <a:t>Pulling the Plug</a:t>
            </a:r>
            <a:r>
              <a:rPr lang="en-US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8839200" cy="46482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Often projects in trouble persist long after they should have been abandoned—Pull the plug!</a:t>
            </a:r>
          </a:p>
          <a:p>
            <a:pPr lvl="1"/>
            <a:r>
              <a:rPr lang="en-US" dirty="0"/>
              <a:t>Many projects are 99% complete for 50% of the project!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People can go to great lengths to sustain a doomed project when there are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Sunk costs</a:t>
            </a:r>
            <a:endParaRPr lang="en-US" dirty="0"/>
          </a:p>
          <a:p>
            <a:pPr lvl="1" eaLnBrk="1" hangingPunct="1"/>
            <a:r>
              <a:rPr lang="en-US" dirty="0">
                <a:cs typeface="Times New Roman" pitchFamily="18" charset="0"/>
              </a:rPr>
              <a:t>High penalties for failure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Emotional attachment to the project by powerful individuals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2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Four dimensions of success</a:t>
            </a:r>
            <a:endParaRPr lang="en-US" sz="32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Shenhar</a:t>
            </a:r>
            <a:r>
              <a:rPr lang="en-US" dirty="0"/>
              <a:t>, </a:t>
            </a:r>
            <a:r>
              <a:rPr lang="en-US" dirty="0" err="1"/>
              <a:t>Dvir</a:t>
            </a:r>
            <a:r>
              <a:rPr lang="en-US" dirty="0"/>
              <a:t> and Levy’s (1998) four dimensions of success:</a:t>
            </a:r>
            <a:r>
              <a:rPr lang="en-US" b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Resource constraints</a:t>
            </a:r>
            <a:r>
              <a:rPr lang="en-US" dirty="0"/>
              <a:t>: does the project meet the time and budget criteria?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Impact on customers</a:t>
            </a:r>
            <a:r>
              <a:rPr lang="en-US" dirty="0"/>
              <a:t>: how much benefit does the customer receive from the project?</a:t>
            </a:r>
            <a:endParaRPr 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Business success</a:t>
            </a:r>
            <a:r>
              <a:rPr lang="en-US" dirty="0"/>
              <a:t>: how high and long are the profits produced by the project?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Prepare for the future</a:t>
            </a:r>
            <a:r>
              <a:rPr lang="en-US" dirty="0"/>
              <a:t>: has the project enabled future success? Future impact?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1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7772400" cy="609600"/>
          </a:xfrm>
        </p:spPr>
        <p:txBody>
          <a:bodyPr>
            <a:noAutofit/>
          </a:bodyPr>
          <a:lstStyle/>
          <a:p>
            <a:r>
              <a:rPr lang="en-US" dirty="0"/>
              <a:t>Gantt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84836" y="1593024"/>
          <a:ext cx="8969097" cy="49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24850440" imgH="13676040" progId="Photoshop.Image.16">
                  <p:embed/>
                </p:oleObj>
              </mc:Choice>
              <mc:Fallback>
                <p:oleObj name="Image" r:id="rId3" imgW="24850440" imgH="13676040" progId="Photoshop.Image.16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4836" y="1593024"/>
                        <a:ext cx="8969097" cy="493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0" y="60960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Figure 11.11  Success dimensions for various project types.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8839200" cy="3505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FC29-E264-4055-9FDD-790AC6ED55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– Other Views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1" y="3048001"/>
          <a:ext cx="9100989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25282440" imgH="6996600" progId="Photoshop.Image.16">
                  <p:embed/>
                </p:oleObj>
              </mc:Choice>
              <mc:Fallback>
                <p:oleObj name="Image" r:id="rId3" imgW="25282440" imgH="6996600" progId="Photoshop.Image.16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1" y="3048001"/>
                        <a:ext cx="9100989" cy="25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2904054" y="1362390"/>
            <a:ext cx="440295" cy="28956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 rot="16200000">
            <a:off x="6142554" y="1095690"/>
            <a:ext cx="440295" cy="3429001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 rot="16200000">
            <a:off x="9114355" y="1627323"/>
            <a:ext cx="440295" cy="2362201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1107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Unfreezing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2100" y="21107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3901" y="210718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Refreezing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4: Common Project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everyone knows what the following mean:</a:t>
            </a:r>
          </a:p>
          <a:p>
            <a:pPr lvl="1"/>
            <a:r>
              <a:rPr lang="en-US" dirty="0"/>
              <a:t>“End of year”</a:t>
            </a:r>
          </a:p>
          <a:p>
            <a:pPr lvl="1"/>
            <a:r>
              <a:rPr lang="en-US" dirty="0"/>
              <a:t>“Divestment” vs “sale”</a:t>
            </a:r>
          </a:p>
          <a:p>
            <a:pPr lvl="1"/>
            <a:r>
              <a:rPr lang="en-US" dirty="0"/>
              <a:t>“Acquisition” vs “purchase”</a:t>
            </a:r>
          </a:p>
          <a:p>
            <a:pPr lvl="1"/>
            <a:r>
              <a:rPr lang="en-US" dirty="0"/>
              <a:t>“Customer” vs “user”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/>
              <a:t>Difficulties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7696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IT projects are difficult to estimate and most fail to meet their schedules and budgets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Highly interactive, complex sets of tasks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Closely interrelated with each other (coupled)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Most projects cannot be made more efficient simply by adding labor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Some are actually slowed down (Brooks’ Law)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Systems Development Life Cycle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382000" cy="3962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dirty="0">
                <a:cs typeface="Times New Roman" pitchFamily="18" charset="0"/>
              </a:rPr>
              <a:t>SDLC typically consists of typical phases such as:</a:t>
            </a:r>
          </a:p>
          <a:p>
            <a:pPr marL="990600" lvl="1" indent="-533400">
              <a:buFontTx/>
              <a:buAutoNum type="arabicPeriod"/>
            </a:pPr>
            <a:r>
              <a:rPr lang="en-US" dirty="0">
                <a:cs typeface="Times New Roman" pitchFamily="18" charset="0"/>
              </a:rPr>
              <a:t>Initiation of the project</a:t>
            </a:r>
          </a:p>
          <a:p>
            <a:pPr marL="990600" lvl="1" indent="-533400">
              <a:buFontTx/>
              <a:buAutoNum type="arabicPeriod"/>
            </a:pPr>
            <a:r>
              <a:rPr lang="en-US" dirty="0">
                <a:cs typeface="Times New Roman" pitchFamily="18" charset="0"/>
              </a:rPr>
              <a:t>The requirements definition phase</a:t>
            </a:r>
          </a:p>
          <a:p>
            <a:pPr marL="990600" lvl="1" indent="-533400">
              <a:buFontTx/>
              <a:buAutoNum type="arabicPeriod"/>
            </a:pPr>
            <a:r>
              <a:rPr lang="en-US" dirty="0">
                <a:cs typeface="Times New Roman" pitchFamily="18" charset="0"/>
              </a:rPr>
              <a:t>The functional design phase</a:t>
            </a:r>
          </a:p>
          <a:p>
            <a:pPr marL="990600" lvl="1" indent="-533400">
              <a:buFontTx/>
              <a:buAutoNum type="arabicPeriod"/>
            </a:pPr>
            <a:r>
              <a:rPr lang="en-US" dirty="0">
                <a:cs typeface="Times New Roman" pitchFamily="18" charset="0"/>
              </a:rPr>
              <a:t>The system is actually built</a:t>
            </a:r>
          </a:p>
          <a:p>
            <a:pPr marL="990600" lvl="1" indent="-533400">
              <a:buFontTx/>
              <a:buAutoNum type="arabicPeriod"/>
            </a:pPr>
            <a:r>
              <a:rPr lang="en-US" dirty="0">
                <a:cs typeface="Times New Roman" pitchFamily="18" charset="0"/>
              </a:rPr>
              <a:t>Verification phase</a:t>
            </a:r>
          </a:p>
          <a:p>
            <a:pPr marL="990600" lvl="1" indent="-533400">
              <a:buFontTx/>
              <a:buAutoNum type="arabicPeriod"/>
            </a:pPr>
            <a:r>
              <a:rPr lang="en-US" dirty="0">
                <a:cs typeface="Times New Roman" pitchFamily="18" charset="0"/>
              </a:rPr>
              <a:t>The “cut over:” The new system is put in operation</a:t>
            </a:r>
          </a:p>
          <a:p>
            <a:pPr marL="990600" lvl="1" indent="-533400">
              <a:buFontTx/>
              <a:buAutoNum type="arabicPeriod"/>
            </a:pPr>
            <a:r>
              <a:rPr lang="en-US" dirty="0">
                <a:cs typeface="Times New Roman" pitchFamily="18" charset="0"/>
              </a:rPr>
              <a:t>The maintenance and review phase </a:t>
            </a:r>
          </a:p>
          <a:p>
            <a:pPr marL="609600" indent="-609600">
              <a:buNone/>
            </a:pPr>
            <a:r>
              <a:rPr lang="en-US" dirty="0"/>
              <a:t>Different models have different numbers of phases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cs typeface="Times New Roman" pitchFamily="18" charset="0"/>
              </a:rPr>
              <a:t>Limitations of SDLC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305800" cy="46482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Traditional SDLC methodology for current IT projects</a:t>
            </a:r>
            <a:r>
              <a:rPr lang="en-US" dirty="0"/>
              <a:t> are not always appropriate: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Sometimes costs are difficult to estimate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Sometimes uniqueness makes previous experience hard or impossible to find</a:t>
            </a:r>
            <a:endParaRPr lang="en-US" dirty="0"/>
          </a:p>
          <a:p>
            <a:pPr lvl="1" eaLnBrk="1" hangingPunct="1"/>
            <a:r>
              <a:rPr lang="en-US" dirty="0">
                <a:cs typeface="Times New Roman" pitchFamily="18" charset="0"/>
              </a:rPr>
              <a:t>Objectives may reflect a scope that is </a:t>
            </a:r>
          </a:p>
          <a:p>
            <a:pPr lvl="2" eaLnBrk="1" hangingPunct="1"/>
            <a:r>
              <a:rPr lang="en-US" dirty="0">
                <a:cs typeface="Times New Roman" pitchFamily="18" charset="0"/>
              </a:rPr>
              <a:t>Too broad (can’t solve it), or </a:t>
            </a:r>
          </a:p>
          <a:p>
            <a:pPr lvl="2" eaLnBrk="1" hangingPunct="1"/>
            <a:r>
              <a:rPr lang="en-US" dirty="0">
                <a:cs typeface="Times New Roman" pitchFamily="18" charset="0"/>
              </a:rPr>
              <a:t>Too narrow (not ambitious enough)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Might take too long when the business environment is very dynamic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95532"/>
            <a:ext cx="8991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/>
              <a:t>Alternative Approaches – for speed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/>
              <a:t>Iterative approaches enable evolutionary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24201"/>
            <a:ext cx="8516022" cy="24133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Other Approaches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0668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Prototyping </a:t>
            </a:r>
          </a:p>
          <a:p>
            <a:pPr lvl="1"/>
            <a:r>
              <a:rPr lang="en-US" sz="2100" dirty="0"/>
              <a:t>Build a high-level version of the system very quickly and get feedback</a:t>
            </a:r>
          </a:p>
          <a:p>
            <a:pPr lvl="1"/>
            <a:r>
              <a:rPr lang="en-US" sz="2500" dirty="0"/>
              <a:t>Advantages:</a:t>
            </a:r>
          </a:p>
          <a:p>
            <a:pPr lvl="2"/>
            <a:r>
              <a:rPr lang="en-US" sz="1700" dirty="0"/>
              <a:t>User involvement early and throughout the development process</a:t>
            </a:r>
          </a:p>
          <a:p>
            <a:pPr lvl="1"/>
            <a:r>
              <a:rPr lang="en-US" sz="2500" dirty="0"/>
              <a:t>Disadvantages:</a:t>
            </a:r>
          </a:p>
          <a:p>
            <a:pPr lvl="2"/>
            <a:r>
              <a:rPr lang="en-US" sz="1700" dirty="0"/>
              <a:t>Documentation may be difficult to write</a:t>
            </a:r>
          </a:p>
          <a:p>
            <a:pPr lvl="2"/>
            <a:r>
              <a:rPr lang="en-US" sz="1700" dirty="0"/>
              <a:t>Users may not have a realistic scope of the system while making decisions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RAD (Rapid Application Development) prototyping + 4-step SDLC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Like prototyping, RAD uses iterative development tools to speed up development: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GUI, reusable code, code generation, databases, testing, debugging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Goal is much faster building of the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John Wiley &amp; Sons,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06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1320</Words>
  <Application>Microsoft Macintosh PowerPoint</Application>
  <PresentationFormat>Widescreen</PresentationFormat>
  <Paragraphs>222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Symbol</vt:lpstr>
      <vt:lpstr>Times</vt:lpstr>
      <vt:lpstr>Univers 75 Black</vt:lpstr>
      <vt:lpstr>Office Theme</vt:lpstr>
      <vt:lpstr>Image</vt:lpstr>
      <vt:lpstr>PERT</vt:lpstr>
      <vt:lpstr>Gantt</vt:lpstr>
      <vt:lpstr>Template – Other Views</vt:lpstr>
      <vt:lpstr>Element 4: Common Project Vocabulary</vt:lpstr>
      <vt:lpstr>Difficulties</vt:lpstr>
      <vt:lpstr>Systems Development Life Cycle</vt:lpstr>
      <vt:lpstr>Limitations of SDLC </vt:lpstr>
      <vt:lpstr>Alternative Approaches – for speed</vt:lpstr>
      <vt:lpstr>Other Approaches</vt:lpstr>
      <vt:lpstr>Other Approaches (continued)</vt:lpstr>
      <vt:lpstr>Other Approaches (continued)</vt:lpstr>
      <vt:lpstr>Other Approaches (continued)</vt:lpstr>
      <vt:lpstr>Comparison of approaches</vt:lpstr>
      <vt:lpstr>What Makes a Project Risky?</vt:lpstr>
      <vt:lpstr>Managing Risk from Complexity</vt:lpstr>
      <vt:lpstr>Managing Risk from Clarity</vt:lpstr>
      <vt:lpstr>Project Commitment –  Important for project success</vt:lpstr>
      <vt:lpstr>Pulling the Plug </vt:lpstr>
      <vt:lpstr>Four dimensions of success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Part 2</dc:title>
  <dc:subject/>
  <dc:creator>hhhh</dc:creator>
  <cp:keywords/>
  <dc:description/>
  <cp:lastModifiedBy>Microsoft Office User</cp:lastModifiedBy>
  <cp:revision>2</cp:revision>
  <dcterms:created xsi:type="dcterms:W3CDTF">2019-11-26T02:45:03Z</dcterms:created>
  <dcterms:modified xsi:type="dcterms:W3CDTF">2019-11-26T02:46:10Z</dcterms:modified>
  <cp:category/>
</cp:coreProperties>
</file>