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345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48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6" autoAdjust="0"/>
    <p:restoredTop sz="90867"/>
  </p:normalViewPr>
  <p:slideViewPr>
    <p:cSldViewPr>
      <p:cViewPr varScale="1">
        <p:scale>
          <a:sx n="101" d="100"/>
          <a:sy n="101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9E186-B8AF-4EE3-89A0-EF5F801535DC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C7C4-C3D5-4761-AC77-E97F6A79C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61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0ED0A72-C84F-4636-BF42-85861E627C62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7C99A0B-A595-41E5-8EF2-788C2E7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131E5-C244-4698-8477-5B5816339278}" type="slidenum">
              <a:rPr lang="en-US"/>
              <a:pPr/>
              <a:t>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1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Inequities, inaccurate property data, and delays in payments. Led many farmers to go bankrupt. </a:t>
            </a:r>
          </a:p>
          <a:p>
            <a:pPr marL="228600" indent="-228600">
              <a:buAutoNum type="arabicPeriod"/>
            </a:pPr>
            <a:r>
              <a:rPr lang="en-US" dirty="0"/>
              <a:t>Basic Payment Scheme. It fixed inequities and allowed richer data to be collected (vegetation and terrain).</a:t>
            </a:r>
          </a:p>
          <a:p>
            <a:pPr marL="228600" indent="-228600">
              <a:buAutoNum type="arabicPeriod"/>
            </a:pPr>
            <a:r>
              <a:rPr lang="en-US" dirty="0"/>
              <a:t>Identity verification wasn’t working well, the system was</a:t>
            </a:r>
            <a:r>
              <a:rPr lang="en-US" baseline="0" dirty="0"/>
              <a:t> at capacity and slow. The solution was to allow farmers to submit paper, essentially going backwards 10 years.</a:t>
            </a:r>
          </a:p>
          <a:p>
            <a:pPr marL="228600" indent="-228600">
              <a:buAutoNum type="arabicPeriod"/>
            </a:pPr>
            <a:r>
              <a:rPr lang="en-US" baseline="0" dirty="0"/>
              <a:t>Implementation began before the specs were agreed-on. Testing was inadequate. Warnings were ignored.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6EDE2-2E3C-46D2-AE26-DFD00537E3A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0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51514-3D58-4E6B-B833-D2773F0513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9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ACCCB-2E7A-4233-B621-DAE48FF868D6}" type="slidenum">
              <a:rPr lang="en-US"/>
              <a:pPr/>
              <a:t>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6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0F23A-51BE-45F9-BC2F-6DFC6B884EF8}" type="slidenum">
              <a:rPr lang="en-US"/>
              <a:pPr/>
              <a:t>10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E2D4F-CC5A-47E6-B48C-DE972D6291A7}" type="slidenum">
              <a:rPr lang="en-US"/>
              <a:pPr/>
              <a:t>16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38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D2ACD-3AE0-4228-A7FE-E15528FB5FEF}" type="slidenum">
              <a:rPr lang="en-US"/>
              <a:pPr/>
              <a:t>17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C2BA5-FC30-4711-9610-281069C405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2769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2AD6B-099F-428A-B861-EE9DD4203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0787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E3330-640B-48DE-8D18-A94EF91C84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9750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4452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7A46F-6483-4DAC-A6C9-74DBCD6406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20040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4353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566E3-6A4C-40FA-B8E1-8C80136C50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3663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5AA5B-0BAC-4531-AFB0-148759D71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6422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8B610-EF6A-4526-8C29-F803DBD9E7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8630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4FC29-E264-4055-9FDD-790AC6ED55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1562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73CE7-711F-43F9-9A4B-FA0E330A04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9628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BB206-CEFD-4B98-B8A8-E496A7E46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8443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2016 John Wiley &amp; Sons,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AAC787-CCF0-454B-8503-39EF0BCB8E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1743151"/>
              </p:ext>
            </p:extLst>
          </p:nvPr>
        </p:nvGraphicFramePr>
        <p:xfrm>
          <a:off x="0" y="0"/>
          <a:ext cx="9144000" cy="252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Image" r:id="rId14" imgW="7315200" imgH="200880" progId="Photoshop.Image.16">
                  <p:embed/>
                </p:oleObj>
              </mc:Choice>
              <mc:Fallback>
                <p:oleObj name="Image" r:id="rId14" imgW="7315200" imgH="200880" progId="Photoshop.Image.16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252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2964763"/>
              </p:ext>
            </p:extLst>
          </p:nvPr>
        </p:nvGraphicFramePr>
        <p:xfrm>
          <a:off x="-6350" y="6721476"/>
          <a:ext cx="9150350" cy="14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Image" r:id="rId16" imgW="7319520" imgH="205560" progId="Photoshop.Image.16">
                  <p:embed/>
                </p:oleObj>
              </mc:Choice>
              <mc:Fallback>
                <p:oleObj name="Image" r:id="rId16" imgW="7319520" imgH="205560" progId="Photoshop.Image.16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-6350" y="6721476"/>
                        <a:ext cx="9150350" cy="149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10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wmf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w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04800" y="228599"/>
            <a:ext cx="8382000" cy="1219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kumimoji="1" lang="en-US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Managing and Using Information Systems: </a:t>
            </a:r>
            <a:br>
              <a:rPr kumimoji="1" lang="en-US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kumimoji="1" lang="en-US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 Strategic Approach – Sixth Edition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3500" y="1915319"/>
            <a:ext cx="64770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kumimoji="1" lang="en-US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Keri Pearlson, Carol Saunders, </a:t>
            </a:r>
            <a:br>
              <a:rPr kumimoji="1" lang="en-US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kumimoji="1" lang="en-US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and Dennis Galletta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22990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7242"/>
              </p:ext>
            </p:extLst>
          </p:nvPr>
        </p:nvGraphicFramePr>
        <p:xfrm>
          <a:off x="4191000" y="2895600"/>
          <a:ext cx="4203420" cy="3635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Image" r:id="rId6" imgW="4699800" imgH="4065840" progId="Photoshop.Image.16">
                  <p:embed/>
                </p:oleObj>
              </mc:Choice>
              <mc:Fallback>
                <p:oleObj name="Image" r:id="rId6" imgW="4699800" imgH="40658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2895600"/>
                        <a:ext cx="4203420" cy="3635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09495" y="4613031"/>
            <a:ext cx="1868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© Copyright 2016</a:t>
            </a:r>
            <a:br>
              <a:rPr lang="en-US" sz="1400" dirty="0"/>
            </a:br>
            <a:r>
              <a:rPr lang="en-US" sz="1400" dirty="0"/>
              <a:t>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57114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956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5449998"/>
            <a:ext cx="260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Pick any two!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90800" y="1600200"/>
            <a:ext cx="4029595" cy="3528220"/>
            <a:chOff x="0" y="0"/>
            <a:chExt cx="2175522" cy="1771805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0" y="265693"/>
              <a:ext cx="608965" cy="4260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Time</a:t>
              </a:r>
            </a:p>
          </p:txBody>
        </p:sp>
        <p:sp>
          <p:nvSpPr>
            <p:cNvPr id="10" name="AutoShape 2"/>
            <p:cNvSpPr>
              <a:spLocks noChangeArrowheads="1"/>
            </p:cNvSpPr>
            <p:nvPr/>
          </p:nvSpPr>
          <p:spPr bwMode="auto">
            <a:xfrm>
              <a:off x="255342" y="0"/>
              <a:ext cx="1644015" cy="127444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566557" y="286397"/>
              <a:ext cx="608965" cy="4260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Cost</a:t>
              </a: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779828" y="1345720"/>
              <a:ext cx="608965" cy="4260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Scope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Triangle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8B610-EF6A-4526-8C29-F803DBD9E7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any two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and cheap: It won’t be good!</a:t>
            </a:r>
          </a:p>
          <a:p>
            <a:pPr lvl="1"/>
            <a:r>
              <a:rPr lang="en-US" dirty="0"/>
              <a:t>Slapped together or using interns</a:t>
            </a:r>
          </a:p>
          <a:p>
            <a:r>
              <a:rPr lang="en-US" dirty="0"/>
              <a:t>Fast and good: It won’t be cheap!</a:t>
            </a:r>
          </a:p>
          <a:p>
            <a:pPr lvl="1"/>
            <a:r>
              <a:rPr lang="en-US" dirty="0"/>
              <a:t>Purchase solution/hire “rock star” skilled team</a:t>
            </a:r>
          </a:p>
          <a:p>
            <a:r>
              <a:rPr lang="en-US" dirty="0"/>
              <a:t>Cheap and good: It won’t be fast!</a:t>
            </a:r>
          </a:p>
          <a:p>
            <a:pPr lvl="1"/>
            <a:r>
              <a:rPr lang="en-US" dirty="0"/>
              <a:t>This option is possible if you would wait for open source solution or use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3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five PM systems</a:t>
            </a:r>
          </a:p>
          <a:p>
            <a:pPr lvl="1"/>
            <a:r>
              <a:rPr lang="en-US" dirty="0"/>
              <a:t>Microsoft Project</a:t>
            </a:r>
          </a:p>
          <a:p>
            <a:pPr lvl="1"/>
            <a:r>
              <a:rPr lang="en-US" dirty="0" err="1"/>
              <a:t>Atlassian</a:t>
            </a:r>
            <a:r>
              <a:rPr lang="en-US" dirty="0"/>
              <a:t> Jira</a:t>
            </a:r>
          </a:p>
          <a:p>
            <a:pPr lvl="1"/>
            <a:r>
              <a:rPr lang="en-US" dirty="0" err="1"/>
              <a:t>Podio</a:t>
            </a:r>
            <a:endParaRPr lang="en-US" dirty="0"/>
          </a:p>
          <a:p>
            <a:pPr lvl="1"/>
            <a:r>
              <a:rPr lang="en-US" dirty="0" err="1"/>
              <a:t>Smartsheet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Basecamp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7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/>
              <a:t>Project Management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343400"/>
          </a:xfrm>
        </p:spPr>
        <p:txBody>
          <a:bodyPr/>
          <a:lstStyle/>
          <a:p>
            <a:r>
              <a:rPr lang="en-US" dirty="0"/>
              <a:t>Project support</a:t>
            </a:r>
          </a:p>
          <a:p>
            <a:r>
              <a:rPr lang="en-US" dirty="0"/>
              <a:t>Project management process and methods</a:t>
            </a:r>
          </a:p>
          <a:p>
            <a:r>
              <a:rPr lang="en-US" dirty="0"/>
              <a:t>Training</a:t>
            </a:r>
          </a:p>
          <a:p>
            <a:r>
              <a:rPr lang="en-US" dirty="0"/>
              <a:t>Project management home base</a:t>
            </a:r>
          </a:p>
          <a:p>
            <a:pPr lvl="0"/>
            <a:r>
              <a:rPr lang="en-US" dirty="0"/>
              <a:t>Internal consulting and mentoring</a:t>
            </a:r>
          </a:p>
          <a:p>
            <a:pPr lvl="0"/>
            <a:r>
              <a:rPr lang="en-US" dirty="0"/>
              <a:t>Project management software tools and support</a:t>
            </a:r>
          </a:p>
          <a:p>
            <a:pPr lvl="0"/>
            <a:r>
              <a:rPr lang="en-US" dirty="0"/>
              <a:t>Portfolio management (managing multiple projects)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8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  <a:p>
            <a:r>
              <a:rPr lang="en-US" dirty="0"/>
              <a:t>Project team</a:t>
            </a:r>
          </a:p>
          <a:p>
            <a:r>
              <a:rPr lang="en-US" dirty="0"/>
              <a:t>Project cycle plan</a:t>
            </a:r>
          </a:p>
          <a:p>
            <a:r>
              <a:rPr lang="en-US" dirty="0"/>
              <a:t>Common project vocabulary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r>
              <a:rPr lang="en-US" dirty="0"/>
              <a:t>Element 1: 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0" y="1295400"/>
            <a:ext cx="7772400" cy="4419600"/>
          </a:xfrm>
        </p:spPr>
        <p:txBody>
          <a:bodyPr/>
          <a:lstStyle/>
          <a:p>
            <a:r>
              <a:rPr lang="en-US" sz="2800" dirty="0"/>
              <a:t>Identifying requirements</a:t>
            </a:r>
          </a:p>
          <a:p>
            <a:r>
              <a:rPr lang="en-US" sz="2800" dirty="0"/>
              <a:t>Defining the team’s structure</a:t>
            </a:r>
          </a:p>
          <a:p>
            <a:r>
              <a:rPr lang="en-US" sz="2800" dirty="0"/>
              <a:t>Assigning team members</a:t>
            </a:r>
          </a:p>
          <a:p>
            <a:r>
              <a:rPr lang="en-US" sz="2800" dirty="0"/>
              <a:t>Managing risks / leveraging opportunities</a:t>
            </a:r>
          </a:p>
          <a:p>
            <a:r>
              <a:rPr lang="en-US" sz="2800" dirty="0"/>
              <a:t>Measuring the project’s status</a:t>
            </a:r>
          </a:p>
          <a:p>
            <a:r>
              <a:rPr lang="en-US" sz="2800" dirty="0"/>
              <a:t>Making the project visible to others</a:t>
            </a:r>
          </a:p>
          <a:p>
            <a:r>
              <a:rPr lang="en-US" sz="2800" dirty="0"/>
              <a:t>Comparing project status against plan</a:t>
            </a:r>
          </a:p>
          <a:p>
            <a:r>
              <a:rPr lang="en-US" sz="2800" dirty="0"/>
              <a:t>Taking corrective action when necessary</a:t>
            </a:r>
          </a:p>
          <a:p>
            <a:r>
              <a:rPr lang="en-US" sz="2800" dirty="0"/>
              <a:t>Providing project leadership</a:t>
            </a:r>
          </a:p>
        </p:txBody>
      </p:sp>
      <p:sp>
        <p:nvSpPr>
          <p:cNvPr id="4" name="Right Brace 3"/>
          <p:cNvSpPr/>
          <p:nvPr/>
        </p:nvSpPr>
        <p:spPr bwMode="auto">
          <a:xfrm>
            <a:off x="5791200" y="1371600"/>
            <a:ext cx="304800" cy="13716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7162800" y="2819400"/>
            <a:ext cx="304800" cy="29718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5916" y="1795790"/>
            <a:ext cx="290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Require planning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0592" y="3828246"/>
            <a:ext cx="14462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Require</a:t>
            </a:r>
          </a:p>
          <a:p>
            <a:r>
              <a:rPr lang="en-US" sz="2800" dirty="0"/>
              <a:t>taking </a:t>
            </a:r>
          </a:p>
          <a:p>
            <a:r>
              <a:rPr lang="en-US" sz="2800" dirty="0"/>
              <a:t>action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5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7825"/>
            <a:ext cx="7772400" cy="763588"/>
          </a:xfrm>
        </p:spPr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Project Leadership</a:t>
            </a:r>
            <a:r>
              <a:rPr lang="en-US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01000" cy="50292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Strong project leaders focus, align, and motivate members by managing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Team composition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Reward systems</a:t>
            </a:r>
            <a:endParaRPr lang="en-US" dirty="0"/>
          </a:p>
          <a:p>
            <a:pPr eaLnBrk="1" hangingPunct="1"/>
            <a:r>
              <a:rPr lang="en-US" dirty="0">
                <a:cs typeface="Times New Roman" pitchFamily="18" charset="0"/>
              </a:rPr>
              <a:t>Strong processes trade off against strong leadership (next slide)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0668" y="1752600"/>
            <a:ext cx="8602663" cy="4083050"/>
            <a:chOff x="304800" y="609600"/>
            <a:chExt cx="8602663" cy="4083050"/>
          </a:xfrm>
        </p:grpSpPr>
        <p:sp>
          <p:nvSpPr>
            <p:cNvPr id="25602" name="Rectangle 3"/>
            <p:cNvSpPr>
              <a:spLocks noChangeArrowheads="1"/>
            </p:cNvSpPr>
            <p:nvPr/>
          </p:nvSpPr>
          <p:spPr bwMode="auto">
            <a:xfrm>
              <a:off x="1676400" y="1447800"/>
              <a:ext cx="5410200" cy="2057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04800" y="609600"/>
              <a:ext cx="8602663" cy="4083050"/>
              <a:chOff x="304800" y="609600"/>
              <a:chExt cx="8602663" cy="4083050"/>
            </a:xfrm>
          </p:grpSpPr>
          <p:sp>
            <p:nvSpPr>
              <p:cNvPr id="25603" name="Line 4"/>
              <p:cNvSpPr>
                <a:spLocks noChangeShapeType="1"/>
              </p:cNvSpPr>
              <p:nvPr/>
            </p:nvSpPr>
            <p:spPr bwMode="auto">
              <a:xfrm flipH="1">
                <a:off x="1676400" y="1447800"/>
                <a:ext cx="5410200" cy="2057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4" name="Text Box 5"/>
              <p:cNvSpPr txBox="1">
                <a:spLocks noChangeArrowheads="1"/>
              </p:cNvSpPr>
              <p:nvPr/>
            </p:nvSpPr>
            <p:spPr bwMode="auto">
              <a:xfrm>
                <a:off x="1752600" y="1524000"/>
                <a:ext cx="1809750" cy="822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400" b="1">
                    <a:solidFill>
                      <a:schemeClr val="tx1"/>
                    </a:solidFill>
                  </a:rPr>
                  <a:t>Project</a:t>
                </a:r>
              </a:p>
              <a:p>
                <a:pPr algn="l" eaLnBrk="0" hangingPunct="0"/>
                <a:r>
                  <a:rPr lang="en-US" sz="2400" b="1">
                    <a:solidFill>
                      <a:schemeClr val="tx1"/>
                    </a:solidFill>
                  </a:rPr>
                  <a:t>Leadership</a:t>
                </a:r>
              </a:p>
            </p:txBody>
          </p:sp>
          <p:sp>
            <p:nvSpPr>
              <p:cNvPr id="25605" name="Text Box 6"/>
              <p:cNvSpPr txBox="1">
                <a:spLocks noChangeArrowheads="1"/>
              </p:cNvSpPr>
              <p:nvPr/>
            </p:nvSpPr>
            <p:spPr bwMode="auto">
              <a:xfrm>
                <a:off x="3733800" y="2667000"/>
                <a:ext cx="3319463" cy="822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400" b="1">
                    <a:solidFill>
                      <a:schemeClr val="tx1"/>
                    </a:solidFill>
                  </a:rPr>
                  <a:t>              Project</a:t>
                </a:r>
              </a:p>
              <a:p>
                <a:pPr algn="l" eaLnBrk="0" hangingPunct="0"/>
                <a:r>
                  <a:rPr lang="en-US" sz="2400" b="1">
                    <a:solidFill>
                      <a:schemeClr val="tx1"/>
                    </a:solidFill>
                  </a:rPr>
                  <a:t>Management Process</a:t>
                </a:r>
              </a:p>
            </p:txBody>
          </p:sp>
          <p:sp>
            <p:nvSpPr>
              <p:cNvPr id="25606" name="Text Box 7"/>
              <p:cNvSpPr txBox="1">
                <a:spLocks noChangeArrowheads="1"/>
              </p:cNvSpPr>
              <p:nvPr/>
            </p:nvSpPr>
            <p:spPr bwMode="auto">
              <a:xfrm>
                <a:off x="381000" y="609600"/>
                <a:ext cx="2171700" cy="822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400">
                    <a:solidFill>
                      <a:schemeClr val="tx1"/>
                    </a:solidFill>
                    <a:latin typeface="Times New Roman" pitchFamily="18" charset="0"/>
                  </a:rPr>
                  <a:t>More leadership</a:t>
                </a:r>
              </a:p>
              <a:p>
                <a:pPr algn="l" eaLnBrk="0" hangingPunct="0"/>
                <a:r>
                  <a:rPr lang="en-US" sz="2400">
                    <a:solidFill>
                      <a:schemeClr val="tx1"/>
                    </a:solidFill>
                    <a:latin typeface="Times New Roman" pitchFamily="18" charset="0"/>
                  </a:rPr>
                  <a:t>Needed</a:t>
                </a:r>
              </a:p>
            </p:txBody>
          </p:sp>
          <p:sp>
            <p:nvSpPr>
              <p:cNvPr id="25607" name="Text Box 8"/>
              <p:cNvSpPr txBox="1">
                <a:spLocks noChangeArrowheads="1"/>
              </p:cNvSpPr>
              <p:nvPr/>
            </p:nvSpPr>
            <p:spPr bwMode="auto">
              <a:xfrm>
                <a:off x="4953000" y="609600"/>
                <a:ext cx="2070100" cy="822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</a:rPr>
                  <a:t>Less leadership</a:t>
                </a:r>
              </a:p>
              <a:p>
                <a:pPr algn="l" eaLnBrk="0" hangingPunct="0"/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</a:rPr>
                  <a:t>Needed</a:t>
                </a:r>
              </a:p>
            </p:txBody>
          </p:sp>
          <p:sp>
            <p:nvSpPr>
              <p:cNvPr id="25608" name="Text Box 9"/>
              <p:cNvSpPr txBox="1">
                <a:spLocks noChangeArrowheads="1"/>
              </p:cNvSpPr>
              <p:nvPr/>
            </p:nvSpPr>
            <p:spPr bwMode="auto">
              <a:xfrm>
                <a:off x="304800" y="3505200"/>
                <a:ext cx="3702050" cy="1187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400">
                    <a:solidFill>
                      <a:schemeClr val="tx1"/>
                    </a:solidFill>
                    <a:latin typeface="Times New Roman" pitchFamily="18" charset="0"/>
                  </a:rPr>
                  <a:t>No PM process</a:t>
                </a:r>
              </a:p>
              <a:p>
                <a:pPr algn="l" eaLnBrk="0" hangingPunct="0"/>
                <a:r>
                  <a:rPr lang="en-US" sz="2400">
                    <a:solidFill>
                      <a:schemeClr val="tx1"/>
                    </a:solidFill>
                    <a:latin typeface="Times New Roman" pitchFamily="18" charset="0"/>
                  </a:rPr>
                  <a:t>Team is new to PM process</a:t>
                </a:r>
              </a:p>
              <a:p>
                <a:pPr algn="l" eaLnBrk="0" hangingPunct="0"/>
                <a:r>
                  <a:rPr lang="en-US" sz="2400">
                    <a:solidFill>
                      <a:schemeClr val="tx1"/>
                    </a:solidFill>
                    <a:latin typeface="Times New Roman" pitchFamily="18" charset="0"/>
                  </a:rPr>
                  <a:t>Team does not value process</a:t>
                </a:r>
              </a:p>
            </p:txBody>
          </p:sp>
          <p:sp>
            <p:nvSpPr>
              <p:cNvPr id="25609" name="Text Box 10"/>
              <p:cNvSpPr txBox="1">
                <a:spLocks noChangeArrowheads="1"/>
              </p:cNvSpPr>
              <p:nvPr/>
            </p:nvSpPr>
            <p:spPr bwMode="auto">
              <a:xfrm>
                <a:off x="4876800" y="3505200"/>
                <a:ext cx="4030663" cy="1187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</a:rPr>
                  <a:t>PM process exists</a:t>
                </a:r>
              </a:p>
              <a:p>
                <a:pPr algn="l" eaLnBrk="0" hangingPunct="0"/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</a:rPr>
                  <a:t>Team is fully trained in process</a:t>
                </a:r>
              </a:p>
              <a:p>
                <a:pPr algn="l" eaLnBrk="0" hangingPunct="0"/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</a:rPr>
                  <a:t>Team values process</a:t>
                </a:r>
              </a:p>
            </p:txBody>
          </p:sp>
        </p:grpSp>
      </p:grp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346868" y="558225"/>
            <a:ext cx="8423845" cy="5847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Project leadership vs. project management process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8B610-EF6A-4526-8C29-F803DBD9E70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37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2: Project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Helpful: collect a set of people with the needed </a:t>
            </a:r>
          </a:p>
          <a:p>
            <a:pPr lvl="1"/>
            <a:r>
              <a:rPr lang="en-US" dirty="0"/>
              <a:t>Skills</a:t>
            </a:r>
          </a:p>
          <a:p>
            <a:pPr lvl="1"/>
            <a:r>
              <a:rPr lang="en-US" dirty="0"/>
              <a:t>Knowledge</a:t>
            </a:r>
          </a:p>
          <a:p>
            <a:pPr lvl="1"/>
            <a:r>
              <a:rPr lang="en-US" dirty="0"/>
              <a:t>Experiences</a:t>
            </a:r>
          </a:p>
          <a:p>
            <a:pPr lvl="1"/>
            <a:r>
              <a:rPr lang="en-US" dirty="0"/>
              <a:t>Capabilities</a:t>
            </a:r>
          </a:p>
          <a:p>
            <a:r>
              <a:rPr lang="en-US" dirty="0"/>
              <a:t>They must also represent their departments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94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3: Project Cycle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r>
              <a:rPr lang="en-US" dirty="0"/>
              <a:t>Organizes the steps and defines dates</a:t>
            </a:r>
          </a:p>
          <a:p>
            <a:r>
              <a:rPr lang="en-US" dirty="0"/>
              <a:t>Breaks work into phases</a:t>
            </a:r>
          </a:p>
          <a:p>
            <a:r>
              <a:rPr lang="en-US" dirty="0"/>
              <a:t>End is “go live” date</a:t>
            </a:r>
          </a:p>
          <a:p>
            <a:r>
              <a:rPr lang="en-US" dirty="0"/>
              <a:t>“Control gates:” ready to move to next phase?</a:t>
            </a:r>
          </a:p>
          <a:p>
            <a:r>
              <a:rPr lang="en-US" dirty="0"/>
              <a:t>Tools include PERT/GANTT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600200"/>
            <a:ext cx="6858000" cy="2387600"/>
          </a:xfrm>
        </p:spPr>
        <p:txBody>
          <a:bodyPr/>
          <a:lstStyle/>
          <a:p>
            <a:pPr eaLnBrk="1" hangingPunct="1"/>
            <a:r>
              <a:rPr lang="en-US" sz="4800" b="1" dirty="0"/>
              <a:t>Chapter 11</a:t>
            </a:r>
            <a:br>
              <a:rPr lang="en-US" sz="4800" b="1" dirty="0"/>
            </a:br>
            <a:r>
              <a:rPr lang="en-US" sz="4800" b="1" dirty="0"/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235462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04800" y="228599"/>
            <a:ext cx="8382000" cy="1219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kumimoji="1" lang="en-US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Managing and Using Information Systems: </a:t>
            </a:r>
            <a:br>
              <a:rPr kumimoji="1" lang="en-US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kumimoji="1" lang="en-US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 Strategic Approach – Sixth Edition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3500" y="1915319"/>
            <a:ext cx="64770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kumimoji="1" lang="en-US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Keri Pearlson, Carol Saunders, </a:t>
            </a:r>
            <a:br>
              <a:rPr kumimoji="1" lang="en-US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kumimoji="1" lang="en-US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and Dennis Galletta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22990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91000" y="2895600"/>
          <a:ext cx="4203420" cy="3635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Image" r:id="rId6" imgW="4699800" imgH="4065840" progId="Photoshop.Image.16">
                  <p:embed/>
                </p:oleObj>
              </mc:Choice>
              <mc:Fallback>
                <p:oleObj name="Image" r:id="rId6" imgW="4699800" imgH="4065840" progId="Photoshop.Image.16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2895600"/>
                        <a:ext cx="4203420" cy="3635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09495" y="4613031"/>
            <a:ext cx="1868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© Copyright 2016</a:t>
            </a:r>
            <a:br>
              <a:rPr lang="en-US" sz="1400" dirty="0"/>
            </a:br>
            <a:r>
              <a:rPr lang="en-US" sz="1400" dirty="0"/>
              <a:t>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1802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75" y="304800"/>
            <a:ext cx="7772400" cy="762000"/>
          </a:xfrm>
        </p:spPr>
        <p:txBody>
          <a:bodyPr/>
          <a:lstStyle/>
          <a:p>
            <a:r>
              <a:rPr lang="en-US" dirty="0"/>
              <a:t>Rural Payments Agency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dirty="0"/>
              <a:t>What were the recurring problems with the RPA’s Single Payment Scheme project between 2006 and 2014?</a:t>
            </a:r>
          </a:p>
          <a:p>
            <a:r>
              <a:rPr lang="en-US" dirty="0"/>
              <a:t>What system was rolled out in 2015 to solve the problems? How did it solve the problems?</a:t>
            </a:r>
          </a:p>
          <a:p>
            <a:r>
              <a:rPr lang="en-US" dirty="0"/>
              <a:t>What problems occurred in 2015? What was the solution?</a:t>
            </a:r>
          </a:p>
          <a:p>
            <a:r>
              <a:rPr lang="en-US" dirty="0"/>
              <a:t>What were the causes of the problems?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7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/>
              <a:t>Failed IS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3434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Standish Group found that:</a:t>
            </a:r>
          </a:p>
          <a:p>
            <a:pPr lvl="1">
              <a:defRPr/>
            </a:pPr>
            <a:r>
              <a:rPr lang="en-US" b="1" dirty="0"/>
              <a:t>67%</a:t>
            </a:r>
            <a:r>
              <a:rPr lang="en-US" dirty="0"/>
              <a:t> of all software projects are “challenged!”</a:t>
            </a:r>
          </a:p>
          <a:p>
            <a:pPr lvl="2">
              <a:defRPr/>
            </a:pPr>
            <a:r>
              <a:rPr lang="en-US" dirty="0">
                <a:ea typeface="+mn-ea"/>
                <a:cs typeface="+mn-cs"/>
              </a:rPr>
              <a:t>Late, or</a:t>
            </a:r>
          </a:p>
          <a:p>
            <a:pPr lvl="2">
              <a:defRPr/>
            </a:pPr>
            <a:r>
              <a:rPr lang="en-US" dirty="0">
                <a:ea typeface="+mn-ea"/>
                <a:cs typeface="+mn-cs"/>
              </a:rPr>
              <a:t>Over budget, or</a:t>
            </a:r>
          </a:p>
          <a:p>
            <a:pPr lvl="2">
              <a:defRPr/>
            </a:pPr>
            <a:r>
              <a:rPr lang="en-US" dirty="0">
                <a:ea typeface="+mn-ea"/>
                <a:cs typeface="+mn-cs"/>
              </a:rPr>
              <a:t>Don’t perform</a:t>
            </a:r>
          </a:p>
          <a:p>
            <a:pPr>
              <a:defRPr/>
            </a:pPr>
            <a:r>
              <a:rPr lang="en-US" sz="2800" dirty="0"/>
              <a:t>Even one failure could endanger a firm!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3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Definition of “Project”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</a:pPr>
            <a:endParaRPr lang="en-US" sz="2800"/>
          </a:p>
          <a:p>
            <a:pPr algn="l" eaLnBrk="1" hangingPunct="1">
              <a:lnSpc>
                <a:spcPct val="80000"/>
              </a:lnSpc>
            </a:pPr>
            <a:r>
              <a:rPr lang="en-US" sz="2800"/>
              <a:t>“[A] project is a temporary endeavor undertaken to create a unique product or service.”</a:t>
            </a:r>
          </a:p>
          <a:p>
            <a:pPr algn="l" eaLnBrk="1" hangingPunct="1">
              <a:lnSpc>
                <a:spcPct val="80000"/>
              </a:lnSpc>
            </a:pPr>
            <a:endParaRPr lang="en-US" sz="2800"/>
          </a:p>
          <a:p>
            <a:pPr algn="l" eaLnBrk="1" hangingPunct="1">
              <a:lnSpc>
                <a:spcPct val="80000"/>
              </a:lnSpc>
            </a:pPr>
            <a:r>
              <a:rPr lang="en-US" sz="2800"/>
              <a:t>Temporary—every project has a definite beginning and a definite end. </a:t>
            </a:r>
          </a:p>
          <a:p>
            <a:pPr algn="l" eaLnBrk="1" hangingPunct="1">
              <a:lnSpc>
                <a:spcPct val="80000"/>
              </a:lnSpc>
            </a:pPr>
            <a:endParaRPr lang="en-US" sz="2800"/>
          </a:p>
          <a:p>
            <a:pPr algn="l" eaLnBrk="1" hangingPunct="1">
              <a:lnSpc>
                <a:spcPct val="80000"/>
              </a:lnSpc>
            </a:pPr>
            <a:r>
              <a:rPr lang="en-US" sz="2800"/>
              <a:t>Unique—the product or service is different in some distinguishing way from all similar products or services.”</a:t>
            </a:r>
          </a:p>
          <a:p>
            <a:pPr algn="l" eaLnBrk="1" hangingPunct="1">
              <a:lnSpc>
                <a:spcPct val="80000"/>
              </a:lnSpc>
            </a:pPr>
            <a:endParaRPr lang="en-US" sz="1200"/>
          </a:p>
          <a:p>
            <a:pPr algn="r" eaLnBrk="1" hangingPunct="1">
              <a:lnSpc>
                <a:spcPct val="80000"/>
              </a:lnSpc>
            </a:pPr>
            <a:r>
              <a:rPr lang="en-US" sz="2400"/>
              <a:t>-Project Management Institute (1996)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1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vs Operations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716565"/>
              </p:ext>
            </p:extLst>
          </p:nvPr>
        </p:nvGraphicFramePr>
        <p:xfrm>
          <a:off x="628650" y="1825625"/>
          <a:ext cx="7886700" cy="3261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Characteristics</a:t>
                      </a:r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Operations</a:t>
                      </a:r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Projects</a:t>
                      </a:r>
                    </a:p>
                  </a:txBody>
                  <a:tcPr marL="92785" marR="9278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Purpose</a:t>
                      </a:r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Sustain the firm</a:t>
                      </a:r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Reach a goal</a:t>
                      </a:r>
                    </a:p>
                  </a:txBody>
                  <a:tcPr marL="92785" marR="9278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When</a:t>
                      </a:r>
                      <a:r>
                        <a:rPr lang="en-US" sz="2200" baseline="0" dirty="0"/>
                        <a:t> to change</a:t>
                      </a:r>
                      <a:endParaRPr lang="en-US" sz="2200" dirty="0"/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When</a:t>
                      </a:r>
                      <a:r>
                        <a:rPr lang="en-US" sz="2200" baseline="0" dirty="0"/>
                        <a:t> operations no longer serve the goals</a:t>
                      </a:r>
                      <a:endParaRPr lang="en-US" sz="2200" dirty="0"/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When</a:t>
                      </a:r>
                      <a:r>
                        <a:rPr lang="en-US" sz="2200" baseline="0" dirty="0"/>
                        <a:t> a goal is reached</a:t>
                      </a:r>
                      <a:endParaRPr lang="en-US" sz="2200" dirty="0"/>
                    </a:p>
                  </a:txBody>
                  <a:tcPr marL="92785" marR="927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Quality control</a:t>
                      </a:r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Formal</a:t>
                      </a:r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Informal</a:t>
                      </a:r>
                    </a:p>
                  </a:txBody>
                  <a:tcPr marL="92785" marR="9278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Tasks</a:t>
                      </a:r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Repetitive</a:t>
                      </a:r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Unique</a:t>
                      </a:r>
                    </a:p>
                  </a:txBody>
                  <a:tcPr marL="92785" marR="9278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Duration</a:t>
                      </a:r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Ongoing</a:t>
                      </a:r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Temporary</a:t>
                      </a:r>
                    </a:p>
                  </a:txBody>
                  <a:tcPr marL="92785" marR="9278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Anyone (or any firm) </a:t>
            </a:r>
          </a:p>
          <a:p>
            <a:pPr lvl="1"/>
            <a:r>
              <a:rPr lang="en-US" dirty="0"/>
              <a:t>Involved</a:t>
            </a:r>
          </a:p>
          <a:p>
            <a:pPr lvl="1"/>
            <a:r>
              <a:rPr lang="en-US" dirty="0"/>
              <a:t>With affected interests</a:t>
            </a:r>
          </a:p>
          <a:p>
            <a:r>
              <a:rPr lang="en-US" dirty="0"/>
              <a:t>Obvious players:</a:t>
            </a:r>
          </a:p>
          <a:p>
            <a:pPr lvl="1"/>
            <a:r>
              <a:rPr lang="en-US" dirty="0"/>
              <a:t>Project manager, project team</a:t>
            </a:r>
          </a:p>
          <a:p>
            <a:pPr lvl="1"/>
            <a:r>
              <a:rPr lang="en-US" dirty="0"/>
              <a:t>Project sponsor (general manager funding it)</a:t>
            </a:r>
          </a:p>
          <a:p>
            <a:pPr lvl="1"/>
            <a:r>
              <a:rPr lang="en-US" dirty="0"/>
              <a:t>Customers (huge variety)</a:t>
            </a:r>
          </a:p>
          <a:p>
            <a:pPr lvl="1"/>
            <a:r>
              <a:rPr lang="en-US" dirty="0"/>
              <a:t>Employees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vs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program</a:t>
            </a:r>
            <a:r>
              <a:rPr lang="en-US" dirty="0"/>
              <a:t> is a set of related projects that accomplish a strategic objective</a:t>
            </a:r>
          </a:p>
          <a:p>
            <a:r>
              <a:rPr lang="en-US" dirty="0"/>
              <a:t>Examples: TQM; workplace safety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5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“Application of knowledge, skills, tools, and techniques to project activities in order to meet project requirements.”</a:t>
            </a:r>
          </a:p>
          <a:p>
            <a:r>
              <a:rPr lang="en-US" dirty="0"/>
              <a:t>Trade-offs must be made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47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04 final.potx" id="{903E9837-46BE-431F-B224-73072F7D5C78}" vid="{8944AAA7-129C-41B8-9C5C-A0B0751A55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5044</TotalTime>
  <Words>920</Words>
  <Application>Microsoft Macintosh PowerPoint</Application>
  <PresentationFormat>On-screen Show (4:3)</PresentationFormat>
  <Paragraphs>186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Georgia</vt:lpstr>
      <vt:lpstr>Times</vt:lpstr>
      <vt:lpstr>Times New Roman</vt:lpstr>
      <vt:lpstr>Office Theme</vt:lpstr>
      <vt:lpstr>Image</vt:lpstr>
      <vt:lpstr>PowerPoint Presentation</vt:lpstr>
      <vt:lpstr>Chapter 11 Project Management</vt:lpstr>
      <vt:lpstr>Rural Payments Agency Case</vt:lpstr>
      <vt:lpstr>Failed IS Projects</vt:lpstr>
      <vt:lpstr>Definition of “Project”</vt:lpstr>
      <vt:lpstr>Project vs Operations</vt:lpstr>
      <vt:lpstr>Project Stakeholders</vt:lpstr>
      <vt:lpstr>Programs vs Projects</vt:lpstr>
      <vt:lpstr>Project Management</vt:lpstr>
      <vt:lpstr>Project Triangle</vt:lpstr>
      <vt:lpstr>Picking any two</vt:lpstr>
      <vt:lpstr>Project Management Software</vt:lpstr>
      <vt:lpstr>Project Management Office</vt:lpstr>
      <vt:lpstr>Essential Elements</vt:lpstr>
      <vt:lpstr>Element 1: Project Management</vt:lpstr>
      <vt:lpstr>Project Leadership </vt:lpstr>
      <vt:lpstr>PowerPoint Presentation</vt:lpstr>
      <vt:lpstr>Element 2: Project Team</vt:lpstr>
      <vt:lpstr>Element 3: Project Cycle Plan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/>
  <dc:creator>TTTTT</dc:creator>
  <cp:keywords/>
  <dc:description/>
  <cp:lastModifiedBy>Microsoft Office User</cp:lastModifiedBy>
  <cp:revision>92</cp:revision>
  <cp:lastPrinted>2011-05-27T01:54:26Z</cp:lastPrinted>
  <dcterms:created xsi:type="dcterms:W3CDTF">2010-04-01T19:48:22Z</dcterms:created>
  <dcterms:modified xsi:type="dcterms:W3CDTF">2019-11-26T02:46:57Z</dcterms:modified>
  <cp:category/>
</cp:coreProperties>
</file>