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4" r:id="rId3"/>
    <p:sldId id="265" r:id="rId4"/>
    <p:sldId id="259" r:id="rId5"/>
    <p:sldId id="258" r:id="rId6"/>
    <p:sldId id="261" r:id="rId7"/>
    <p:sldId id="262" r:id="rId8"/>
    <p:sldId id="263" r:id="rId9"/>
    <p:sldId id="260" r:id="rId10"/>
    <p:sldId id="266"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8" autoAdjust="0"/>
    <p:restoredTop sz="86131" autoAdjust="0"/>
  </p:normalViewPr>
  <p:slideViewPr>
    <p:cSldViewPr snapToGrid="0">
      <p:cViewPr varScale="1">
        <p:scale>
          <a:sx n="74" d="100"/>
          <a:sy n="74"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71250-7F84-4642-9F39-C8BE2EAA5D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18517CF-B098-4B50-B74D-E200CE163EB5}">
      <dgm:prSet/>
      <dgm:spPr/>
      <dgm:t>
        <a:bodyPr/>
        <a:lstStyle/>
        <a:p>
          <a:r>
            <a:rPr lang="en-US" dirty="0"/>
            <a:t>There is a potential future payment to an outside party or the impairment of an asset that resulted from an existing condition</a:t>
          </a:r>
        </a:p>
      </dgm:t>
    </dgm:pt>
    <dgm:pt modelId="{2E10FAF9-CBE3-4A16-BF85-EE58C41058A1}" type="parTrans" cxnId="{04B41040-936B-4A88-BE06-59D566819E9C}">
      <dgm:prSet/>
      <dgm:spPr/>
      <dgm:t>
        <a:bodyPr/>
        <a:lstStyle/>
        <a:p>
          <a:endParaRPr lang="en-US"/>
        </a:p>
      </dgm:t>
    </dgm:pt>
    <dgm:pt modelId="{4CB1455D-4423-4D8F-9724-2B73C868D1B7}" type="sibTrans" cxnId="{04B41040-936B-4A88-BE06-59D566819E9C}">
      <dgm:prSet/>
      <dgm:spPr/>
      <dgm:t>
        <a:bodyPr/>
        <a:lstStyle/>
        <a:p>
          <a:endParaRPr lang="en-US"/>
        </a:p>
      </dgm:t>
    </dgm:pt>
    <dgm:pt modelId="{82090449-5373-4BF5-B97B-C2F374E433E2}">
      <dgm:prSet/>
      <dgm:spPr/>
      <dgm:t>
        <a:bodyPr/>
        <a:lstStyle/>
        <a:p>
          <a:r>
            <a:rPr lang="en-US" dirty="0"/>
            <a:t>There is uncertainty about the amount of the future payment or impairment</a:t>
          </a:r>
        </a:p>
      </dgm:t>
    </dgm:pt>
    <dgm:pt modelId="{E883322A-C97C-4ED5-B326-1A8605E81E47}" type="parTrans" cxnId="{E575A0F1-C966-4658-AD13-6176B7DCDFCD}">
      <dgm:prSet/>
      <dgm:spPr/>
      <dgm:t>
        <a:bodyPr/>
        <a:lstStyle/>
        <a:p>
          <a:endParaRPr lang="en-US"/>
        </a:p>
      </dgm:t>
    </dgm:pt>
    <dgm:pt modelId="{3FF1A819-0143-4EDE-98E2-000C59690323}" type="sibTrans" cxnId="{E575A0F1-C966-4658-AD13-6176B7DCDFCD}">
      <dgm:prSet/>
      <dgm:spPr/>
      <dgm:t>
        <a:bodyPr/>
        <a:lstStyle/>
        <a:p>
          <a:endParaRPr lang="en-US"/>
        </a:p>
      </dgm:t>
    </dgm:pt>
    <dgm:pt modelId="{294C0E51-851E-42DE-B17C-78D2BF550DCC}">
      <dgm:prSet/>
      <dgm:spPr/>
      <dgm:t>
        <a:bodyPr/>
        <a:lstStyle/>
        <a:p>
          <a:r>
            <a:rPr lang="en-US" dirty="0"/>
            <a:t>The outcome will be resolved by some future event or events</a:t>
          </a:r>
        </a:p>
      </dgm:t>
    </dgm:pt>
    <dgm:pt modelId="{B24AE197-D80B-4759-B07D-199FDFD54EC4}" type="parTrans" cxnId="{00DD401A-2D50-4DAD-B7EF-DEF85B328299}">
      <dgm:prSet/>
      <dgm:spPr/>
      <dgm:t>
        <a:bodyPr/>
        <a:lstStyle/>
        <a:p>
          <a:endParaRPr lang="en-US"/>
        </a:p>
      </dgm:t>
    </dgm:pt>
    <dgm:pt modelId="{9D21EDAD-91D8-4E0A-8E7D-15719B486871}" type="sibTrans" cxnId="{00DD401A-2D50-4DAD-B7EF-DEF85B328299}">
      <dgm:prSet/>
      <dgm:spPr/>
      <dgm:t>
        <a:bodyPr/>
        <a:lstStyle/>
        <a:p>
          <a:endParaRPr lang="en-US"/>
        </a:p>
      </dgm:t>
    </dgm:pt>
    <dgm:pt modelId="{4F04BC6E-D433-4723-81C5-3641B945AEAE}" type="pres">
      <dgm:prSet presAssocID="{8A271250-7F84-4642-9F39-C8BE2EAA5DE2}" presName="hierChild1" presStyleCnt="0">
        <dgm:presLayoutVars>
          <dgm:chPref val="1"/>
          <dgm:dir/>
          <dgm:animOne val="branch"/>
          <dgm:animLvl val="lvl"/>
          <dgm:resizeHandles/>
        </dgm:presLayoutVars>
      </dgm:prSet>
      <dgm:spPr/>
    </dgm:pt>
    <dgm:pt modelId="{4B5683A5-1DB9-44DB-BC29-2E848EEB678A}" type="pres">
      <dgm:prSet presAssocID="{218517CF-B098-4B50-B74D-E200CE163EB5}" presName="hierRoot1" presStyleCnt="0"/>
      <dgm:spPr/>
    </dgm:pt>
    <dgm:pt modelId="{A0DCDEB4-855E-4E92-8666-5A554486E26C}" type="pres">
      <dgm:prSet presAssocID="{218517CF-B098-4B50-B74D-E200CE163EB5}" presName="composite" presStyleCnt="0"/>
      <dgm:spPr/>
    </dgm:pt>
    <dgm:pt modelId="{B95982BF-3BDD-4AE3-9266-81ABFE8BA42E}" type="pres">
      <dgm:prSet presAssocID="{218517CF-B098-4B50-B74D-E200CE163EB5}" presName="background" presStyleLbl="node0" presStyleIdx="0" presStyleCnt="3"/>
      <dgm:spPr/>
    </dgm:pt>
    <dgm:pt modelId="{46507CCD-3F87-4EDF-8D66-C21C2D7DF49A}" type="pres">
      <dgm:prSet presAssocID="{218517CF-B098-4B50-B74D-E200CE163EB5}" presName="text" presStyleLbl="fgAcc0" presStyleIdx="0" presStyleCnt="3" custScaleX="118435" custScaleY="124123">
        <dgm:presLayoutVars>
          <dgm:chPref val="3"/>
        </dgm:presLayoutVars>
      </dgm:prSet>
      <dgm:spPr/>
    </dgm:pt>
    <dgm:pt modelId="{6DCACDDD-55AF-42FB-9B62-838759478884}" type="pres">
      <dgm:prSet presAssocID="{218517CF-B098-4B50-B74D-E200CE163EB5}" presName="hierChild2" presStyleCnt="0"/>
      <dgm:spPr/>
    </dgm:pt>
    <dgm:pt modelId="{3B9FA0A3-ED57-4E37-B171-BADDE910A9AB}" type="pres">
      <dgm:prSet presAssocID="{82090449-5373-4BF5-B97B-C2F374E433E2}" presName="hierRoot1" presStyleCnt="0"/>
      <dgm:spPr/>
    </dgm:pt>
    <dgm:pt modelId="{B8C5C5F5-3F96-49AF-A197-86C2DBBDC18B}" type="pres">
      <dgm:prSet presAssocID="{82090449-5373-4BF5-B97B-C2F374E433E2}" presName="composite" presStyleCnt="0"/>
      <dgm:spPr/>
    </dgm:pt>
    <dgm:pt modelId="{A690D4AB-FA9B-482E-A3EB-1797A1EDA0E5}" type="pres">
      <dgm:prSet presAssocID="{82090449-5373-4BF5-B97B-C2F374E433E2}" presName="background" presStyleLbl="node0" presStyleIdx="1" presStyleCnt="3"/>
      <dgm:spPr/>
    </dgm:pt>
    <dgm:pt modelId="{6B43A8F5-EBB1-4777-BE7C-71574180F405}" type="pres">
      <dgm:prSet presAssocID="{82090449-5373-4BF5-B97B-C2F374E433E2}" presName="text" presStyleLbl="fgAcc0" presStyleIdx="1" presStyleCnt="3" custScaleX="118435" custScaleY="124123">
        <dgm:presLayoutVars>
          <dgm:chPref val="3"/>
        </dgm:presLayoutVars>
      </dgm:prSet>
      <dgm:spPr/>
    </dgm:pt>
    <dgm:pt modelId="{172D1CE1-D24A-4DD8-AD2A-DC3E0F79E517}" type="pres">
      <dgm:prSet presAssocID="{82090449-5373-4BF5-B97B-C2F374E433E2}" presName="hierChild2" presStyleCnt="0"/>
      <dgm:spPr/>
    </dgm:pt>
    <dgm:pt modelId="{09338391-1010-4042-9325-EA7CDD195CA0}" type="pres">
      <dgm:prSet presAssocID="{294C0E51-851E-42DE-B17C-78D2BF550DCC}" presName="hierRoot1" presStyleCnt="0"/>
      <dgm:spPr/>
    </dgm:pt>
    <dgm:pt modelId="{1F98DCA7-AB6F-4FA8-8265-2DC9F0679CB7}" type="pres">
      <dgm:prSet presAssocID="{294C0E51-851E-42DE-B17C-78D2BF550DCC}" presName="composite" presStyleCnt="0"/>
      <dgm:spPr/>
    </dgm:pt>
    <dgm:pt modelId="{0BDB7B3E-5232-44E9-B71C-A6F908A03F97}" type="pres">
      <dgm:prSet presAssocID="{294C0E51-851E-42DE-B17C-78D2BF550DCC}" presName="background" presStyleLbl="node0" presStyleIdx="2" presStyleCnt="3"/>
      <dgm:spPr/>
    </dgm:pt>
    <dgm:pt modelId="{E64356B2-2F49-4F2B-A688-63424F77AC7C}" type="pres">
      <dgm:prSet presAssocID="{294C0E51-851E-42DE-B17C-78D2BF550DCC}" presName="text" presStyleLbl="fgAcc0" presStyleIdx="2" presStyleCnt="3" custScaleX="118435" custScaleY="124123">
        <dgm:presLayoutVars>
          <dgm:chPref val="3"/>
        </dgm:presLayoutVars>
      </dgm:prSet>
      <dgm:spPr/>
    </dgm:pt>
    <dgm:pt modelId="{1016BB4B-37F6-477C-9499-35EF245E13B4}" type="pres">
      <dgm:prSet presAssocID="{294C0E51-851E-42DE-B17C-78D2BF550DCC}" presName="hierChild2" presStyleCnt="0"/>
      <dgm:spPr/>
    </dgm:pt>
  </dgm:ptLst>
  <dgm:cxnLst>
    <dgm:cxn modelId="{8B2DE004-9CDC-44C9-8E2F-6F0151F0E0FC}" type="presOf" srcId="{218517CF-B098-4B50-B74D-E200CE163EB5}" destId="{46507CCD-3F87-4EDF-8D66-C21C2D7DF49A}" srcOrd="0" destOrd="0" presId="urn:microsoft.com/office/officeart/2005/8/layout/hierarchy1"/>
    <dgm:cxn modelId="{00DD401A-2D50-4DAD-B7EF-DEF85B328299}" srcId="{8A271250-7F84-4642-9F39-C8BE2EAA5DE2}" destId="{294C0E51-851E-42DE-B17C-78D2BF550DCC}" srcOrd="2" destOrd="0" parTransId="{B24AE197-D80B-4759-B07D-199FDFD54EC4}" sibTransId="{9D21EDAD-91D8-4E0A-8E7D-15719B486871}"/>
    <dgm:cxn modelId="{04B41040-936B-4A88-BE06-59D566819E9C}" srcId="{8A271250-7F84-4642-9F39-C8BE2EAA5DE2}" destId="{218517CF-B098-4B50-B74D-E200CE163EB5}" srcOrd="0" destOrd="0" parTransId="{2E10FAF9-CBE3-4A16-BF85-EE58C41058A1}" sibTransId="{4CB1455D-4423-4D8F-9724-2B73C868D1B7}"/>
    <dgm:cxn modelId="{E6278C82-E01C-40A1-97C7-E2190336D97C}" type="presOf" srcId="{8A271250-7F84-4642-9F39-C8BE2EAA5DE2}" destId="{4F04BC6E-D433-4723-81C5-3641B945AEAE}" srcOrd="0" destOrd="0" presId="urn:microsoft.com/office/officeart/2005/8/layout/hierarchy1"/>
    <dgm:cxn modelId="{49D6E095-BC50-45EE-A562-1808421A5113}" type="presOf" srcId="{82090449-5373-4BF5-B97B-C2F374E433E2}" destId="{6B43A8F5-EBB1-4777-BE7C-71574180F405}" srcOrd="0" destOrd="0" presId="urn:microsoft.com/office/officeart/2005/8/layout/hierarchy1"/>
    <dgm:cxn modelId="{E575A0F1-C966-4658-AD13-6176B7DCDFCD}" srcId="{8A271250-7F84-4642-9F39-C8BE2EAA5DE2}" destId="{82090449-5373-4BF5-B97B-C2F374E433E2}" srcOrd="1" destOrd="0" parTransId="{E883322A-C97C-4ED5-B326-1A8605E81E47}" sibTransId="{3FF1A819-0143-4EDE-98E2-000C59690323}"/>
    <dgm:cxn modelId="{C97693FC-2649-4B1E-9277-E391D87735CC}" type="presOf" srcId="{294C0E51-851E-42DE-B17C-78D2BF550DCC}" destId="{E64356B2-2F49-4F2B-A688-63424F77AC7C}" srcOrd="0" destOrd="0" presId="urn:microsoft.com/office/officeart/2005/8/layout/hierarchy1"/>
    <dgm:cxn modelId="{E2586299-8F9F-4089-A25F-97C20EF5C58D}" type="presParOf" srcId="{4F04BC6E-D433-4723-81C5-3641B945AEAE}" destId="{4B5683A5-1DB9-44DB-BC29-2E848EEB678A}" srcOrd="0" destOrd="0" presId="urn:microsoft.com/office/officeart/2005/8/layout/hierarchy1"/>
    <dgm:cxn modelId="{72B00E02-2132-4CE1-9CBD-CA25E6099279}" type="presParOf" srcId="{4B5683A5-1DB9-44DB-BC29-2E848EEB678A}" destId="{A0DCDEB4-855E-4E92-8666-5A554486E26C}" srcOrd="0" destOrd="0" presId="urn:microsoft.com/office/officeart/2005/8/layout/hierarchy1"/>
    <dgm:cxn modelId="{C9A2E1B4-E017-4F13-ABFF-6DD334CFAA6E}" type="presParOf" srcId="{A0DCDEB4-855E-4E92-8666-5A554486E26C}" destId="{B95982BF-3BDD-4AE3-9266-81ABFE8BA42E}" srcOrd="0" destOrd="0" presId="urn:microsoft.com/office/officeart/2005/8/layout/hierarchy1"/>
    <dgm:cxn modelId="{51CC7A99-35A3-40D6-9125-2E54B71CA23C}" type="presParOf" srcId="{A0DCDEB4-855E-4E92-8666-5A554486E26C}" destId="{46507CCD-3F87-4EDF-8D66-C21C2D7DF49A}" srcOrd="1" destOrd="0" presId="urn:microsoft.com/office/officeart/2005/8/layout/hierarchy1"/>
    <dgm:cxn modelId="{6085910A-06D2-4D26-A07E-BDE8F0E21DD7}" type="presParOf" srcId="{4B5683A5-1DB9-44DB-BC29-2E848EEB678A}" destId="{6DCACDDD-55AF-42FB-9B62-838759478884}" srcOrd="1" destOrd="0" presId="urn:microsoft.com/office/officeart/2005/8/layout/hierarchy1"/>
    <dgm:cxn modelId="{94C68175-5DAE-49BE-80D0-1E3DA2816344}" type="presParOf" srcId="{4F04BC6E-D433-4723-81C5-3641B945AEAE}" destId="{3B9FA0A3-ED57-4E37-B171-BADDE910A9AB}" srcOrd="1" destOrd="0" presId="urn:microsoft.com/office/officeart/2005/8/layout/hierarchy1"/>
    <dgm:cxn modelId="{48A3E4A3-0495-4BF4-B389-54DBA1E2B81D}" type="presParOf" srcId="{3B9FA0A3-ED57-4E37-B171-BADDE910A9AB}" destId="{B8C5C5F5-3F96-49AF-A197-86C2DBBDC18B}" srcOrd="0" destOrd="0" presId="urn:microsoft.com/office/officeart/2005/8/layout/hierarchy1"/>
    <dgm:cxn modelId="{15F625E8-9DA2-442D-8328-67867143A5FA}" type="presParOf" srcId="{B8C5C5F5-3F96-49AF-A197-86C2DBBDC18B}" destId="{A690D4AB-FA9B-482E-A3EB-1797A1EDA0E5}" srcOrd="0" destOrd="0" presId="urn:microsoft.com/office/officeart/2005/8/layout/hierarchy1"/>
    <dgm:cxn modelId="{5A1C1F08-1B45-4AC3-8F2C-FC53298A812B}" type="presParOf" srcId="{B8C5C5F5-3F96-49AF-A197-86C2DBBDC18B}" destId="{6B43A8F5-EBB1-4777-BE7C-71574180F405}" srcOrd="1" destOrd="0" presId="urn:microsoft.com/office/officeart/2005/8/layout/hierarchy1"/>
    <dgm:cxn modelId="{95E00CE3-6438-48F3-823D-500234639A06}" type="presParOf" srcId="{3B9FA0A3-ED57-4E37-B171-BADDE910A9AB}" destId="{172D1CE1-D24A-4DD8-AD2A-DC3E0F79E517}" srcOrd="1" destOrd="0" presId="urn:microsoft.com/office/officeart/2005/8/layout/hierarchy1"/>
    <dgm:cxn modelId="{AB16EEB3-2D98-4F5F-8C53-D92E3EA327D2}" type="presParOf" srcId="{4F04BC6E-D433-4723-81C5-3641B945AEAE}" destId="{09338391-1010-4042-9325-EA7CDD195CA0}" srcOrd="2" destOrd="0" presId="urn:microsoft.com/office/officeart/2005/8/layout/hierarchy1"/>
    <dgm:cxn modelId="{C164756E-E9A7-422F-A02B-CF48C07DBD50}" type="presParOf" srcId="{09338391-1010-4042-9325-EA7CDD195CA0}" destId="{1F98DCA7-AB6F-4FA8-8265-2DC9F0679CB7}" srcOrd="0" destOrd="0" presId="urn:microsoft.com/office/officeart/2005/8/layout/hierarchy1"/>
    <dgm:cxn modelId="{FC099630-1107-41F0-A813-D5EB405FA1E0}" type="presParOf" srcId="{1F98DCA7-AB6F-4FA8-8265-2DC9F0679CB7}" destId="{0BDB7B3E-5232-44E9-B71C-A6F908A03F97}" srcOrd="0" destOrd="0" presId="urn:microsoft.com/office/officeart/2005/8/layout/hierarchy1"/>
    <dgm:cxn modelId="{14DCB26E-BF41-4DA0-9DF5-396523DE1BF3}" type="presParOf" srcId="{1F98DCA7-AB6F-4FA8-8265-2DC9F0679CB7}" destId="{E64356B2-2F49-4F2B-A688-63424F77AC7C}" srcOrd="1" destOrd="0" presId="urn:microsoft.com/office/officeart/2005/8/layout/hierarchy1"/>
    <dgm:cxn modelId="{72E43CA2-0CD0-42A5-9EA3-E5B7B03D3BF8}" type="presParOf" srcId="{09338391-1010-4042-9325-EA7CDD195CA0}" destId="{1016BB4B-37F6-477C-9499-35EF245E13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982BF-3BDD-4AE3-9266-81ABFE8BA42E}">
      <dsp:nvSpPr>
        <dsp:cNvPr id="0" name=""/>
        <dsp:cNvSpPr/>
      </dsp:nvSpPr>
      <dsp:spPr>
        <a:xfrm>
          <a:off x="8301" y="689796"/>
          <a:ext cx="3109813" cy="20695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07CCD-3F87-4EDF-8D66-C21C2D7DF49A}">
      <dsp:nvSpPr>
        <dsp:cNvPr id="0" name=""/>
        <dsp:cNvSpPr/>
      </dsp:nvSpPr>
      <dsp:spPr>
        <a:xfrm>
          <a:off x="300052" y="966959"/>
          <a:ext cx="3109813" cy="20695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is a potential future payment to an outside party or the impairment of an asset that resulted from an existing condition</a:t>
          </a:r>
        </a:p>
      </dsp:txBody>
      <dsp:txXfrm>
        <a:off x="360668" y="1027575"/>
        <a:ext cx="2988581" cy="1948338"/>
      </dsp:txXfrm>
    </dsp:sp>
    <dsp:sp modelId="{A690D4AB-FA9B-482E-A3EB-1797A1EDA0E5}">
      <dsp:nvSpPr>
        <dsp:cNvPr id="0" name=""/>
        <dsp:cNvSpPr/>
      </dsp:nvSpPr>
      <dsp:spPr>
        <a:xfrm>
          <a:off x="3701616" y="689796"/>
          <a:ext cx="3109813" cy="20695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3A8F5-EBB1-4777-BE7C-71574180F405}">
      <dsp:nvSpPr>
        <dsp:cNvPr id="0" name=""/>
        <dsp:cNvSpPr/>
      </dsp:nvSpPr>
      <dsp:spPr>
        <a:xfrm>
          <a:off x="3993366" y="966959"/>
          <a:ext cx="3109813" cy="20695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is uncertainty about the amount of the future payment or impairment</a:t>
          </a:r>
        </a:p>
      </dsp:txBody>
      <dsp:txXfrm>
        <a:off x="4053982" y="1027575"/>
        <a:ext cx="2988581" cy="1948338"/>
      </dsp:txXfrm>
    </dsp:sp>
    <dsp:sp modelId="{0BDB7B3E-5232-44E9-B71C-A6F908A03F97}">
      <dsp:nvSpPr>
        <dsp:cNvPr id="0" name=""/>
        <dsp:cNvSpPr/>
      </dsp:nvSpPr>
      <dsp:spPr>
        <a:xfrm>
          <a:off x="7394930" y="689796"/>
          <a:ext cx="3109813" cy="20695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356B2-2F49-4F2B-A688-63424F77AC7C}">
      <dsp:nvSpPr>
        <dsp:cNvPr id="0" name=""/>
        <dsp:cNvSpPr/>
      </dsp:nvSpPr>
      <dsp:spPr>
        <a:xfrm>
          <a:off x="7686681" y="966959"/>
          <a:ext cx="3109813" cy="20695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outcome will be resolved by some future event or events</a:t>
          </a:r>
        </a:p>
      </dsp:txBody>
      <dsp:txXfrm>
        <a:off x="7747297" y="1027575"/>
        <a:ext cx="2988581" cy="19483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6DD2B-BFEC-45D0-8CDC-EB0B2BBFA98D}"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E770D-3AD2-41FD-A593-C6F82C6E3DB1}" type="slidenum">
              <a:rPr lang="en-US" smtClean="0"/>
              <a:t>‹#›</a:t>
            </a:fld>
            <a:endParaRPr lang="en-US"/>
          </a:p>
        </p:txBody>
      </p:sp>
    </p:spTree>
    <p:extLst>
      <p:ext uri="{BB962C8B-B14F-4D97-AF65-F5344CB8AC3E}">
        <p14:creationId xmlns:p14="http://schemas.microsoft.com/office/powerpoint/2010/main" val="15121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Contingent liabilities are possible future obligations to an outside party, they have an unknown amount that result from activities that have already taken place. The approaches must be treated with considerable professional judgement to determine if the client used the right approach. The Contingency footnotes describe the nature of the contingency to the extent it’s known and of the legal opinion of counsel or management of the expected outcome. Commitments are related to contingent liabilities and have things like agreement to purchase raw material or </a:t>
            </a:r>
            <a:r>
              <a:rPr lang="en-US"/>
              <a:t>lease facilities.</a:t>
            </a:r>
            <a:endParaRPr lang="en-US" dirty="0"/>
          </a:p>
          <a:p>
            <a:endParaRPr lang="en-US" dirty="0"/>
          </a:p>
        </p:txBody>
      </p:sp>
      <p:sp>
        <p:nvSpPr>
          <p:cNvPr id="4" name="Slide Number Placeholder 3"/>
          <p:cNvSpPr>
            <a:spLocks noGrp="1"/>
          </p:cNvSpPr>
          <p:nvPr>
            <p:ph type="sldNum" sz="quarter" idx="5"/>
          </p:nvPr>
        </p:nvSpPr>
        <p:spPr/>
        <p:txBody>
          <a:bodyPr/>
          <a:lstStyle/>
          <a:p>
            <a:fld id="{2CFE770D-3AD2-41FD-A593-C6F82C6E3DB1}" type="slidenum">
              <a:rPr lang="en-US" smtClean="0"/>
              <a:t>4</a:t>
            </a:fld>
            <a:endParaRPr lang="en-US"/>
          </a:p>
        </p:txBody>
      </p:sp>
    </p:spTree>
    <p:extLst>
      <p:ext uri="{BB962C8B-B14F-4D97-AF65-F5344CB8AC3E}">
        <p14:creationId xmlns:p14="http://schemas.microsoft.com/office/powerpoint/2010/main" val="260829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These three conditions must be met for there to be a contingent liability, first </a:t>
            </a:r>
            <a:r>
              <a:rPr lang="en-US" sz="1300" b="0" i="0" kern="1200" dirty="0">
                <a:solidFill>
                  <a:schemeClr val="tx1"/>
                </a:solidFill>
                <a:effectLst/>
                <a:latin typeface="Arial" panose="020B0604020202020204" pitchFamily="34" charset="0"/>
                <a:ea typeface="+mn-ea"/>
                <a:cs typeface="Arial" panose="020B0604020202020204" pitchFamily="34" charset="0"/>
              </a:rPr>
              <a:t>The outcome will be resolved by some future event or events, then </a:t>
            </a:r>
            <a:r>
              <a:rPr lang="en-US" sz="1300" dirty="0">
                <a:latin typeface="Arial" panose="020B0604020202020204" pitchFamily="34" charset="0"/>
                <a:cs typeface="Arial" panose="020B0604020202020204" pitchFamily="34" charset="0"/>
              </a:rPr>
              <a:t>There is uncertainty about the amount of the future payment or impairment, and last is The outcome will be resolved by some future event or events. An example </a:t>
            </a:r>
            <a:r>
              <a:rPr lang="en-US" sz="1300" dirty="0" err="1">
                <a:latin typeface="Arial" panose="020B0604020202020204" pitchFamily="34" charset="0"/>
                <a:cs typeface="Arial" panose="020B0604020202020204" pitchFamily="34" charset="0"/>
              </a:rPr>
              <a:t>os</a:t>
            </a:r>
            <a:r>
              <a:rPr lang="en-US" sz="1300" dirty="0">
                <a:latin typeface="Arial" panose="020B0604020202020204" pitchFamily="34" charset="0"/>
                <a:cs typeface="Arial" panose="020B0604020202020204" pitchFamily="34" charset="0"/>
              </a:rPr>
              <a:t> something that meets all three criteria is a lawsuit, it can be filed but not resolved. </a:t>
            </a:r>
          </a:p>
          <a:p>
            <a:endParaRPr lang="en-US" dirty="0"/>
          </a:p>
        </p:txBody>
      </p:sp>
      <p:sp>
        <p:nvSpPr>
          <p:cNvPr id="4" name="Slide Number Placeholder 3"/>
          <p:cNvSpPr>
            <a:spLocks noGrp="1"/>
          </p:cNvSpPr>
          <p:nvPr>
            <p:ph type="sldNum" sz="quarter" idx="5"/>
          </p:nvPr>
        </p:nvSpPr>
        <p:spPr/>
        <p:txBody>
          <a:bodyPr/>
          <a:lstStyle/>
          <a:p>
            <a:fld id="{2CFE770D-3AD2-41FD-A593-C6F82C6E3DB1}" type="slidenum">
              <a:rPr lang="en-US" smtClean="0"/>
              <a:t>5</a:t>
            </a:fld>
            <a:endParaRPr lang="en-US"/>
          </a:p>
        </p:txBody>
      </p:sp>
    </p:spTree>
    <p:extLst>
      <p:ext uri="{BB962C8B-B14F-4D97-AF65-F5344CB8AC3E}">
        <p14:creationId xmlns:p14="http://schemas.microsoft.com/office/powerpoint/2010/main" val="66328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subsequent event is an event that takes place after the year end period but before the financial statement has been issued. There are two types of subsequent events that can happen, those that effect the financial statement directly and those that have no direct effect on the financial statement. When there is an event that takes place that on the date of the financial statement there is a direct effect and the financial statement should be altered to make these changes. If there is an even that takes place after the year end and it is not an ongoing event then there is no direct effect that needs to be reported, but there should be a footnote in the report about the event so there is information and investors are aware of what is going on. </a:t>
            </a:r>
            <a:r>
              <a:rPr lang="en-US" sz="1200" b="0" i="0" u="none" strike="noStrike" kern="1200" dirty="0">
                <a:solidFill>
                  <a:schemeClr val="tx1"/>
                </a:solidFill>
                <a:effectLst/>
                <a:latin typeface="+mn-lt"/>
                <a:ea typeface="+mn-ea"/>
                <a:cs typeface="+mn-cs"/>
              </a:rPr>
              <a:t>(Wilkinson, 2019).</a:t>
            </a:r>
            <a:endParaRPr lang="en-US" dirty="0"/>
          </a:p>
        </p:txBody>
      </p:sp>
      <p:sp>
        <p:nvSpPr>
          <p:cNvPr id="4" name="Slide Number Placeholder 3"/>
          <p:cNvSpPr>
            <a:spLocks noGrp="1"/>
          </p:cNvSpPr>
          <p:nvPr>
            <p:ph type="sldNum" sz="quarter" idx="5"/>
          </p:nvPr>
        </p:nvSpPr>
        <p:spPr/>
        <p:txBody>
          <a:bodyPr/>
          <a:lstStyle/>
          <a:p>
            <a:fld id="{2CFE770D-3AD2-41FD-A593-C6F82C6E3DB1}" type="slidenum">
              <a:rPr lang="en-US" smtClean="0"/>
              <a:t>6</a:t>
            </a:fld>
            <a:endParaRPr lang="en-US"/>
          </a:p>
        </p:txBody>
      </p:sp>
    </p:spTree>
    <p:extLst>
      <p:ext uri="{BB962C8B-B14F-4D97-AF65-F5344CB8AC3E}">
        <p14:creationId xmlns:p14="http://schemas.microsoft.com/office/powerpoint/2010/main" val="140412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Subsequent events are important because they can potentially have an impact on the financial statement depending on when the event took place. The auditor however is not responsible for reviewing any subsequent events past the audit report date. A balance sheet end of year date should be December 31 of the given year and their auditor can review any subsequent events until March 11 of the following year. From then until the 26</a:t>
            </a:r>
            <a:r>
              <a:rPr lang="en-US" baseline="30000" dirty="0"/>
              <a:t>th</a:t>
            </a:r>
            <a:r>
              <a:rPr lang="en-US" dirty="0"/>
              <a:t> of March the business has to issue their financial statements. At this time if events took place in between the 11</a:t>
            </a:r>
            <a:r>
              <a:rPr lang="en-US" baseline="30000" dirty="0"/>
              <a:t>th</a:t>
            </a:r>
            <a:r>
              <a:rPr lang="en-US" dirty="0"/>
              <a:t> and the 26</a:t>
            </a:r>
            <a:r>
              <a:rPr lang="en-US" baseline="30000" dirty="0"/>
              <a:t>th</a:t>
            </a:r>
            <a:r>
              <a:rPr lang="en-US" dirty="0"/>
              <a:t> there should be a footnote with information about what happened. </a:t>
            </a:r>
          </a:p>
        </p:txBody>
      </p:sp>
      <p:sp>
        <p:nvSpPr>
          <p:cNvPr id="4" name="Slide Number Placeholder 3"/>
          <p:cNvSpPr>
            <a:spLocks noGrp="1"/>
          </p:cNvSpPr>
          <p:nvPr>
            <p:ph type="sldNum" sz="quarter" idx="5"/>
          </p:nvPr>
        </p:nvSpPr>
        <p:spPr/>
        <p:txBody>
          <a:bodyPr/>
          <a:lstStyle/>
          <a:p>
            <a:fld id="{2CFE770D-3AD2-41FD-A593-C6F82C6E3DB1}" type="slidenum">
              <a:rPr lang="en-US" smtClean="0"/>
              <a:t>7</a:t>
            </a:fld>
            <a:endParaRPr lang="en-US"/>
          </a:p>
        </p:txBody>
      </p:sp>
    </p:spTree>
    <p:extLst>
      <p:ext uri="{BB962C8B-B14F-4D97-AF65-F5344CB8AC3E}">
        <p14:creationId xmlns:p14="http://schemas.microsoft.com/office/powerpoint/2010/main" val="428950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a subsequent event is a when an auditor reviews any of the transactions that took place after the balance sheet date. The reason for this is to decide if any of the transactions in this section should be recorded as a subsequent event. These transactions need to be researched to see if there is a possibility of affecting a fair presentation or if they should be disclosed in the current reporting. The review of subsequent events is the auditing procedures that determine these things. </a:t>
            </a:r>
          </a:p>
        </p:txBody>
      </p:sp>
      <p:sp>
        <p:nvSpPr>
          <p:cNvPr id="4" name="Slide Number Placeholder 3"/>
          <p:cNvSpPr>
            <a:spLocks noGrp="1"/>
          </p:cNvSpPr>
          <p:nvPr>
            <p:ph type="sldNum" sz="quarter" idx="5"/>
          </p:nvPr>
        </p:nvSpPr>
        <p:spPr/>
        <p:txBody>
          <a:bodyPr/>
          <a:lstStyle/>
          <a:p>
            <a:fld id="{2CFE770D-3AD2-41FD-A593-C6F82C6E3DB1}" type="slidenum">
              <a:rPr lang="en-US" smtClean="0"/>
              <a:t>8</a:t>
            </a:fld>
            <a:endParaRPr lang="en-US"/>
          </a:p>
        </p:txBody>
      </p:sp>
    </p:spTree>
    <p:extLst>
      <p:ext uri="{BB962C8B-B14F-4D97-AF65-F5344CB8AC3E}">
        <p14:creationId xmlns:p14="http://schemas.microsoft.com/office/powerpoint/2010/main" val="379555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Letters from the client’s lawyers should include the following items: the managements responsibilities for the financials; managements belief of fairly presented financial statements; the availability of related data for financial records; the completed and availability of meeting minutes for stockholders, directors, and committees of directors; the absence of unrecorded transactions; managements belief that uncorrected misstatements are going to be immaterial to the financial statements; information concerning fraud involving: management, employees with significant roles, and other fraud with a material effect; unasserted claims or assessments that the entity’s lawyer has advised are probable and must be disclosed; a bankruptcy of a major customer that has an outstanding balance; and a merger or acquisition after the </a:t>
            </a:r>
            <a:r>
              <a:rPr lang="en-US"/>
              <a:t>balance sheet date. </a:t>
            </a:r>
            <a:endParaRPr lang="en-US" dirty="0"/>
          </a:p>
          <a:p>
            <a:endParaRPr lang="en-US" dirty="0"/>
          </a:p>
        </p:txBody>
      </p:sp>
      <p:sp>
        <p:nvSpPr>
          <p:cNvPr id="4" name="Slide Number Placeholder 3"/>
          <p:cNvSpPr>
            <a:spLocks noGrp="1"/>
          </p:cNvSpPr>
          <p:nvPr>
            <p:ph type="sldNum" sz="quarter" idx="5"/>
          </p:nvPr>
        </p:nvSpPr>
        <p:spPr/>
        <p:txBody>
          <a:bodyPr/>
          <a:lstStyle/>
          <a:p>
            <a:fld id="{2CFE770D-3AD2-41FD-A593-C6F82C6E3DB1}" type="slidenum">
              <a:rPr lang="en-US" smtClean="0"/>
              <a:t>9</a:t>
            </a:fld>
            <a:endParaRPr lang="en-US"/>
          </a:p>
        </p:txBody>
      </p:sp>
    </p:spTree>
    <p:extLst>
      <p:ext uri="{BB962C8B-B14F-4D97-AF65-F5344CB8AC3E}">
        <p14:creationId xmlns:p14="http://schemas.microsoft.com/office/powerpoint/2010/main" val="39669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10/18/2019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B4B3-9037-4460-8697-7B7943D9F82E}"/>
              </a:ext>
            </a:extLst>
          </p:cNvPr>
          <p:cNvSpPr>
            <a:spLocks noGrp="1"/>
          </p:cNvSpPr>
          <p:nvPr>
            <p:ph type="ctrTitle"/>
          </p:nvPr>
        </p:nvSpPr>
        <p:spPr>
          <a:xfrm>
            <a:off x="324853" y="1167063"/>
            <a:ext cx="8554451" cy="2490537"/>
          </a:xfrm>
        </p:spPr>
        <p:txBody>
          <a:bodyPr/>
          <a:lstStyle/>
          <a:p>
            <a:r>
              <a:rPr lang="en-US" dirty="0">
                <a:latin typeface="Bell MT" panose="02020503060305020303" pitchFamily="18" charset="0"/>
              </a:rPr>
              <a:t>Contingent Liabilities and Subsequent Events</a:t>
            </a:r>
          </a:p>
        </p:txBody>
      </p:sp>
      <p:sp>
        <p:nvSpPr>
          <p:cNvPr id="3" name="Subtitle 2">
            <a:extLst>
              <a:ext uri="{FF2B5EF4-FFF2-40B4-BE49-F238E27FC236}">
                <a16:creationId xmlns:a16="http://schemas.microsoft.com/office/drawing/2014/main" id="{5B901BA0-51F2-4E99-9CDD-701852ECFBBA}"/>
              </a:ext>
            </a:extLst>
          </p:cNvPr>
          <p:cNvSpPr>
            <a:spLocks noGrp="1"/>
          </p:cNvSpPr>
          <p:nvPr>
            <p:ph type="subTitle" idx="1"/>
          </p:nvPr>
        </p:nvSpPr>
        <p:spPr>
          <a:xfrm>
            <a:off x="324853" y="3657600"/>
            <a:ext cx="6760159" cy="2490537"/>
          </a:xfrm>
        </p:spPr>
        <p:txBody>
          <a:bodyPr>
            <a:normAutofit/>
          </a:bodyPr>
          <a:lstStyle/>
          <a:p>
            <a:endParaRPr lang="en-US" dirty="0"/>
          </a:p>
        </p:txBody>
      </p:sp>
    </p:spTree>
    <p:extLst>
      <p:ext uri="{BB962C8B-B14F-4D97-AF65-F5344CB8AC3E}">
        <p14:creationId xmlns:p14="http://schemas.microsoft.com/office/powerpoint/2010/main" val="421189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3A642-51CD-5E49-85AF-1E3629656F52}"/>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dirty="0"/>
              <a:t>Conclusion</a:t>
            </a:r>
          </a:p>
        </p:txBody>
      </p:sp>
      <p:cxnSp>
        <p:nvCxnSpPr>
          <p:cNvPr id="18" name="Straight Connector 17">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366AE72-ECFA-E24E-935C-F88FB0F4425F}"/>
              </a:ext>
            </a:extLst>
          </p:cNvPr>
          <p:cNvSpPr>
            <a:spLocks noGrp="1"/>
          </p:cNvSpPr>
          <p:nvPr>
            <p:ph type="body" idx="1"/>
          </p:nvPr>
        </p:nvSpPr>
        <p:spPr>
          <a:xfrm>
            <a:off x="4979962" y="685799"/>
            <a:ext cx="6288260" cy="4892040"/>
          </a:xfrm>
        </p:spPr>
        <p:txBody>
          <a:bodyPr vert="horz" lIns="91440" tIns="45720" rIns="91440" bIns="45720" rtlCol="0" anchor="ctr">
            <a:normAutofit/>
          </a:bodyPr>
          <a:lstStyle/>
          <a:p>
            <a:pPr>
              <a:buFont typeface="Wingdings 3" panose="05040102010807070707" pitchFamily="18" charset="2"/>
              <a:buChar char=""/>
            </a:pPr>
            <a:endParaRPr lang="en-US" dirty="0"/>
          </a:p>
        </p:txBody>
      </p:sp>
    </p:spTree>
    <p:extLst>
      <p:ext uri="{BB962C8B-B14F-4D97-AF65-F5344CB8AC3E}">
        <p14:creationId xmlns:p14="http://schemas.microsoft.com/office/powerpoint/2010/main" val="356990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46"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F9C665-1744-4990-A6EF-4D48D78FEE56}"/>
              </a:ext>
            </a:extLst>
          </p:cNvPr>
          <p:cNvSpPr>
            <a:spLocks noGrp="1"/>
          </p:cNvSpPr>
          <p:nvPr>
            <p:ph type="title"/>
          </p:nvPr>
        </p:nvSpPr>
        <p:spPr>
          <a:xfrm>
            <a:off x="684212" y="685799"/>
            <a:ext cx="9678988" cy="1383633"/>
          </a:xfrm>
        </p:spPr>
        <p:txBody>
          <a:bodyPr vert="horz" lIns="91440" tIns="45720" rIns="91440" bIns="45720" rtlCol="0" anchor="b">
            <a:normAutofit/>
          </a:bodyPr>
          <a:lstStyle/>
          <a:p>
            <a:r>
              <a:rPr lang="en-US" sz="6000" dirty="0">
                <a:solidFill>
                  <a:schemeClr val="tx2"/>
                </a:solidFill>
              </a:rPr>
              <a:t>Reference</a:t>
            </a:r>
          </a:p>
        </p:txBody>
      </p:sp>
      <p:sp>
        <p:nvSpPr>
          <p:cNvPr id="3" name="Text Placeholder 2">
            <a:extLst>
              <a:ext uri="{FF2B5EF4-FFF2-40B4-BE49-F238E27FC236}">
                <a16:creationId xmlns:a16="http://schemas.microsoft.com/office/drawing/2014/main" id="{609389C5-A2D6-4E0D-895D-CF940D24CC88}"/>
              </a:ext>
            </a:extLst>
          </p:cNvPr>
          <p:cNvSpPr>
            <a:spLocks noGrp="1"/>
          </p:cNvSpPr>
          <p:nvPr>
            <p:ph type="body" idx="1"/>
          </p:nvPr>
        </p:nvSpPr>
        <p:spPr>
          <a:xfrm>
            <a:off x="684212" y="2526631"/>
            <a:ext cx="9678988" cy="3264569"/>
          </a:xfrm>
        </p:spPr>
        <p:txBody>
          <a:bodyPr vert="horz" lIns="91440" tIns="45720" rIns="91440" bIns="45720" rtlCol="0" anchor="t">
            <a:normAutofit/>
          </a:bodyPr>
          <a:lstStyle/>
          <a:p>
            <a:pPr marL="342900" indent="-342900">
              <a:buFont typeface="Arial" panose="020B0604020202020204" pitchFamily="34" charset="0"/>
              <a:buChar char="•"/>
            </a:pPr>
            <a:r>
              <a:rPr lang="en-US" sz="2100" dirty="0" err="1">
                <a:solidFill>
                  <a:schemeClr val="tx1">
                    <a:alpha val="80000"/>
                  </a:schemeClr>
                </a:solidFill>
              </a:rPr>
              <a:t>Arens</a:t>
            </a:r>
            <a:r>
              <a:rPr lang="en-US" sz="2100" dirty="0">
                <a:solidFill>
                  <a:schemeClr val="tx1">
                    <a:alpha val="80000"/>
                  </a:schemeClr>
                </a:solidFill>
              </a:rPr>
              <a:t>, A. A., Elder, R. J., Beasley, M. S. Auditing and Assurance Services: An Integrated Approach. [University of Phoenix]. Retrieved from https://phoenix.vitalsource.com/#/books/9781323008591/</a:t>
            </a:r>
          </a:p>
          <a:p>
            <a:pPr marL="342900" indent="-342900">
              <a:buFont typeface="Arial" panose="020B0604020202020204" pitchFamily="34" charset="0"/>
              <a:buChar char="•"/>
            </a:pPr>
            <a:r>
              <a:rPr lang="en-US" dirty="0"/>
              <a:t>Wilkinson, J. (2019). </a:t>
            </a:r>
            <a:r>
              <a:rPr lang="en-US" dirty="0" err="1"/>
              <a:t>strategiccfo.com</a:t>
            </a:r>
            <a:r>
              <a:rPr lang="en-US" dirty="0"/>
              <a:t>. Retrieved from https://</a:t>
            </a:r>
            <a:r>
              <a:rPr lang="en-US" dirty="0" err="1"/>
              <a:t>strategiccfo.com</a:t>
            </a:r>
            <a:r>
              <a:rPr lang="en-US" dirty="0"/>
              <a:t>/subsequent-events/</a:t>
            </a:r>
            <a:endParaRPr lang="en-US" sz="2100" dirty="0">
              <a:solidFill>
                <a:schemeClr val="tx1">
                  <a:alpha val="80000"/>
                </a:schemeClr>
              </a:solidFill>
            </a:endParaRPr>
          </a:p>
          <a:p>
            <a:endParaRPr lang="en-US" sz="2100" dirty="0">
              <a:solidFill>
                <a:schemeClr val="tx1">
                  <a:alpha val="80000"/>
                </a:schemeClr>
              </a:solidFill>
            </a:endParaRPr>
          </a:p>
        </p:txBody>
      </p:sp>
    </p:spTree>
    <p:extLst>
      <p:ext uri="{BB962C8B-B14F-4D97-AF65-F5344CB8AC3E}">
        <p14:creationId xmlns:p14="http://schemas.microsoft.com/office/powerpoint/2010/main" val="25667740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7A6E-3388-C34D-A910-F4DDC58079D6}"/>
              </a:ext>
            </a:extLst>
          </p:cNvPr>
          <p:cNvSpPr>
            <a:spLocks noGrp="1"/>
          </p:cNvSpPr>
          <p:nvPr>
            <p:ph type="title"/>
          </p:nvPr>
        </p:nvSpPr>
        <p:spPr>
          <a:xfrm>
            <a:off x="352908" y="-67734"/>
            <a:ext cx="8534400" cy="1507067"/>
          </a:xfrm>
        </p:spPr>
        <p:txBody>
          <a:bodyPr/>
          <a:lstStyle/>
          <a:p>
            <a:r>
              <a:rPr lang="en-US" dirty="0"/>
              <a:t>Table of context </a:t>
            </a:r>
          </a:p>
        </p:txBody>
      </p:sp>
      <p:sp>
        <p:nvSpPr>
          <p:cNvPr id="3" name="Content Placeholder 2">
            <a:extLst>
              <a:ext uri="{FF2B5EF4-FFF2-40B4-BE49-F238E27FC236}">
                <a16:creationId xmlns:a16="http://schemas.microsoft.com/office/drawing/2014/main" id="{293C589A-6A75-7D4D-901C-43733FBEA6EF}"/>
              </a:ext>
            </a:extLst>
          </p:cNvPr>
          <p:cNvSpPr>
            <a:spLocks noGrp="1"/>
          </p:cNvSpPr>
          <p:nvPr>
            <p:ph idx="1"/>
          </p:nvPr>
        </p:nvSpPr>
        <p:spPr>
          <a:xfrm>
            <a:off x="352908" y="1621366"/>
            <a:ext cx="8534400" cy="3615267"/>
          </a:xfrm>
        </p:spPr>
        <p:txBody>
          <a:bodyPr/>
          <a:lstStyle/>
          <a:p>
            <a:pPr>
              <a:lnSpc>
                <a:spcPct val="200000"/>
              </a:lnSpc>
            </a:pPr>
            <a:r>
              <a:rPr lang="en-US" dirty="0"/>
              <a:t>Importance Contingent Liabilities</a:t>
            </a:r>
          </a:p>
          <a:p>
            <a:pPr>
              <a:lnSpc>
                <a:spcPct val="200000"/>
              </a:lnSpc>
            </a:pPr>
            <a:r>
              <a:rPr lang="en-US" dirty="0"/>
              <a:t>Requirements for reviewing Contingent Liabilities</a:t>
            </a:r>
          </a:p>
          <a:p>
            <a:pPr>
              <a:lnSpc>
                <a:spcPct val="200000"/>
              </a:lnSpc>
            </a:pPr>
            <a:r>
              <a:rPr lang="en-US" dirty="0"/>
              <a:t>Importance Subsequent Events</a:t>
            </a:r>
          </a:p>
          <a:p>
            <a:pPr>
              <a:lnSpc>
                <a:spcPct val="200000"/>
              </a:lnSpc>
            </a:pPr>
            <a:r>
              <a:rPr lang="en-US" dirty="0"/>
              <a:t>Requirements for reviewing Subsequent events</a:t>
            </a:r>
          </a:p>
          <a:p>
            <a:r>
              <a:rPr lang="en-US" dirty="0"/>
              <a:t>Letter from client lawyer</a:t>
            </a:r>
          </a:p>
          <a:p>
            <a:endParaRPr lang="en-US" dirty="0"/>
          </a:p>
        </p:txBody>
      </p:sp>
    </p:spTree>
    <p:extLst>
      <p:ext uri="{BB962C8B-B14F-4D97-AF65-F5344CB8AC3E}">
        <p14:creationId xmlns:p14="http://schemas.microsoft.com/office/powerpoint/2010/main" val="220360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5390-51B3-7046-BFDC-E04641FF7EE9}"/>
              </a:ext>
            </a:extLst>
          </p:cNvPr>
          <p:cNvSpPr>
            <a:spLocks noGrp="1"/>
          </p:cNvSpPr>
          <p:nvPr>
            <p:ph type="title"/>
          </p:nvPr>
        </p:nvSpPr>
        <p:spPr>
          <a:xfrm>
            <a:off x="1828800" y="193628"/>
            <a:ext cx="8534400" cy="1507067"/>
          </a:xfrm>
        </p:spPr>
        <p:txBody>
          <a:bodyPr/>
          <a:lstStyle/>
          <a:p>
            <a:pPr algn="ctr"/>
            <a:r>
              <a:rPr lang="en-US" u="sng" dirty="0"/>
              <a:t>Introduction:</a:t>
            </a:r>
          </a:p>
        </p:txBody>
      </p:sp>
      <p:sp>
        <p:nvSpPr>
          <p:cNvPr id="3" name="Content Placeholder 2">
            <a:extLst>
              <a:ext uri="{FF2B5EF4-FFF2-40B4-BE49-F238E27FC236}">
                <a16:creationId xmlns:a16="http://schemas.microsoft.com/office/drawing/2014/main" id="{8A7E0A80-B898-6548-BC66-8CA3CFC2E1BF}"/>
              </a:ext>
            </a:extLst>
          </p:cNvPr>
          <p:cNvSpPr>
            <a:spLocks noGrp="1"/>
          </p:cNvSpPr>
          <p:nvPr>
            <p:ph idx="1"/>
          </p:nvPr>
        </p:nvSpPr>
        <p:spPr>
          <a:xfrm>
            <a:off x="1828800" y="1700695"/>
            <a:ext cx="8534400" cy="3615267"/>
          </a:xfrm>
        </p:spPr>
        <p:txBody>
          <a:bodyPr/>
          <a:lstStyle/>
          <a:p>
            <a:endParaRPr lang="en-US" dirty="0"/>
          </a:p>
        </p:txBody>
      </p:sp>
    </p:spTree>
    <p:extLst>
      <p:ext uri="{BB962C8B-B14F-4D97-AF65-F5344CB8AC3E}">
        <p14:creationId xmlns:p14="http://schemas.microsoft.com/office/powerpoint/2010/main" val="384415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A79F7-F8AF-405E-83BB-9DB8A907E803}"/>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4400" dirty="0">
                <a:latin typeface="Corbel" panose="020B0503020204020204" pitchFamily="34" charset="0"/>
              </a:rPr>
              <a:t>Contingent Liabilities</a:t>
            </a:r>
            <a:br>
              <a:rPr lang="en-US" sz="4400" dirty="0">
                <a:latin typeface="Corbel" panose="020B0503020204020204" pitchFamily="34" charset="0"/>
              </a:rPr>
            </a:br>
            <a:r>
              <a:rPr lang="en-US" sz="4400" dirty="0">
                <a:latin typeface="Corbel" panose="020B0503020204020204" pitchFamily="34" charset="0"/>
              </a:rPr>
              <a:t>Review</a:t>
            </a:r>
          </a:p>
        </p:txBody>
      </p:sp>
      <p:cxnSp>
        <p:nvCxnSpPr>
          <p:cNvPr id="17" name="Straight Connector 16">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FCE5CA4-4EED-42F2-83C7-71C0491599CD}"/>
              </a:ext>
            </a:extLst>
          </p:cNvPr>
          <p:cNvSpPr>
            <a:spLocks noGrp="1"/>
          </p:cNvSpPr>
          <p:nvPr>
            <p:ph type="body" idx="1"/>
          </p:nvPr>
        </p:nvSpPr>
        <p:spPr>
          <a:xfrm>
            <a:off x="4979961" y="685799"/>
            <a:ext cx="6381139" cy="5486400"/>
          </a:xfrm>
        </p:spPr>
        <p:txBody>
          <a:bodyPr vert="horz" lIns="91440" tIns="45720" rIns="91440" bIns="45720" rtlCol="0" anchor="ctr">
            <a:normAutofit/>
          </a:bodyPr>
          <a:lstStyle/>
          <a:p>
            <a:pPr marL="457200" indent="-457200">
              <a:buFont typeface="Wingdings" panose="05000000000000000000" pitchFamily="2" charset="2"/>
              <a:buChar char="Ø"/>
            </a:pPr>
            <a:r>
              <a:rPr lang="en-US" sz="2800" dirty="0">
                <a:latin typeface="Corbel" panose="020B0503020204020204" pitchFamily="34" charset="0"/>
              </a:rPr>
              <a:t>Primary Approaches:</a:t>
            </a:r>
          </a:p>
          <a:p>
            <a:pPr marL="800100" lvl="1" indent="-342900">
              <a:buFont typeface="Arial" panose="020B0604020202020204" pitchFamily="34" charset="0"/>
              <a:buChar char="•"/>
            </a:pPr>
            <a:r>
              <a:rPr lang="en-US" sz="2400" dirty="0">
                <a:latin typeface="Corbel" panose="020B0503020204020204" pitchFamily="34" charset="0"/>
              </a:rPr>
              <a:t>Fair Value</a:t>
            </a:r>
          </a:p>
          <a:p>
            <a:pPr marL="800100" lvl="1" indent="-342900">
              <a:buFont typeface="Arial" panose="020B0604020202020204" pitchFamily="34" charset="0"/>
              <a:buChar char="•"/>
            </a:pPr>
            <a:r>
              <a:rPr lang="en-US" sz="2400" dirty="0">
                <a:latin typeface="Corbel" panose="020B0503020204020204" pitchFamily="34" charset="0"/>
              </a:rPr>
              <a:t>Probability Threshold</a:t>
            </a:r>
          </a:p>
          <a:p>
            <a:pPr marL="457200" indent="-457200">
              <a:buFont typeface="Wingdings" panose="05000000000000000000" pitchFamily="2" charset="2"/>
              <a:buChar char="Ø"/>
            </a:pPr>
            <a:r>
              <a:rPr lang="en-US" sz="2600" dirty="0">
                <a:latin typeface="Corbel" panose="020B0503020204020204" pitchFamily="34" charset="0"/>
              </a:rPr>
              <a:t>Contingency Footnotes</a:t>
            </a:r>
          </a:p>
          <a:p>
            <a:pPr marL="457200" indent="-457200">
              <a:buFont typeface="Wingdings" panose="05000000000000000000" pitchFamily="2" charset="2"/>
              <a:buChar char="Ø"/>
            </a:pPr>
            <a:r>
              <a:rPr lang="en-US" sz="2600" dirty="0">
                <a:latin typeface="Corbel" panose="020B0503020204020204" pitchFamily="34" charset="0"/>
              </a:rPr>
              <a:t>Commitments </a:t>
            </a:r>
          </a:p>
          <a:p>
            <a:pPr marL="342900" indent="-342900">
              <a:buFont typeface="Arial" panose="020B0604020202020204" pitchFamily="34" charset="0"/>
              <a:buChar char="•"/>
            </a:pPr>
            <a:endParaRPr lang="en-US" sz="2600" dirty="0">
              <a:latin typeface="Corbel" panose="020B0503020204020204" pitchFamily="34" charset="0"/>
            </a:endParaRPr>
          </a:p>
          <a:p>
            <a:pPr marL="342900" indent="-342900">
              <a:buFont typeface="Arial" panose="020B0604020202020204" pitchFamily="34" charset="0"/>
              <a:buChar char="•"/>
            </a:pPr>
            <a:endParaRPr lang="en-US" sz="2600" dirty="0">
              <a:latin typeface="Corbel" panose="020B0503020204020204" pitchFamily="34" charset="0"/>
            </a:endParaRPr>
          </a:p>
        </p:txBody>
      </p:sp>
    </p:spTree>
    <p:extLst>
      <p:ext uri="{BB962C8B-B14F-4D97-AF65-F5344CB8AC3E}">
        <p14:creationId xmlns:p14="http://schemas.microsoft.com/office/powerpoint/2010/main" val="283517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142000"/>
                <a:satMod val="200000"/>
                <a:lumMod val="118000"/>
              </a:schemeClr>
            </a:gs>
            <a:gs pos="100000">
              <a:schemeClr val="bg2">
                <a:shade val="92000"/>
                <a:hueMod val="22000"/>
                <a:satMod val="220000"/>
                <a:lumMod val="62000"/>
              </a:schemeClr>
            </a:gs>
          </a:gsLst>
          <a:path path="circle">
            <a:fillToRect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457246EE-08ED-4CBE-B61E-BAB2AFB2D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1" name="Straight Connector 50">
              <a:extLst>
                <a:ext uri="{FF2B5EF4-FFF2-40B4-BE49-F238E27FC236}">
                  <a16:creationId xmlns:a16="http://schemas.microsoft.com/office/drawing/2014/main" id="{F436A8D1-ECF9-4A65-BEFB-4EA2571686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C210CC0-7298-4EAB-BF35-1F216A483F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6C68F28-E17B-4992-B09A-C4B923F38C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8547B48-7BFD-4885-A5BC-EA582EC98E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41DDEE8-670C-4877-9451-554246174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7" name="Rectangle 56">
            <a:extLst>
              <a:ext uri="{FF2B5EF4-FFF2-40B4-BE49-F238E27FC236}">
                <a16:creationId xmlns:a16="http://schemas.microsoft.com/office/drawing/2014/main" id="{B2AB353D-7466-4D53-8C0C-F8F7D1566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82150-BC0F-45B7-A0FB-A28C354EB36C}"/>
              </a:ext>
            </a:extLst>
          </p:cNvPr>
          <p:cNvSpPr>
            <a:spLocks noGrp="1"/>
          </p:cNvSpPr>
          <p:nvPr>
            <p:ph type="title"/>
          </p:nvPr>
        </p:nvSpPr>
        <p:spPr>
          <a:xfrm>
            <a:off x="841772" y="570648"/>
            <a:ext cx="10505281" cy="1136124"/>
          </a:xfrm>
        </p:spPr>
        <p:txBody>
          <a:bodyPr vert="horz" lIns="91440" tIns="45720" rIns="91440" bIns="45720" rtlCol="0" anchor="ctr">
            <a:normAutofit fontScale="90000"/>
          </a:bodyPr>
          <a:lstStyle/>
          <a:p>
            <a:pPr algn="ctr"/>
            <a:r>
              <a:rPr lang="en-US" sz="3500" b="1" u="sng" dirty="0">
                <a:solidFill>
                  <a:srgbClr val="FFFFFF"/>
                </a:solidFill>
                <a:latin typeface="Batang" panose="02030600000101010101" pitchFamily="18" charset="-127"/>
                <a:ea typeface="Batang" panose="02030600000101010101" pitchFamily="18" charset="-127"/>
              </a:rPr>
              <a:t>3 conditions for Contingent Liabilities</a:t>
            </a:r>
          </a:p>
        </p:txBody>
      </p:sp>
      <p:sp>
        <p:nvSpPr>
          <p:cNvPr id="59" name="Snip Diagonal Corner Rectangle 21">
            <a:extLst>
              <a:ext uri="{FF2B5EF4-FFF2-40B4-BE49-F238E27FC236}">
                <a16:creationId xmlns:a16="http://schemas.microsoft.com/office/drawing/2014/main" id="{C00F9D29-8408-4334-9E1A-E1C8AE75C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9E5AAB11-F563-48FC-84A7-5388B311C3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2" name="Straight Connector 61">
              <a:extLst>
                <a:ext uri="{FF2B5EF4-FFF2-40B4-BE49-F238E27FC236}">
                  <a16:creationId xmlns:a16="http://schemas.microsoft.com/office/drawing/2014/main" id="{B41090EC-E739-4CC8-B81B-71D8A6D017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4462BBA-7D2C-4B50-ABA1-4C1BB38C39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71DE805-182C-4570-9A30-5AF740C97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9A87F09-8789-45B4-AA9A-0124D0F750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FF7C8E8-778C-4012-AC42-82ACAB3358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4" name="Text Placeholder 2">
            <a:extLst>
              <a:ext uri="{FF2B5EF4-FFF2-40B4-BE49-F238E27FC236}">
                <a16:creationId xmlns:a16="http://schemas.microsoft.com/office/drawing/2014/main" id="{D9387A17-141A-44AF-AE0B-21FFF8598F4A}"/>
              </a:ext>
            </a:extLst>
          </p:cNvPr>
          <p:cNvGraphicFramePr/>
          <p:nvPr>
            <p:extLst>
              <p:ext uri="{D42A27DB-BD31-4B8C-83A1-F6EECF244321}">
                <p14:modId xmlns:p14="http://schemas.microsoft.com/office/powerpoint/2010/main" val="1974407761"/>
              </p:ext>
            </p:extLst>
          </p:nvPr>
        </p:nvGraphicFramePr>
        <p:xfrm>
          <a:off x="693602" y="1706772"/>
          <a:ext cx="10804796" cy="3726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77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61454-B716-0540-981C-ACF6025421F5}"/>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ctr"/>
            <a:r>
              <a:rPr lang="en-US" sz="3600" u="sng" dirty="0"/>
              <a:t>Types of Subsequent Events</a:t>
            </a:r>
          </a:p>
        </p:txBody>
      </p:sp>
      <p:cxnSp>
        <p:nvCxnSpPr>
          <p:cNvPr id="17" name="Straight Connector 16">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4BCD48B-3BE0-4C48-A9AE-02A8885DD5FC}"/>
              </a:ext>
            </a:extLst>
          </p:cNvPr>
          <p:cNvSpPr>
            <a:spLocks noGrp="1"/>
          </p:cNvSpPr>
          <p:nvPr>
            <p:ph type="body" idx="1"/>
          </p:nvPr>
        </p:nvSpPr>
        <p:spPr>
          <a:xfrm>
            <a:off x="4979962" y="685799"/>
            <a:ext cx="6288260" cy="4892040"/>
          </a:xfrm>
        </p:spPr>
        <p:txBody>
          <a:bodyPr vert="horz" lIns="91440" tIns="45720" rIns="91440" bIns="45720" rtlCol="0" anchor="ctr">
            <a:normAutofit/>
          </a:bodyPr>
          <a:lstStyle/>
          <a:p>
            <a:pPr>
              <a:buFont typeface="Wingdings 3" panose="05040102010807070707" pitchFamily="18" charset="2"/>
              <a:buChar char=""/>
            </a:pPr>
            <a:r>
              <a:rPr lang="en-US" dirty="0"/>
              <a:t>Direct Effect on Financial Statement</a:t>
            </a:r>
          </a:p>
          <a:p>
            <a:pPr lvl="1">
              <a:buFont typeface="Wingdings 3" panose="05040102010807070707" pitchFamily="18" charset="2"/>
              <a:buChar char=""/>
            </a:pPr>
            <a:r>
              <a:rPr lang="en-US" dirty="0"/>
              <a:t>Occur at the Financial Statement date</a:t>
            </a:r>
          </a:p>
          <a:p>
            <a:pPr lvl="1">
              <a:buFont typeface="Wingdings 3" panose="05040102010807070707" pitchFamily="18" charset="2"/>
              <a:buChar char=""/>
            </a:pPr>
            <a:r>
              <a:rPr lang="en-US" dirty="0"/>
              <a:t>Financial Statement has to be altered to Include Change</a:t>
            </a:r>
          </a:p>
          <a:p>
            <a:pPr>
              <a:buFont typeface="Wingdings 3" panose="05040102010807070707" pitchFamily="18" charset="2"/>
              <a:buChar char=""/>
            </a:pPr>
            <a:r>
              <a:rPr lang="en-US" dirty="0"/>
              <a:t>No Direct Effect on Financial Statement</a:t>
            </a:r>
          </a:p>
          <a:p>
            <a:pPr lvl="1">
              <a:buFont typeface="Wingdings 3" panose="05040102010807070707" pitchFamily="18" charset="2"/>
              <a:buChar char=""/>
            </a:pPr>
            <a:r>
              <a:rPr lang="en-US" dirty="0"/>
              <a:t>Events that are not Ongoing</a:t>
            </a:r>
          </a:p>
          <a:p>
            <a:pPr lvl="1">
              <a:buFont typeface="Wingdings 3" panose="05040102010807070707" pitchFamily="18" charset="2"/>
              <a:buChar char=""/>
            </a:pPr>
            <a:r>
              <a:rPr lang="en-US" dirty="0"/>
              <a:t>Occurred after the Year End</a:t>
            </a:r>
          </a:p>
          <a:p>
            <a:pPr lvl="1">
              <a:buFont typeface="Wingdings 3" panose="05040102010807070707" pitchFamily="18" charset="2"/>
              <a:buChar char=""/>
            </a:pPr>
            <a:r>
              <a:rPr lang="en-US" dirty="0"/>
              <a:t>Footnote should be included on Financial Statement</a:t>
            </a:r>
          </a:p>
        </p:txBody>
      </p:sp>
    </p:spTree>
    <p:extLst>
      <p:ext uri="{BB962C8B-B14F-4D97-AF65-F5344CB8AC3E}">
        <p14:creationId xmlns:p14="http://schemas.microsoft.com/office/powerpoint/2010/main" val="390486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571D-1E97-084F-A77F-4AEA6F36E9D5}"/>
              </a:ext>
            </a:extLst>
          </p:cNvPr>
          <p:cNvSpPr>
            <a:spLocks noGrp="1"/>
          </p:cNvSpPr>
          <p:nvPr>
            <p:ph type="title"/>
          </p:nvPr>
        </p:nvSpPr>
        <p:spPr>
          <a:xfrm>
            <a:off x="684213" y="685800"/>
            <a:ext cx="10058400" cy="904461"/>
          </a:xfrm>
        </p:spPr>
        <p:txBody>
          <a:bodyPr/>
          <a:lstStyle/>
          <a:p>
            <a:pPr algn="ctr"/>
            <a:r>
              <a:rPr lang="en-US" u="sng" dirty="0"/>
              <a:t>Importance of Subsequent Events</a:t>
            </a:r>
          </a:p>
        </p:txBody>
      </p:sp>
      <p:sp>
        <p:nvSpPr>
          <p:cNvPr id="3" name="Text Placeholder 2">
            <a:extLst>
              <a:ext uri="{FF2B5EF4-FFF2-40B4-BE49-F238E27FC236}">
                <a16:creationId xmlns:a16="http://schemas.microsoft.com/office/drawing/2014/main" id="{ED9FD239-0399-1F40-9FD6-9873091AD00C}"/>
              </a:ext>
            </a:extLst>
          </p:cNvPr>
          <p:cNvSpPr>
            <a:spLocks noGrp="1"/>
          </p:cNvSpPr>
          <p:nvPr>
            <p:ph type="body" idx="1"/>
          </p:nvPr>
        </p:nvSpPr>
        <p:spPr>
          <a:xfrm>
            <a:off x="1828006" y="1848679"/>
            <a:ext cx="8535988" cy="1879600"/>
          </a:xfrm>
        </p:spPr>
        <p:txBody>
          <a:bodyPr/>
          <a:lstStyle/>
          <a:p>
            <a:pPr marL="342900" indent="-342900">
              <a:buFont typeface="Wingdings" pitchFamily="2" charset="2"/>
              <a:buChar char="Ø"/>
            </a:pPr>
            <a:r>
              <a:rPr lang="en-US" dirty="0"/>
              <a:t>Provides New Information about an Event that did not exist on the Financial Statement</a:t>
            </a:r>
          </a:p>
          <a:p>
            <a:pPr marL="342900" indent="-342900">
              <a:buFont typeface="Wingdings" pitchFamily="2" charset="2"/>
              <a:buChar char="Ø"/>
            </a:pPr>
            <a:r>
              <a:rPr lang="en-US" dirty="0"/>
              <a:t>Auditor does not review past the audit report date</a:t>
            </a:r>
          </a:p>
        </p:txBody>
      </p:sp>
      <p:pic>
        <p:nvPicPr>
          <p:cNvPr id="4" name="Picture 3">
            <a:extLst>
              <a:ext uri="{FF2B5EF4-FFF2-40B4-BE49-F238E27FC236}">
                <a16:creationId xmlns:a16="http://schemas.microsoft.com/office/drawing/2014/main" id="{41A19CD1-6D89-104C-BA50-D6AF4DC5BD4D}"/>
              </a:ext>
            </a:extLst>
          </p:cNvPr>
          <p:cNvPicPr>
            <a:picLocks noChangeAspect="1"/>
          </p:cNvPicPr>
          <p:nvPr/>
        </p:nvPicPr>
        <p:blipFill>
          <a:blip r:embed="rId3"/>
          <a:stretch>
            <a:fillRect/>
          </a:stretch>
        </p:blipFill>
        <p:spPr>
          <a:xfrm>
            <a:off x="2876767" y="4292600"/>
            <a:ext cx="6438466" cy="1879600"/>
          </a:xfrm>
          <a:prstGeom prst="rect">
            <a:avLst/>
          </a:prstGeom>
        </p:spPr>
      </p:pic>
    </p:spTree>
    <p:extLst>
      <p:ext uri="{BB962C8B-B14F-4D97-AF65-F5344CB8AC3E}">
        <p14:creationId xmlns:p14="http://schemas.microsoft.com/office/powerpoint/2010/main" val="29335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C1-14A0-BA47-9594-6FEF5C8069C2}"/>
              </a:ext>
            </a:extLst>
          </p:cNvPr>
          <p:cNvSpPr>
            <a:spLocks noGrp="1"/>
          </p:cNvSpPr>
          <p:nvPr>
            <p:ph type="title"/>
          </p:nvPr>
        </p:nvSpPr>
        <p:spPr>
          <a:xfrm>
            <a:off x="1066800" y="685800"/>
            <a:ext cx="10058400" cy="1143000"/>
          </a:xfrm>
        </p:spPr>
        <p:txBody>
          <a:bodyPr/>
          <a:lstStyle/>
          <a:p>
            <a:pPr algn="ctr"/>
            <a:r>
              <a:rPr lang="en-US" dirty="0"/>
              <a:t>Requirements for Reviewing Subsequent Events</a:t>
            </a:r>
          </a:p>
        </p:txBody>
      </p:sp>
      <p:sp>
        <p:nvSpPr>
          <p:cNvPr id="3" name="Text Placeholder 2">
            <a:extLst>
              <a:ext uri="{FF2B5EF4-FFF2-40B4-BE49-F238E27FC236}">
                <a16:creationId xmlns:a16="http://schemas.microsoft.com/office/drawing/2014/main" id="{D6294BBE-0C34-5845-A813-2458B3F59BC6}"/>
              </a:ext>
            </a:extLst>
          </p:cNvPr>
          <p:cNvSpPr>
            <a:spLocks noGrp="1"/>
          </p:cNvSpPr>
          <p:nvPr>
            <p:ph type="body" idx="1"/>
          </p:nvPr>
        </p:nvSpPr>
        <p:spPr>
          <a:xfrm>
            <a:off x="1592317" y="1828800"/>
            <a:ext cx="8771677" cy="4343400"/>
          </a:xfrm>
        </p:spPr>
        <p:txBody>
          <a:bodyPr/>
          <a:lstStyle/>
          <a:p>
            <a:r>
              <a:rPr lang="en-US" dirty="0"/>
              <a:t>Must be the period beginning with the period with the balance sheets.</a:t>
            </a:r>
          </a:p>
          <a:p>
            <a:r>
              <a:rPr lang="en-US" dirty="0"/>
              <a:t>Must be ending with the date of the auditor report.</a:t>
            </a:r>
          </a:p>
          <a:p>
            <a:r>
              <a:rPr lang="en-US" dirty="0"/>
              <a:t>This is normally done as a year end verification of all the company’ year end reporting balances. </a:t>
            </a:r>
          </a:p>
          <a:p>
            <a:r>
              <a:rPr lang="en-US" dirty="0"/>
              <a:t>To assure that all events and transactions have been recorded that may need to be recognized as a subsequent event.</a:t>
            </a:r>
          </a:p>
          <a:p>
            <a:endParaRPr lang="en-US" dirty="0"/>
          </a:p>
          <a:p>
            <a:endParaRPr lang="en-US" dirty="0"/>
          </a:p>
        </p:txBody>
      </p:sp>
    </p:spTree>
    <p:extLst>
      <p:ext uri="{BB962C8B-B14F-4D97-AF65-F5344CB8AC3E}">
        <p14:creationId xmlns:p14="http://schemas.microsoft.com/office/powerpoint/2010/main" val="260864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A79F7-F8AF-405E-83BB-9DB8A907E803}"/>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4400" dirty="0">
                <a:latin typeface="Corbel" panose="020B0503020204020204" pitchFamily="34" charset="0"/>
              </a:rPr>
              <a:t>Letters from the client’s lawyers</a:t>
            </a:r>
          </a:p>
        </p:txBody>
      </p:sp>
      <p:cxnSp>
        <p:nvCxnSpPr>
          <p:cNvPr id="17" name="Straight Connector 16">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FCE5CA4-4EED-42F2-83C7-71C0491599CD}"/>
              </a:ext>
            </a:extLst>
          </p:cNvPr>
          <p:cNvSpPr>
            <a:spLocks noGrp="1"/>
          </p:cNvSpPr>
          <p:nvPr>
            <p:ph type="body" idx="1"/>
          </p:nvPr>
        </p:nvSpPr>
        <p:spPr>
          <a:xfrm>
            <a:off x="4940505" y="454479"/>
            <a:ext cx="6613321" cy="5949042"/>
          </a:xfrm>
        </p:spPr>
        <p:txBody>
          <a:bodyPr vert="horz" lIns="91440" tIns="45720" rIns="91440" bIns="45720" rtlCol="0" anchor="ctr">
            <a:normAutofit fontScale="92500"/>
          </a:bodyPr>
          <a:lstStyle/>
          <a:p>
            <a:pPr marL="342900" indent="-342900">
              <a:buFont typeface="Arial" panose="020B0604020202020204" pitchFamily="34" charset="0"/>
              <a:buChar char="•"/>
            </a:pPr>
            <a:r>
              <a:rPr lang="en-US" sz="2600" dirty="0">
                <a:latin typeface="Corbel" panose="020B0503020204020204" pitchFamily="34" charset="0"/>
              </a:rPr>
              <a:t>Standard Inquiry Involvement:</a:t>
            </a:r>
          </a:p>
          <a:p>
            <a:pPr marL="800100" lvl="1" indent="-342900">
              <a:buFont typeface="Arial" panose="020B0604020202020204" pitchFamily="34" charset="0"/>
              <a:buChar char="•"/>
            </a:pPr>
            <a:r>
              <a:rPr lang="en-US" sz="2400" dirty="0">
                <a:latin typeface="Corbel" panose="020B0503020204020204" pitchFamily="34" charset="0"/>
              </a:rPr>
              <a:t>Management responsibility for financials </a:t>
            </a:r>
          </a:p>
          <a:p>
            <a:pPr marL="800100" lvl="1" indent="-342900">
              <a:buFont typeface="Arial" panose="020B0604020202020204" pitchFamily="34" charset="0"/>
              <a:buChar char="•"/>
            </a:pPr>
            <a:r>
              <a:rPr lang="en-US" sz="2400" dirty="0">
                <a:latin typeface="Corbel" panose="020B0503020204020204" pitchFamily="34" charset="0"/>
              </a:rPr>
              <a:t>Management belief that financial statements are fairly presented </a:t>
            </a:r>
          </a:p>
          <a:p>
            <a:pPr marL="800100" lvl="1" indent="-342900">
              <a:buFont typeface="Arial" panose="020B0604020202020204" pitchFamily="34" charset="0"/>
              <a:buChar char="•"/>
            </a:pPr>
            <a:r>
              <a:rPr lang="en-US" sz="2400" dirty="0">
                <a:latin typeface="Corbel" panose="020B0503020204020204" pitchFamily="34" charset="0"/>
              </a:rPr>
              <a:t>Availability of related data for financial records</a:t>
            </a:r>
          </a:p>
          <a:p>
            <a:pPr marL="800100" lvl="1" indent="-342900">
              <a:buFont typeface="Arial" panose="020B0604020202020204" pitchFamily="34" charset="0"/>
              <a:buChar char="•"/>
            </a:pPr>
            <a:r>
              <a:rPr lang="en-US" sz="2400" dirty="0">
                <a:latin typeface="Corbel" panose="020B0503020204020204" pitchFamily="34" charset="0"/>
              </a:rPr>
              <a:t>Completeness and availability of all meeting minutes</a:t>
            </a:r>
          </a:p>
          <a:p>
            <a:pPr marL="800100" lvl="1" indent="-342900">
              <a:buFont typeface="Arial" panose="020B0604020202020204" pitchFamily="34" charset="0"/>
              <a:buChar char="•"/>
            </a:pPr>
            <a:r>
              <a:rPr lang="en-US" sz="2400" dirty="0">
                <a:latin typeface="Corbel" panose="020B0503020204020204" pitchFamily="34" charset="0"/>
              </a:rPr>
              <a:t>Absence of unrecorded transactions</a:t>
            </a:r>
          </a:p>
          <a:p>
            <a:pPr marL="800100" lvl="1" indent="-342900">
              <a:buFont typeface="Arial" panose="020B0604020202020204" pitchFamily="34" charset="0"/>
              <a:buChar char="•"/>
            </a:pPr>
            <a:r>
              <a:rPr lang="en-US" sz="2400" dirty="0">
                <a:latin typeface="Corbel" panose="020B0503020204020204" pitchFamily="34" charset="0"/>
              </a:rPr>
              <a:t>Managements belief that uncorrected misstatements are immaterial </a:t>
            </a:r>
          </a:p>
          <a:p>
            <a:pPr marL="800100" lvl="1" indent="-342900">
              <a:buFont typeface="Arial" panose="020B0604020202020204" pitchFamily="34" charset="0"/>
              <a:buChar char="•"/>
            </a:pPr>
            <a:r>
              <a:rPr lang="en-US" sz="2400" dirty="0">
                <a:latin typeface="Corbel" panose="020B0503020204020204" pitchFamily="34" charset="0"/>
              </a:rPr>
              <a:t>Information concerning fraud</a:t>
            </a:r>
          </a:p>
          <a:p>
            <a:pPr marL="800100" lvl="1" indent="-342900">
              <a:buFont typeface="Arial" panose="020B0604020202020204" pitchFamily="34" charset="0"/>
              <a:buChar char="•"/>
            </a:pPr>
            <a:r>
              <a:rPr lang="en-US" sz="2400" dirty="0">
                <a:latin typeface="Corbel" panose="020B0503020204020204" pitchFamily="34" charset="0"/>
              </a:rPr>
              <a:t>Unasserted Claims or assessments </a:t>
            </a:r>
          </a:p>
          <a:p>
            <a:pPr marL="800100" lvl="1" indent="-342900">
              <a:buFont typeface="Arial" panose="020B0604020202020204" pitchFamily="34" charset="0"/>
              <a:buChar char="•"/>
            </a:pPr>
            <a:r>
              <a:rPr lang="en-US" sz="2400" dirty="0">
                <a:latin typeface="Corbel" panose="020B0503020204020204" pitchFamily="34" charset="0"/>
              </a:rPr>
              <a:t>Merger or acquisition</a:t>
            </a:r>
          </a:p>
          <a:p>
            <a:pPr marL="342900" indent="-342900">
              <a:buFont typeface="Arial" panose="020B0604020202020204" pitchFamily="34" charset="0"/>
              <a:buChar char="•"/>
            </a:pPr>
            <a:endParaRPr lang="en-US" sz="2600" dirty="0">
              <a:latin typeface="Corbel" panose="020B0503020204020204" pitchFamily="34" charset="0"/>
            </a:endParaRPr>
          </a:p>
        </p:txBody>
      </p:sp>
    </p:spTree>
    <p:extLst>
      <p:ext uri="{BB962C8B-B14F-4D97-AF65-F5344CB8AC3E}">
        <p14:creationId xmlns:p14="http://schemas.microsoft.com/office/powerpoint/2010/main" val="815312519"/>
      </p:ext>
    </p:extLst>
  </p:cSld>
  <p:clrMapOvr>
    <a:masterClrMapping/>
  </p:clrMapOvr>
</p:sld>
</file>

<file path=ppt/theme/theme1.xml><?xml version="1.0" encoding="utf-8"?>
<a:theme xmlns:a="http://schemas.openxmlformats.org/drawingml/2006/main" name="Slice">
  <a:themeElements>
    <a:clrScheme name="Custom 1">
      <a:dk1>
        <a:sysClr val="windowText" lastClr="000000"/>
      </a:dk1>
      <a:lt1>
        <a:sysClr val="window" lastClr="FFFFFF"/>
      </a:lt1>
      <a:dk2>
        <a:srgbClr val="AD2E03"/>
      </a:dk2>
      <a:lt2>
        <a:srgbClr val="812202"/>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968</Words>
  <Application>Microsoft Office PowerPoint</Application>
  <PresentationFormat>Widescreen</PresentationFormat>
  <Paragraphs>61</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Batang</vt:lpstr>
      <vt:lpstr>Arial</vt:lpstr>
      <vt:lpstr>Bell MT</vt:lpstr>
      <vt:lpstr>Calibri</vt:lpstr>
      <vt:lpstr>Century Gothic</vt:lpstr>
      <vt:lpstr>Corbel</vt:lpstr>
      <vt:lpstr>Wingdings</vt:lpstr>
      <vt:lpstr>Wingdings 3</vt:lpstr>
      <vt:lpstr>Slice</vt:lpstr>
      <vt:lpstr>Contingent Liabilities and Subsequent Events</vt:lpstr>
      <vt:lpstr>Table of context </vt:lpstr>
      <vt:lpstr>Introduction:</vt:lpstr>
      <vt:lpstr>Contingent Liabilities Review</vt:lpstr>
      <vt:lpstr>3 conditions for Contingent Liabilities</vt:lpstr>
      <vt:lpstr>Types of Subsequent Events</vt:lpstr>
      <vt:lpstr>Importance of Subsequent Events</vt:lpstr>
      <vt:lpstr>Requirements for Reviewing Subsequent Events</vt:lpstr>
      <vt:lpstr>Letters from the client’s lawyers</vt:lpstr>
      <vt:lpstr>Conclusion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Contingent Liabilities and Subsequent Events</dc:title>
  <dc:creator>Tammy Enderle</dc:creator>
  <cp:lastModifiedBy>Keisha</cp:lastModifiedBy>
  <cp:revision>6</cp:revision>
  <dcterms:created xsi:type="dcterms:W3CDTF">2019-10-17T18:49:44Z</dcterms:created>
  <dcterms:modified xsi:type="dcterms:W3CDTF">2019-10-19T00:18:58Z</dcterms:modified>
</cp:coreProperties>
</file>