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94" r:id="rId6"/>
    <p:sldId id="295" r:id="rId7"/>
    <p:sldId id="260" r:id="rId8"/>
    <p:sldId id="261" r:id="rId9"/>
    <p:sldId id="262" r:id="rId10"/>
    <p:sldId id="263" r:id="rId11"/>
    <p:sldId id="265" r:id="rId12"/>
    <p:sldId id="266" r:id="rId13"/>
    <p:sldId id="267" r:id="rId14"/>
    <p:sldId id="268" r:id="rId15"/>
    <p:sldId id="271" r:id="rId16"/>
    <p:sldId id="272" r:id="rId17"/>
    <p:sldId id="292" r:id="rId18"/>
    <p:sldId id="293" r:id="rId19"/>
    <p:sldId id="273" r:id="rId20"/>
    <p:sldId id="274" r:id="rId21"/>
    <p:sldId id="276" r:id="rId22"/>
    <p:sldId id="277" r:id="rId23"/>
    <p:sldId id="291" r:id="rId24"/>
    <p:sldId id="279" r:id="rId25"/>
    <p:sldId id="281" r:id="rId26"/>
    <p:sldId id="282" r:id="rId27"/>
    <p:sldId id="290" r:id="rId28"/>
    <p:sldId id="284" r:id="rId29"/>
    <p:sldId id="283" r:id="rId30"/>
    <p:sldId id="285" r:id="rId31"/>
    <p:sldId id="286" r:id="rId32"/>
    <p:sldId id="287" r:id="rId33"/>
    <p:sldId id="296"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96" autoAdjust="0"/>
  </p:normalViewPr>
  <p:slideViewPr>
    <p:cSldViewPr snapToGrid="0">
      <p:cViewPr varScale="1">
        <p:scale>
          <a:sx n="162" d="100"/>
          <a:sy n="162" d="100"/>
        </p:scale>
        <p:origin x="21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4"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95"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089821" y="6404293"/>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21"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3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57"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8"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66"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7"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68"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86"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CEEF"/>
            </a:gs>
            <a:gs pos="74001">
              <a:srgbClr val="E0F1F2"/>
            </a:gs>
            <a:gs pos="83000">
              <a:srgbClr val="E0F1F2"/>
            </a:gs>
            <a:gs pos="100000">
              <a:srgbClr val="EBF6F7"/>
            </a:gs>
          </a:gsLst>
          <a:lin ang="5400000" scaled="1"/>
          <a:tileRect/>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jYh_6vs6HaAhWJMd8KHR1nC9QQjRx6BAgAEAU&amp;url=https://www.duetsblog.com/2016/06/articles/law-suits/blowing-the-whistle-on-trade-secrets-employers-required-to-provide-notice-of-whistleblower-protections-under-dtsa/&amp;psig=AOvVaw1yceApKw8-3pi07ZXxS0Qv&amp;ust=1522957841633726"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sec.gov/news/press-release/2017-90" TargetMode="External"/><Relationship Id="rId3" Type="http://schemas.openxmlformats.org/officeDocument/2006/relationships/hyperlink" Target="https://www.sec.gov/news/press-release/2017-222" TargetMode="External"/><Relationship Id="rId7" Type="http://schemas.openxmlformats.org/officeDocument/2006/relationships/hyperlink" Target="https://www.sec.gov/news/press-release/2017-130" TargetMode="External"/><Relationship Id="rId2" Type="http://schemas.openxmlformats.org/officeDocument/2006/relationships/hyperlink" Target="https://www.sec.gov/news/press-release/2018-44" TargetMode="External"/><Relationship Id="rId1" Type="http://schemas.openxmlformats.org/officeDocument/2006/relationships/slideLayout" Target="../slideLayouts/slideLayout1.xml"/><Relationship Id="rId6" Type="http://schemas.openxmlformats.org/officeDocument/2006/relationships/hyperlink" Target="https://www.sec.gov/news/press-release/2017-134" TargetMode="External"/><Relationship Id="rId5" Type="http://schemas.openxmlformats.org/officeDocument/2006/relationships/hyperlink" Target="https://www.sec.gov/news/press-release/2017-195" TargetMode="External"/><Relationship Id="rId10" Type="http://schemas.openxmlformats.org/officeDocument/2006/relationships/hyperlink" Target="https://www.sec.gov/whistleblower" TargetMode="External"/><Relationship Id="rId4" Type="http://schemas.openxmlformats.org/officeDocument/2006/relationships/hyperlink" Target="https://www.sec.gov/news/press-release/2017-216" TargetMode="External"/><Relationship Id="rId9" Type="http://schemas.openxmlformats.org/officeDocument/2006/relationships/hyperlink" Target="https://www.sec.gov/news/press-release/2017-8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zjournals.com/boston/news/2019/03/06/viewpoint-u-s-whistleblower-law-should-be-amended.html" TargetMode="External"/><Relationship Id="rId2" Type="http://schemas.openxmlformats.org/officeDocument/2006/relationships/hyperlink" Target="https://www.scotusblog.com/2018/02/opinion-analysis-whistling-work-whistling-wind-dodd-frank-whistleblowers-need-inform-se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ec.gov/sec-2018-annual-report-whistleblower-program.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ttorneys.superlawyers.com/whistleblower/massachusetts/boston/" TargetMode="External"/><Relationship Id="rId2" Type="http://schemas.openxmlformats.org/officeDocument/2006/relationships/hyperlink" Target="https://www.jeffreynewmanlaw.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ec.gov/files/sec-2017-annual-report-whistleblower-program.pdf" TargetMode="External"/><Relationship Id="rId2" Type="http://schemas.openxmlformats.org/officeDocument/2006/relationships/hyperlink" Target="https://www.sec.gov/files/owb-annual-report-2016.pdf" TargetMode="External"/><Relationship Id="rId1" Type="http://schemas.openxmlformats.org/officeDocument/2006/relationships/slideLayout" Target="../slideLayouts/slideLayout1.xml"/><Relationship Id="rId4" Type="http://schemas.openxmlformats.org/officeDocument/2006/relationships/hyperlink" Target="https://www.sec.gov/whistleblow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609600" y="5029200"/>
            <a:ext cx="4724400" cy="1143000"/>
          </a:xfrm>
          <a:prstGeom prst="rect">
            <a:avLst/>
          </a:prstGeom>
        </p:spPr>
        <p:txBody>
          <a:bodyPr anchor="t">
            <a:normAutofit/>
          </a:bodyPr>
          <a:lstStyle/>
          <a:p>
            <a:pPr defTabSz="685800">
              <a:defRPr sz="1875"/>
            </a:pPr>
            <a:br>
              <a:rPr dirty="0"/>
            </a:br>
            <a:endParaRPr dirty="0"/>
          </a:p>
        </p:txBody>
      </p:sp>
      <p:pic>
        <p:nvPicPr>
          <p:cNvPr id="106" name="Picture 4" descr="Picture 4">
            <a:hlinkClick r:id="rId2"/>
          </p:cNvPr>
          <p:cNvPicPr>
            <a:picLocks noChangeAspect="1"/>
          </p:cNvPicPr>
          <p:nvPr/>
        </p:nvPicPr>
        <p:blipFill>
          <a:blip r:embed="rId3"/>
          <a:stretch>
            <a:fillRect/>
          </a:stretch>
        </p:blipFill>
        <p:spPr>
          <a:xfrm>
            <a:off x="3340055" y="1752600"/>
            <a:ext cx="5118145" cy="2790826"/>
          </a:xfrm>
          <a:prstGeom prst="rect">
            <a:avLst/>
          </a:prstGeom>
          <a:ln w="12700">
            <a:miter lim="400000"/>
          </a:ln>
        </p:spPr>
      </p:pic>
      <p:sp>
        <p:nvSpPr>
          <p:cNvPr id="107" name="Title 1"/>
          <p:cNvSpPr txBox="1"/>
          <p:nvPr/>
        </p:nvSpPr>
        <p:spPr>
          <a:xfrm>
            <a:off x="3491426" y="762000"/>
            <a:ext cx="4673601" cy="762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algn="ctr" defTabSz="896111">
              <a:lnSpc>
                <a:spcPct val="90000"/>
              </a:lnSpc>
              <a:defRPr sz="4312">
                <a:latin typeface="Calibri Light"/>
                <a:ea typeface="Calibri Light"/>
                <a:cs typeface="Calibri Light"/>
                <a:sym typeface="Calibri Light"/>
              </a:defRPr>
            </a:lvl1pPr>
          </a:lstStyle>
          <a:p>
            <a:r>
              <a:rPr b="1" dirty="0"/>
              <a:t>Whistleblower Law</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838200" y="365125"/>
            <a:ext cx="10515600" cy="1325563"/>
          </a:xfrm>
          <a:prstGeom prst="rect">
            <a:avLst/>
          </a:prstGeom>
        </p:spPr>
        <p:txBody>
          <a:bodyPr/>
          <a:lstStyle/>
          <a:p>
            <a:pPr defTabSz="859536">
              <a:defRPr sz="3300"/>
            </a:pPr>
            <a:r>
              <a:t>18 U.S. Code § 1514A: SOX</a:t>
            </a:r>
            <a:br/>
            <a:r>
              <a:t>Civil action to protect against retaliation in fraud cases</a:t>
            </a:r>
          </a:p>
        </p:txBody>
      </p:sp>
      <p:sp>
        <p:nvSpPr>
          <p:cNvPr id="129" name="Content Placeholder 2"/>
          <p:cNvSpPr txBox="1">
            <a:spLocks noGrp="1"/>
          </p:cNvSpPr>
          <p:nvPr>
            <p:ph type="body" idx="1"/>
          </p:nvPr>
        </p:nvSpPr>
        <p:spPr>
          <a:xfrm>
            <a:off x="838200" y="1825625"/>
            <a:ext cx="10515600" cy="4351338"/>
          </a:xfrm>
          <a:prstGeom prst="rect">
            <a:avLst/>
          </a:prstGeom>
        </p:spPr>
        <p:txBody>
          <a:bodyPr/>
          <a:lstStyle/>
          <a:p>
            <a:pPr marL="217170" indent="-217170" defTabSz="868680">
              <a:spcBef>
                <a:spcPts val="900"/>
              </a:spcBef>
              <a:defRPr sz="2300"/>
            </a:pPr>
            <a:r>
              <a:t>Public companies registered under section 12 of the Securities Exchange Act of 1934 </a:t>
            </a:r>
            <a:r>
              <a:rPr u="sng"/>
              <a:t>cannot discriminate </a:t>
            </a:r>
            <a:r>
              <a:t>against employees in </a:t>
            </a:r>
            <a:r>
              <a:rPr u="sng"/>
              <a:t>terms and conditions of employment</a:t>
            </a:r>
            <a:r>
              <a:t> because of a lawful act performed by employee:</a:t>
            </a:r>
          </a:p>
          <a:p>
            <a:pPr marL="651509" lvl="1" indent="-217170" defTabSz="868680">
              <a:spcBef>
                <a:spcPts val="400"/>
              </a:spcBef>
              <a:defRPr sz="2000"/>
            </a:pPr>
            <a:r>
              <a:t>When an employee provides information, or assists in investigation regarding an unlawful conduct within the company</a:t>
            </a:r>
          </a:p>
          <a:p>
            <a:pPr marL="156208" indent="-217170" defTabSz="868680">
              <a:spcBef>
                <a:spcPts val="400"/>
              </a:spcBef>
              <a:defRPr sz="2000"/>
            </a:pPr>
            <a:r>
              <a:t>When employee </a:t>
            </a:r>
            <a:r>
              <a:rPr b="1"/>
              <a:t>reasonably believes </a:t>
            </a:r>
            <a:r>
              <a:t>that there is a violation of 18 U.S. Code:</a:t>
            </a:r>
          </a:p>
          <a:p>
            <a:pPr marL="651509" lvl="1" indent="-217170" defTabSz="868680">
              <a:spcBef>
                <a:spcPts val="400"/>
              </a:spcBef>
              <a:defRPr sz="2000"/>
            </a:pPr>
            <a:r>
              <a:t>§ 1341 (frauds and swindlers),</a:t>
            </a:r>
          </a:p>
          <a:p>
            <a:pPr marL="651509" lvl="1" indent="-217170" defTabSz="868680">
              <a:spcBef>
                <a:spcPts val="400"/>
              </a:spcBef>
              <a:defRPr sz="2000"/>
            </a:pPr>
            <a:r>
              <a:t>§ 1343 (mail fraud), </a:t>
            </a:r>
          </a:p>
          <a:p>
            <a:pPr marL="651509" lvl="1" indent="-217170" defTabSz="868680">
              <a:spcBef>
                <a:spcPts val="400"/>
              </a:spcBef>
              <a:defRPr sz="2000"/>
            </a:pPr>
            <a:r>
              <a:t>§ 1344 (Bank fraud), or </a:t>
            </a:r>
          </a:p>
          <a:p>
            <a:pPr marL="651509" lvl="1" indent="-217170" defTabSz="868680">
              <a:spcBef>
                <a:spcPts val="400"/>
              </a:spcBef>
              <a:defRPr sz="2000"/>
            </a:pPr>
            <a:r>
              <a:t>§ 1348 (securities and commodities fraud), or </a:t>
            </a:r>
          </a:p>
          <a:p>
            <a:pPr marL="651509" lvl="1" indent="-217170" defTabSz="868680">
              <a:spcBef>
                <a:spcPts val="400"/>
              </a:spcBef>
              <a:defRPr sz="2000"/>
            </a:pPr>
            <a:r>
              <a:t>Any rule or regulation of the SEC or any provision of Federal Law relating to </a:t>
            </a:r>
            <a:r>
              <a:rPr u="sng"/>
              <a:t>fraud against shareholders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838200" y="365126"/>
            <a:ext cx="10515600" cy="679904"/>
          </a:xfrm>
          <a:prstGeom prst="rect">
            <a:avLst/>
          </a:prstGeom>
        </p:spPr>
        <p:txBody>
          <a:bodyPr/>
          <a:lstStyle>
            <a:lvl1pPr>
              <a:defRPr sz="3600"/>
            </a:lvl1pPr>
          </a:lstStyle>
          <a:p>
            <a:r>
              <a:rPr dirty="0"/>
              <a:t>SEC Summary on Whistleblower Program</a:t>
            </a:r>
          </a:p>
        </p:txBody>
      </p:sp>
      <p:sp>
        <p:nvSpPr>
          <p:cNvPr id="135" name="Content Placeholder 2"/>
          <p:cNvSpPr txBox="1">
            <a:spLocks noGrp="1"/>
          </p:cNvSpPr>
          <p:nvPr>
            <p:ph type="body" idx="1"/>
          </p:nvPr>
        </p:nvSpPr>
        <p:spPr>
          <a:xfrm>
            <a:off x="759823" y="1250860"/>
            <a:ext cx="10515600" cy="4351338"/>
          </a:xfrm>
          <a:prstGeom prst="rect">
            <a:avLst/>
          </a:prstGeom>
        </p:spPr>
        <p:txBody>
          <a:bodyPr>
            <a:noAutofit/>
          </a:bodyPr>
          <a:lstStyle/>
          <a:p>
            <a:pPr>
              <a:lnSpc>
                <a:spcPct val="64799"/>
              </a:lnSpc>
              <a:defRPr sz="2300"/>
            </a:pPr>
            <a:r>
              <a:rPr sz="2400" dirty="0"/>
              <a:t>Total awards by the SEC – between 2012 and </a:t>
            </a:r>
            <a:r>
              <a:rPr lang="en-US" sz="2400" dirty="0"/>
              <a:t>December</a:t>
            </a:r>
            <a:r>
              <a:rPr sz="2400" dirty="0"/>
              <a:t> 2018, more than </a:t>
            </a:r>
            <a:r>
              <a:rPr sz="2400" b="1" dirty="0"/>
              <a:t>$</a:t>
            </a:r>
            <a:r>
              <a:rPr lang="en-US" sz="2400" b="1" dirty="0"/>
              <a:t>387</a:t>
            </a:r>
            <a:r>
              <a:rPr sz="2400" b="1" dirty="0"/>
              <a:t> million to </a:t>
            </a:r>
            <a:r>
              <a:rPr lang="en-US" sz="2400" b="1" dirty="0"/>
              <a:t>66</a:t>
            </a:r>
            <a:r>
              <a:rPr sz="2400" b="1" dirty="0"/>
              <a:t> whistleblowers</a:t>
            </a:r>
            <a:endParaRPr lang="en-US" sz="2400" b="1" dirty="0"/>
          </a:p>
          <a:p>
            <a:pPr>
              <a:lnSpc>
                <a:spcPct val="64799"/>
              </a:lnSpc>
              <a:defRPr sz="2300"/>
            </a:pPr>
            <a:r>
              <a:rPr lang="en-US" sz="2400" b="1" dirty="0"/>
              <a:t>About 28,000 tips.</a:t>
            </a:r>
            <a:r>
              <a:rPr lang="en-US" sz="2400" dirty="0"/>
              <a:t> This gives a success rate of 2 per thousand, and an expected (average) payout of about $13,800 per </a:t>
            </a:r>
            <a:r>
              <a:rPr lang="en-US" sz="2400"/>
              <a:t>tip.</a:t>
            </a:r>
            <a:endParaRPr sz="2400" dirty="0"/>
          </a:p>
          <a:p>
            <a:pPr>
              <a:lnSpc>
                <a:spcPct val="64799"/>
              </a:lnSpc>
              <a:defRPr sz="2300"/>
            </a:pPr>
            <a:r>
              <a:rPr sz="2400" dirty="0"/>
              <a:t>SEC had successful enforcement actions resulting in over $584 million in financial sanctions</a:t>
            </a:r>
          </a:p>
          <a:p>
            <a:pPr>
              <a:lnSpc>
                <a:spcPct val="64799"/>
              </a:lnSpc>
              <a:defRPr sz="2300"/>
            </a:pPr>
            <a:r>
              <a:rPr sz="2400" dirty="0"/>
              <a:t>More than </a:t>
            </a:r>
            <a:r>
              <a:rPr sz="2400" u="sng" dirty="0"/>
              <a:t>$346 million in disgorgement of illegal gains</a:t>
            </a:r>
          </a:p>
          <a:p>
            <a:pPr>
              <a:lnSpc>
                <a:spcPct val="64799"/>
              </a:lnSpc>
              <a:defRPr sz="2300"/>
            </a:pPr>
            <a:r>
              <a:rPr sz="2400" dirty="0"/>
              <a:t>Critical aspect of the whistleblower program is strong enforcement of anti-retaliation protections</a:t>
            </a:r>
          </a:p>
          <a:p>
            <a:pPr>
              <a:lnSpc>
                <a:spcPct val="64799"/>
              </a:lnSpc>
              <a:defRPr sz="2300"/>
            </a:pPr>
            <a:r>
              <a:rPr sz="2400" dirty="0"/>
              <a:t>In 201</a:t>
            </a:r>
            <a:r>
              <a:rPr lang="en-US" sz="2400" dirty="0"/>
              <a:t>8</a:t>
            </a:r>
            <a:r>
              <a:rPr sz="2400" dirty="0"/>
              <a:t> the SEC received </a:t>
            </a:r>
            <a:r>
              <a:rPr lang="en-US" sz="2400" u="sng" dirty="0"/>
              <a:t>5,282</a:t>
            </a:r>
            <a:r>
              <a:rPr sz="2400" u="sng" dirty="0"/>
              <a:t> tips </a:t>
            </a:r>
            <a:r>
              <a:rPr sz="2400" dirty="0"/>
              <a:t>representing </a:t>
            </a:r>
            <a:r>
              <a:rPr lang="en-US" sz="2400" dirty="0"/>
              <a:t>a</a:t>
            </a:r>
            <a:r>
              <a:rPr sz="2400" dirty="0"/>
              <a:t> </a:t>
            </a:r>
            <a:r>
              <a:rPr lang="en-US" sz="2400" dirty="0"/>
              <a:t>76</a:t>
            </a:r>
            <a:r>
              <a:rPr sz="2400" dirty="0"/>
              <a:t>% increase </a:t>
            </a:r>
            <a:r>
              <a:rPr lang="en-US" sz="2400" dirty="0"/>
              <a:t>over the number of</a:t>
            </a:r>
            <a:r>
              <a:rPr sz="2400" dirty="0"/>
              <a:t> tips</a:t>
            </a:r>
            <a:r>
              <a:rPr lang="en-US" sz="2400" dirty="0"/>
              <a:t> received</a:t>
            </a:r>
            <a:r>
              <a:rPr sz="2400" dirty="0"/>
              <a:t> </a:t>
            </a:r>
            <a:r>
              <a:rPr lang="en-US" sz="2400" dirty="0"/>
              <a:t>in</a:t>
            </a:r>
            <a:r>
              <a:rPr sz="2400" dirty="0"/>
              <a:t> 2012</a:t>
            </a:r>
          </a:p>
          <a:p>
            <a:pPr>
              <a:lnSpc>
                <a:spcPct val="64799"/>
              </a:lnSpc>
              <a:defRPr sz="2300"/>
            </a:pPr>
            <a:r>
              <a:rPr sz="2400" dirty="0"/>
              <a:t>The SEC brought actions against companies for retaliating against employees or obstructing (through severance agreements)  their employees ability to report to the SEC</a:t>
            </a:r>
          </a:p>
          <a:p>
            <a:pPr>
              <a:lnSpc>
                <a:spcPct val="64799"/>
              </a:lnSpc>
              <a:defRPr sz="2300"/>
            </a:pPr>
            <a:r>
              <a:rPr sz="2400" dirty="0"/>
              <a:t>Approximately </a:t>
            </a:r>
            <a:r>
              <a:rPr sz="2400" u="sng" dirty="0"/>
              <a:t>65% of the whistleblowers have been insiders of the company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xfrm>
            <a:off x="838200" y="365125"/>
            <a:ext cx="10515600" cy="1325563"/>
          </a:xfrm>
          <a:prstGeom prst="rect">
            <a:avLst/>
          </a:prstGeom>
        </p:spPr>
        <p:txBody>
          <a:bodyPr/>
          <a:lstStyle>
            <a:lvl1pPr>
              <a:defRPr sz="3600"/>
            </a:lvl1pPr>
          </a:lstStyle>
          <a:p>
            <a:r>
              <a:t>Examples of whistleblower awards</a:t>
            </a:r>
          </a:p>
        </p:txBody>
      </p:sp>
      <p:sp>
        <p:nvSpPr>
          <p:cNvPr id="138" name="Content Placeholder 2"/>
          <p:cNvSpPr txBox="1">
            <a:spLocks noGrp="1"/>
          </p:cNvSpPr>
          <p:nvPr>
            <p:ph type="body" idx="1"/>
          </p:nvPr>
        </p:nvSpPr>
        <p:spPr>
          <a:xfrm>
            <a:off x="838199" y="1825625"/>
            <a:ext cx="11231882" cy="4351338"/>
          </a:xfrm>
          <a:prstGeom prst="rect">
            <a:avLst/>
          </a:prstGeom>
        </p:spPr>
        <p:txBody>
          <a:bodyPr/>
          <a:lstStyle/>
          <a:p>
            <a:pPr marL="0" indent="0">
              <a:lnSpc>
                <a:spcPct val="72000"/>
              </a:lnSpc>
              <a:buSzTx/>
              <a:buNone/>
              <a:defRPr sz="2500" b="1"/>
            </a:pPr>
            <a:r>
              <a:rPr dirty="0"/>
              <a:t>The SEC has awarded more than $</a:t>
            </a:r>
            <a:r>
              <a:rPr lang="en-US" dirty="0"/>
              <a:t>387</a:t>
            </a:r>
            <a:r>
              <a:rPr dirty="0"/>
              <a:t> million to </a:t>
            </a:r>
            <a:r>
              <a:rPr lang="en-US" dirty="0"/>
              <a:t>66</a:t>
            </a:r>
            <a:r>
              <a:rPr dirty="0"/>
              <a:t> whistleblowers since issuing its first award in 2012:</a:t>
            </a:r>
          </a:p>
          <a:p>
            <a:pPr>
              <a:lnSpc>
                <a:spcPct val="72000"/>
              </a:lnSpc>
              <a:defRPr sz="2000"/>
            </a:pPr>
            <a:r>
              <a:rPr u="sng" dirty="0">
                <a:solidFill>
                  <a:srgbClr val="0000FF"/>
                </a:solidFill>
                <a:uFill>
                  <a:solidFill>
                    <a:srgbClr val="0000FF"/>
                  </a:solidFill>
                </a:uFill>
                <a:hlinkClick r:id="rId2"/>
              </a:rPr>
              <a:t>SEC Announces Its Largest-Ever Whistleblower Awards</a:t>
            </a:r>
            <a:r>
              <a:rPr dirty="0"/>
              <a:t> March 19, 2018</a:t>
            </a:r>
          </a:p>
          <a:p>
            <a:pPr>
              <a:lnSpc>
                <a:spcPct val="72000"/>
              </a:lnSpc>
              <a:defRPr sz="2000"/>
            </a:pPr>
            <a:r>
              <a:rPr u="sng" dirty="0">
                <a:solidFill>
                  <a:srgbClr val="0000FF"/>
                </a:solidFill>
                <a:uFill>
                  <a:solidFill>
                    <a:srgbClr val="0000FF"/>
                  </a:solidFill>
                </a:uFill>
                <a:hlinkClick r:id="rId3"/>
              </a:rPr>
              <a:t>Former Company Insider Earns More Than $4.1 Million for Whistleblower Tip</a:t>
            </a:r>
            <a:r>
              <a:rPr dirty="0"/>
              <a:t> Dec. 5, 2017</a:t>
            </a:r>
          </a:p>
          <a:p>
            <a:pPr>
              <a:lnSpc>
                <a:spcPct val="72000"/>
              </a:lnSpc>
              <a:defRPr sz="2000"/>
            </a:pPr>
            <a:r>
              <a:rPr u="sng" dirty="0">
                <a:solidFill>
                  <a:srgbClr val="0000FF"/>
                </a:solidFill>
                <a:uFill>
                  <a:solidFill>
                    <a:srgbClr val="0000FF"/>
                  </a:solidFill>
                </a:uFill>
                <a:hlinkClick r:id="rId4"/>
              </a:rPr>
              <a:t>More Than $16 Million Awarded to Two Whistleblowers</a:t>
            </a:r>
            <a:r>
              <a:rPr dirty="0"/>
              <a:t> Nov. 30, 2017</a:t>
            </a:r>
            <a:endParaRPr u="sng" dirty="0">
              <a:uFill>
                <a:solidFill>
                  <a:srgbClr val="0563C1"/>
                </a:solidFill>
              </a:uFill>
            </a:endParaRPr>
          </a:p>
          <a:p>
            <a:pPr>
              <a:lnSpc>
                <a:spcPct val="72000"/>
              </a:lnSpc>
              <a:defRPr sz="2000" u="sng">
                <a:uFill>
                  <a:solidFill>
                    <a:srgbClr val="0563C1"/>
                  </a:solidFill>
                </a:uFill>
              </a:defRPr>
            </a:pPr>
            <a:r>
              <a:rPr dirty="0">
                <a:solidFill>
                  <a:srgbClr val="0000FF"/>
                </a:solidFill>
                <a:uFill>
                  <a:solidFill>
                    <a:srgbClr val="0000FF"/>
                  </a:solidFill>
                </a:uFill>
                <a:hlinkClick r:id="rId5"/>
              </a:rPr>
              <a:t>SEC Announces Whistleblower Award of More Than a Million Dollars </a:t>
            </a:r>
            <a:r>
              <a:rPr u="none" dirty="0">
                <a:uFillTx/>
              </a:rPr>
              <a:t>Oct. 12, 2017 </a:t>
            </a:r>
          </a:p>
          <a:p>
            <a:pPr>
              <a:lnSpc>
                <a:spcPct val="72000"/>
              </a:lnSpc>
              <a:defRPr sz="2000" u="sng">
                <a:uFill>
                  <a:solidFill>
                    <a:srgbClr val="0563C1"/>
                  </a:solidFill>
                </a:uFill>
              </a:defRPr>
            </a:pPr>
            <a:r>
              <a:rPr dirty="0">
                <a:solidFill>
                  <a:srgbClr val="0000FF"/>
                </a:solidFill>
                <a:uFill>
                  <a:solidFill>
                    <a:srgbClr val="0000FF"/>
                  </a:solidFill>
                </a:uFill>
                <a:hlinkClick r:id="rId6"/>
              </a:rPr>
              <a:t>SEC Announces Whistleblower Award of More Than $1.7 Million</a:t>
            </a:r>
            <a:r>
              <a:rPr u="none" dirty="0">
                <a:uFillTx/>
              </a:rPr>
              <a:t> July 27, 2017 </a:t>
            </a:r>
          </a:p>
          <a:p>
            <a:pPr>
              <a:lnSpc>
                <a:spcPct val="72000"/>
              </a:lnSpc>
              <a:defRPr sz="2000" u="sng">
                <a:uFill>
                  <a:solidFill>
                    <a:srgbClr val="0563C1"/>
                  </a:solidFill>
                </a:uFill>
              </a:defRPr>
            </a:pPr>
            <a:r>
              <a:rPr dirty="0">
                <a:solidFill>
                  <a:srgbClr val="0000FF"/>
                </a:solidFill>
                <a:uFill>
                  <a:solidFill>
                    <a:srgbClr val="0000FF"/>
                  </a:solidFill>
                </a:uFill>
                <a:hlinkClick r:id="rId7"/>
              </a:rPr>
              <a:t>SEC Announces $2.5 Million Whistleblower Award</a:t>
            </a:r>
            <a:r>
              <a:rPr u="none" dirty="0">
                <a:uFillTx/>
              </a:rPr>
              <a:t> July 25, 2017 </a:t>
            </a:r>
          </a:p>
          <a:p>
            <a:pPr>
              <a:lnSpc>
                <a:spcPct val="72000"/>
              </a:lnSpc>
              <a:defRPr sz="2000" u="sng">
                <a:uFill>
                  <a:solidFill>
                    <a:srgbClr val="0563C1"/>
                  </a:solidFill>
                </a:uFill>
              </a:defRPr>
            </a:pPr>
            <a:r>
              <a:rPr dirty="0">
                <a:solidFill>
                  <a:srgbClr val="0000FF"/>
                </a:solidFill>
                <a:uFill>
                  <a:solidFill>
                    <a:srgbClr val="0000FF"/>
                  </a:solidFill>
                </a:uFill>
                <a:hlinkClick r:id="rId8"/>
              </a:rPr>
              <a:t>Whistleblower Award of More Than Half-Million Dollars for Company Insider</a:t>
            </a:r>
            <a:r>
              <a:rPr u="none" dirty="0">
                <a:uFillTx/>
              </a:rPr>
              <a:t> May 2, 2017 </a:t>
            </a:r>
          </a:p>
          <a:p>
            <a:pPr>
              <a:lnSpc>
                <a:spcPct val="72000"/>
              </a:lnSpc>
              <a:defRPr sz="2000" u="sng">
                <a:uFill>
                  <a:solidFill>
                    <a:srgbClr val="0563C1"/>
                  </a:solidFill>
                </a:uFill>
              </a:defRPr>
            </a:pPr>
            <a:r>
              <a:rPr dirty="0">
                <a:solidFill>
                  <a:srgbClr val="0000FF"/>
                </a:solidFill>
                <a:uFill>
                  <a:solidFill>
                    <a:srgbClr val="0000FF"/>
                  </a:solidFill>
                </a:uFill>
                <a:hlinkClick r:id="rId9"/>
              </a:rPr>
              <a:t>SEC Awards Nearly $4 Million to Whistleblower</a:t>
            </a:r>
            <a:r>
              <a:rPr u="none" dirty="0">
                <a:uFillTx/>
              </a:rPr>
              <a:t> April 25, 2017 </a:t>
            </a:r>
          </a:p>
          <a:p>
            <a:pPr marL="0" indent="0">
              <a:lnSpc>
                <a:spcPct val="72000"/>
              </a:lnSpc>
              <a:buSzTx/>
              <a:buNone/>
              <a:defRPr sz="2500"/>
            </a:pPr>
            <a:endParaRPr u="none" dirty="0">
              <a:uFillTx/>
            </a:endParaRPr>
          </a:p>
          <a:p>
            <a:pPr marL="0" indent="0">
              <a:lnSpc>
                <a:spcPct val="72000"/>
              </a:lnSpc>
              <a:buSzTx/>
              <a:buNone/>
              <a:defRPr sz="2000"/>
            </a:pPr>
            <a:r>
              <a:rPr dirty="0"/>
              <a:t>Source: </a:t>
            </a:r>
            <a:r>
              <a:rPr u="sng" dirty="0">
                <a:solidFill>
                  <a:srgbClr val="0000FF"/>
                </a:solidFill>
                <a:uFill>
                  <a:solidFill>
                    <a:srgbClr val="0000FF"/>
                  </a:solidFill>
                </a:uFill>
                <a:hlinkClick r:id="rId10"/>
              </a:rPr>
              <a:t>https://www.sec.gov/whistleblower</a:t>
            </a:r>
            <a:r>
              <a:rPr dirty="0"/>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ontent Placeholder 3" descr="Content Placeholder 3"/>
          <p:cNvPicPr>
            <a:picLocks noChangeAspect="1"/>
          </p:cNvPicPr>
          <p:nvPr/>
        </p:nvPicPr>
        <p:blipFill>
          <a:blip r:embed="rId2"/>
          <a:stretch>
            <a:fillRect/>
          </a:stretch>
        </p:blipFill>
        <p:spPr>
          <a:xfrm>
            <a:off x="522917" y="861672"/>
            <a:ext cx="11235947" cy="494770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838200" y="365124"/>
            <a:ext cx="10515600" cy="789910"/>
          </a:xfrm>
          <a:prstGeom prst="rect">
            <a:avLst/>
          </a:prstGeom>
        </p:spPr>
        <p:txBody>
          <a:bodyPr/>
          <a:lstStyle>
            <a:lvl1pPr defTabSz="905255">
              <a:defRPr sz="3564"/>
            </a:lvl1pPr>
          </a:lstStyle>
          <a:p>
            <a:r>
              <a:t>Example Companies fined in Whistleblowing Cases</a:t>
            </a:r>
          </a:p>
        </p:txBody>
      </p:sp>
      <p:sp>
        <p:nvSpPr>
          <p:cNvPr id="143" name="Content Placeholder 2"/>
          <p:cNvSpPr txBox="1">
            <a:spLocks noGrp="1"/>
          </p:cNvSpPr>
          <p:nvPr>
            <p:ph type="body" idx="1"/>
          </p:nvPr>
        </p:nvSpPr>
        <p:spPr>
          <a:xfrm>
            <a:off x="838200" y="1475872"/>
            <a:ext cx="10515600" cy="4701092"/>
          </a:xfrm>
          <a:prstGeom prst="rect">
            <a:avLst/>
          </a:prstGeom>
        </p:spPr>
        <p:txBody>
          <a:bodyPr>
            <a:noAutofit/>
          </a:bodyPr>
          <a:lstStyle/>
          <a:p>
            <a:pPr marL="219454" indent="-219454" defTabSz="877822">
              <a:lnSpc>
                <a:spcPct val="72000"/>
              </a:lnSpc>
              <a:spcBef>
                <a:spcPts val="900"/>
              </a:spcBef>
              <a:defRPr sz="2100" u="sng"/>
            </a:pPr>
            <a:r>
              <a:rPr sz="2400" dirty="0"/>
              <a:t>International Game Technology (IGT</a:t>
            </a:r>
            <a:r>
              <a:rPr sz="2400" u="none" dirty="0"/>
              <a:t>) – paid $500,000 for firing an employee who reported to the SEC and senior management that the company's financial statements might be fraudulent</a:t>
            </a:r>
            <a:endParaRPr sz="2400" dirty="0"/>
          </a:p>
          <a:p>
            <a:pPr marL="0" indent="0" defTabSz="877822">
              <a:lnSpc>
                <a:spcPct val="72000"/>
              </a:lnSpc>
              <a:spcBef>
                <a:spcPts val="900"/>
              </a:spcBef>
              <a:buSzTx/>
              <a:buNone/>
              <a:defRPr sz="2200"/>
            </a:pPr>
            <a:endParaRPr sz="2400" dirty="0"/>
          </a:p>
          <a:p>
            <a:pPr marL="219454" indent="-219454" defTabSz="877822">
              <a:lnSpc>
                <a:spcPct val="72000"/>
              </a:lnSpc>
              <a:spcBef>
                <a:spcPts val="900"/>
              </a:spcBef>
              <a:defRPr sz="2100" u="sng"/>
            </a:pPr>
            <a:r>
              <a:rPr sz="2400" dirty="0"/>
              <a:t>Anheuser-Bush </a:t>
            </a:r>
            <a:r>
              <a:rPr sz="2400" dirty="0" err="1"/>
              <a:t>InBev</a:t>
            </a:r>
            <a:r>
              <a:rPr sz="2400" dirty="0"/>
              <a:t> SA/NV </a:t>
            </a:r>
            <a:r>
              <a:rPr sz="2400" u="none" dirty="0"/>
              <a:t>– paid for violation of the Exchange Act by entering into a separation agreement with an employee discouraging the employee from communicating with the SEC by threatening the employee with a large financial penalty</a:t>
            </a:r>
            <a:endParaRPr sz="2400" dirty="0"/>
          </a:p>
          <a:p>
            <a:pPr marL="0" indent="0" defTabSz="877822">
              <a:lnSpc>
                <a:spcPct val="72000"/>
              </a:lnSpc>
              <a:spcBef>
                <a:spcPts val="900"/>
              </a:spcBef>
              <a:buSzTx/>
              <a:buNone/>
              <a:defRPr sz="2200"/>
            </a:pPr>
            <a:endParaRPr sz="2400" dirty="0"/>
          </a:p>
          <a:p>
            <a:pPr marL="219454" indent="-219454" defTabSz="877822">
              <a:lnSpc>
                <a:spcPct val="72000"/>
              </a:lnSpc>
              <a:spcBef>
                <a:spcPts val="900"/>
              </a:spcBef>
              <a:defRPr sz="2100" u="sng"/>
            </a:pPr>
            <a:r>
              <a:rPr sz="2400" dirty="0" err="1"/>
              <a:t>BlueLinx</a:t>
            </a:r>
            <a:r>
              <a:rPr sz="2400" dirty="0"/>
              <a:t> Holdings, Inc. </a:t>
            </a:r>
            <a:r>
              <a:rPr sz="2400" u="none" dirty="0"/>
              <a:t>agreed to pay $265,000 penalty for using language in severance agreements that required terminated employees to waive their rights to monetary recovery if they filed a complaint with the SEC</a:t>
            </a:r>
            <a:endParaRPr sz="2400" dirty="0"/>
          </a:p>
          <a:p>
            <a:pPr marL="0" indent="0" defTabSz="877822">
              <a:lnSpc>
                <a:spcPct val="72000"/>
              </a:lnSpc>
              <a:spcBef>
                <a:spcPts val="900"/>
              </a:spcBef>
              <a:buSzTx/>
              <a:buNone/>
              <a:defRPr sz="2200"/>
            </a:pPr>
            <a:endParaRPr sz="2400" dirty="0"/>
          </a:p>
          <a:p>
            <a:pPr marL="219454" indent="-219454" defTabSz="877822">
              <a:lnSpc>
                <a:spcPct val="72000"/>
              </a:lnSpc>
              <a:spcBef>
                <a:spcPts val="900"/>
              </a:spcBef>
              <a:defRPr sz="2100" u="sng"/>
            </a:pPr>
            <a:r>
              <a:rPr sz="2400" dirty="0"/>
              <a:t>Merrill Lynch </a:t>
            </a:r>
            <a:r>
              <a:rPr sz="2400" u="none" dirty="0"/>
              <a:t>paid $415 million to settle charges that it violated customer protection rules and prevented employees from providing information to the SEC in severance agreement language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838202" y="302062"/>
            <a:ext cx="10515600" cy="407386"/>
          </a:xfrm>
          <a:prstGeom prst="rect">
            <a:avLst/>
          </a:prstGeom>
        </p:spPr>
        <p:txBody>
          <a:bodyPr>
            <a:normAutofit fontScale="90000"/>
          </a:bodyPr>
          <a:lstStyle>
            <a:lvl1pPr>
              <a:defRPr sz="3200"/>
            </a:lvl1pPr>
          </a:lstStyle>
          <a:p>
            <a:r>
              <a:rPr b="1" dirty="0"/>
              <a:t>Recent Whistleblower Legal Developments</a:t>
            </a:r>
          </a:p>
        </p:txBody>
      </p:sp>
      <p:sp>
        <p:nvSpPr>
          <p:cNvPr id="152" name="Content Placeholder 2"/>
          <p:cNvSpPr txBox="1">
            <a:spLocks noGrp="1"/>
          </p:cNvSpPr>
          <p:nvPr>
            <p:ph type="body" idx="1"/>
          </p:nvPr>
        </p:nvSpPr>
        <p:spPr>
          <a:xfrm>
            <a:off x="497303" y="902782"/>
            <a:ext cx="10856499" cy="5325983"/>
          </a:xfrm>
          <a:prstGeom prst="rect">
            <a:avLst/>
          </a:prstGeom>
        </p:spPr>
        <p:txBody>
          <a:bodyPr/>
          <a:lstStyle/>
          <a:p>
            <a:pPr marL="226313" indent="-226313" defTabSz="905255">
              <a:lnSpc>
                <a:spcPct val="64800"/>
              </a:lnSpc>
              <a:spcBef>
                <a:spcPts val="900"/>
              </a:spcBef>
              <a:defRPr sz="2200"/>
            </a:pPr>
            <a:r>
              <a:rPr dirty="0"/>
              <a:t>Until recently, the federal Courts of Appeals were divided on the issue whether the Dodd-Frank anti-retaliation provisions apply to individuals </a:t>
            </a:r>
          </a:p>
          <a:p>
            <a:pPr marL="621030" lvl="1" indent="-226313" defTabSz="905255">
              <a:lnSpc>
                <a:spcPct val="64800"/>
              </a:lnSpc>
              <a:spcBef>
                <a:spcPts val="400"/>
              </a:spcBef>
              <a:defRPr sz="1600"/>
            </a:pPr>
            <a:r>
              <a:rPr dirty="0"/>
              <a:t>Who report only internally potential violations of the securities laws  or </a:t>
            </a:r>
          </a:p>
          <a:p>
            <a:pPr marL="621030" lvl="1" indent="-226313" defTabSz="905255">
              <a:lnSpc>
                <a:spcPct val="64800"/>
              </a:lnSpc>
              <a:spcBef>
                <a:spcPts val="400"/>
              </a:spcBef>
              <a:defRPr sz="1600"/>
            </a:pPr>
            <a:r>
              <a:rPr dirty="0"/>
              <a:t>Only to those individuals who report directly to the SEC</a:t>
            </a:r>
          </a:p>
          <a:p>
            <a:pPr>
              <a:lnSpc>
                <a:spcPct val="72000"/>
              </a:lnSpc>
              <a:defRPr sz="2300"/>
            </a:pPr>
            <a:endParaRPr dirty="0"/>
          </a:p>
          <a:p>
            <a:pPr>
              <a:lnSpc>
                <a:spcPct val="72000"/>
              </a:lnSpc>
              <a:defRPr sz="2300"/>
            </a:pPr>
            <a:r>
              <a:rPr dirty="0"/>
              <a:t>Historically, SEC interpreted the statute to prohibit retaliation against a whistleblower who raises concerns internally within the company but who does not actually contact the SEC.  </a:t>
            </a:r>
          </a:p>
          <a:p>
            <a:pPr marL="0" indent="0">
              <a:lnSpc>
                <a:spcPct val="72000"/>
              </a:lnSpc>
              <a:buSzTx/>
              <a:buNone/>
              <a:defRPr sz="2300"/>
            </a:pPr>
            <a:endParaRPr dirty="0"/>
          </a:p>
          <a:p>
            <a:pPr>
              <a:lnSpc>
                <a:spcPct val="72000"/>
              </a:lnSpc>
              <a:defRPr sz="2300"/>
            </a:pPr>
            <a:r>
              <a:rPr dirty="0"/>
              <a:t>SEC encouraged district and appellate courts to accept the SEC rule protecting individual whistleblowers</a:t>
            </a:r>
            <a:r>
              <a:rPr lang="en-US" dirty="0"/>
              <a:t>  (“Chevron Deference”)</a:t>
            </a:r>
            <a:r>
              <a:rPr dirty="0"/>
              <a:t> </a:t>
            </a:r>
            <a:r>
              <a:rPr lang="en-US" dirty="0"/>
              <a:t>who</a:t>
            </a:r>
            <a:r>
              <a:rPr dirty="0"/>
              <a:t> reported violation of securities laws to their employer </a:t>
            </a:r>
            <a:r>
              <a:rPr u="sng" dirty="0"/>
              <a:t>regardless</a:t>
            </a:r>
            <a:r>
              <a:rPr dirty="0"/>
              <a:t> of whether they reported it to the SEC</a:t>
            </a:r>
          </a:p>
          <a:p>
            <a:pPr marL="685800" lvl="1" indent="-228600">
              <a:lnSpc>
                <a:spcPct val="72000"/>
              </a:lnSpc>
              <a:spcBef>
                <a:spcPts val="500"/>
              </a:spcBef>
              <a:defRPr sz="2000"/>
            </a:pPr>
            <a:r>
              <a:rPr dirty="0"/>
              <a:t>If individuals are not assured that they are protected when reporting internally purported violation, they will not report</a:t>
            </a:r>
          </a:p>
          <a:p>
            <a:pPr marL="685800" lvl="1" indent="-228600">
              <a:lnSpc>
                <a:spcPct val="72000"/>
              </a:lnSpc>
              <a:spcBef>
                <a:spcPts val="500"/>
              </a:spcBef>
              <a:defRPr sz="2000"/>
            </a:pPr>
            <a:r>
              <a:rPr dirty="0"/>
              <a:t>This will </a:t>
            </a:r>
            <a:r>
              <a:rPr u="sng" dirty="0"/>
              <a:t>undermine</a:t>
            </a:r>
            <a:r>
              <a:rPr dirty="0"/>
              <a:t> the internal compliance program role in assisting the SEC</a:t>
            </a:r>
          </a:p>
          <a:p>
            <a:pPr marL="1143000" lvl="2" indent="-228600">
              <a:lnSpc>
                <a:spcPct val="72000"/>
              </a:lnSpc>
              <a:spcBef>
                <a:spcPts val="500"/>
              </a:spcBef>
              <a:defRPr sz="1700"/>
            </a:pPr>
            <a:r>
              <a:rPr dirty="0"/>
              <a:t>To prevent</a:t>
            </a:r>
          </a:p>
          <a:p>
            <a:pPr marL="1143000" lvl="2" indent="-228600">
              <a:lnSpc>
                <a:spcPct val="72000"/>
              </a:lnSpc>
              <a:spcBef>
                <a:spcPts val="500"/>
              </a:spcBef>
              <a:defRPr sz="1700"/>
            </a:pPr>
            <a:r>
              <a:rPr dirty="0"/>
              <a:t>To detect</a:t>
            </a:r>
          </a:p>
          <a:p>
            <a:pPr marL="1143000" lvl="2" indent="-228600">
              <a:lnSpc>
                <a:spcPct val="72000"/>
              </a:lnSpc>
              <a:spcBef>
                <a:spcPts val="500"/>
              </a:spcBef>
              <a:defRPr sz="1700"/>
            </a:pPr>
            <a:r>
              <a:rPr dirty="0"/>
              <a:t>To stop securities law violations</a:t>
            </a:r>
            <a:endParaRPr lang="en-US" dirty="0"/>
          </a:p>
          <a:p>
            <a:pPr marL="632462" lvl="1" indent="-228600">
              <a:lnSpc>
                <a:spcPct val="72000"/>
              </a:lnSpc>
              <a:spcBef>
                <a:spcPts val="500"/>
              </a:spcBef>
              <a:defRPr sz="1700"/>
            </a:pPr>
            <a:r>
              <a:rPr lang="en-US" sz="2000" b="1" u="sng" dirty="0"/>
              <a:t>BUT</a:t>
            </a:r>
            <a:r>
              <a:rPr lang="en-US" sz="2000" b="1" dirty="0"/>
              <a:t> – see next Page: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xfrm>
            <a:off x="953769" y="2397034"/>
            <a:ext cx="10515600" cy="3724275"/>
          </a:xfrm>
          <a:prstGeom prst="rect">
            <a:avLst/>
          </a:prstGeom>
        </p:spPr>
        <p:txBody>
          <a:bodyPr>
            <a:normAutofit fontScale="90000"/>
          </a:bodyPr>
          <a:lstStyle/>
          <a:p>
            <a:pPr lvl="1" algn="ctr"/>
            <a:r>
              <a:rPr lang="en-US" sz="2700" dirty="0"/>
              <a:t>The</a:t>
            </a:r>
            <a:r>
              <a:rPr sz="2700" dirty="0"/>
              <a:t> United States Supreme Court </a:t>
            </a:r>
            <a:r>
              <a:rPr sz="2700" b="1" u="sng" dirty="0">
                <a:solidFill>
                  <a:srgbClr val="0070C0"/>
                </a:solidFill>
              </a:rPr>
              <a:t>rejected</a:t>
            </a:r>
            <a:r>
              <a:rPr sz="2700" dirty="0"/>
              <a:t> that interpretation in </a:t>
            </a:r>
            <a:br>
              <a:rPr lang="en-US" sz="2700" dirty="0"/>
            </a:br>
            <a:r>
              <a:rPr sz="3100" b="1" i="1" dirty="0"/>
              <a:t>Digital Realty Trust, Inc. v</a:t>
            </a:r>
            <a:r>
              <a:rPr sz="4900" b="1" i="1" dirty="0"/>
              <a:t>. </a:t>
            </a:r>
            <a:r>
              <a:rPr sz="3100" b="1" i="1" dirty="0"/>
              <a:t>Somers, No. 16-1276, 2018 WL 987345 </a:t>
            </a:r>
            <a:br>
              <a:rPr lang="en-US" sz="3100" b="1" i="1" dirty="0"/>
            </a:br>
            <a:r>
              <a:rPr sz="2700" i="1" dirty="0"/>
              <a:t>(Feb. 21, 2018). </a:t>
            </a:r>
            <a:br>
              <a:rPr dirty="0"/>
            </a:br>
            <a:br>
              <a:rPr dirty="0"/>
            </a:br>
            <a:r>
              <a:rPr sz="3100" dirty="0"/>
              <a:t>The Court in</a:t>
            </a:r>
            <a:r>
              <a:rPr sz="3100" i="1" dirty="0"/>
              <a:t> Somers </a:t>
            </a:r>
            <a:r>
              <a:rPr sz="3100" dirty="0"/>
              <a:t>decided that the protection </a:t>
            </a:r>
            <a:r>
              <a:rPr sz="3100" b="1" dirty="0"/>
              <a:t>only extends to those who </a:t>
            </a:r>
            <a:r>
              <a:rPr lang="en-US" sz="3100" b="1" dirty="0"/>
              <a:t>actually </a:t>
            </a:r>
            <a:r>
              <a:rPr sz="3100" b="1" u="sng" dirty="0"/>
              <a:t>report to the SEC </a:t>
            </a:r>
            <a:r>
              <a:rPr lang="en-US" sz="3100" b="1" dirty="0"/>
              <a:t>.</a:t>
            </a:r>
            <a:r>
              <a:rPr lang="en-US" sz="3100" dirty="0"/>
              <a:t> This is in contrast to </a:t>
            </a:r>
            <a:r>
              <a:rPr lang="en-US" sz="3100" dirty="0" err="1"/>
              <a:t>Sarbannes</a:t>
            </a:r>
            <a:r>
              <a:rPr lang="en-US" sz="3100" dirty="0"/>
              <a:t>-Oxley, which </a:t>
            </a:r>
            <a:r>
              <a:rPr lang="en-US" sz="3100" u="sng" dirty="0"/>
              <a:t>required</a:t>
            </a:r>
            <a:r>
              <a:rPr lang="en-US" sz="3100" dirty="0"/>
              <a:t> whistleblowers to first report “up the ladder” and go to the SEC </a:t>
            </a:r>
            <a:r>
              <a:rPr lang="en-US" sz="3100" u="sng" dirty="0"/>
              <a:t>only if </a:t>
            </a:r>
            <a:r>
              <a:rPr lang="en-US" sz="3100" dirty="0"/>
              <a:t>internal complaints were “exhausted” with no response.</a:t>
            </a:r>
            <a:br>
              <a:rPr dirty="0"/>
            </a:br>
            <a:r>
              <a:rPr lang="en-US" sz="2700" dirty="0"/>
              <a:t>See commentary: </a:t>
            </a:r>
            <a:br>
              <a:rPr lang="en-US" sz="2700" dirty="0"/>
            </a:br>
            <a:br>
              <a:rPr lang="en-US" sz="2700" dirty="0"/>
            </a:br>
            <a:r>
              <a:rPr lang="en-US" sz="2700" dirty="0">
                <a:hlinkClick r:id="rId2"/>
              </a:rPr>
              <a:t>https://www.scotusblog.com/2018/02/opinion-analysis-whistling-work-whistling-wind-dodd-frank-whistleblowers-need-inform-sec/</a:t>
            </a:r>
            <a:br>
              <a:rPr lang="en-US" sz="2700" dirty="0"/>
            </a:br>
            <a:br>
              <a:rPr lang="en-US" sz="2700" dirty="0"/>
            </a:br>
            <a:r>
              <a:rPr lang="en-US" sz="2700" dirty="0">
                <a:hlinkClick r:id="rId3"/>
              </a:rPr>
              <a:t>https://www.bizjournals.com/boston/news/2019/03/06/viewpoint-u-s-whistleblower-law-should-be-amended.html</a:t>
            </a:r>
            <a:r>
              <a:rPr lang="en-US" sz="2700" dirty="0"/>
              <a:t> </a:t>
            </a:r>
            <a:r>
              <a:rPr lang="en-US" sz="2700" b="1" dirty="0"/>
              <a:t>(by J. Stodder)</a:t>
            </a:r>
            <a:endParaRPr b="1"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65" y="196249"/>
            <a:ext cx="10515600" cy="781214"/>
          </a:xfrm>
        </p:spPr>
        <p:txBody>
          <a:bodyPr>
            <a:normAutofit/>
          </a:bodyPr>
          <a:lstStyle/>
          <a:p>
            <a:r>
              <a:rPr lang="en-US" sz="4800" b="1" u="sng" dirty="0"/>
              <a:t>Impact</a:t>
            </a:r>
            <a:r>
              <a:rPr lang="en-US" sz="4800" b="1" dirty="0"/>
              <a:t> of Digital Realty v. Sommers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84435" y="1064173"/>
            <a:ext cx="9348952" cy="4997669"/>
          </a:xfrm>
          <a:prstGeom prst="rect">
            <a:avLst/>
          </a:prstGeom>
          <a:noFill/>
        </p:spPr>
      </p:pic>
      <p:sp>
        <p:nvSpPr>
          <p:cNvPr id="7" name="TextBox 6"/>
          <p:cNvSpPr txBox="1"/>
          <p:nvPr/>
        </p:nvSpPr>
        <p:spPr>
          <a:xfrm>
            <a:off x="2978332" y="6244046"/>
            <a:ext cx="70317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dirty="0">
                <a:hlinkClick r:id="rId3"/>
              </a:rPr>
              <a:t>https://www.sec.gov/sec-2018-annual-report-whistleblower-program.pdf</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6228217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90" y="455705"/>
            <a:ext cx="10515600" cy="606742"/>
          </a:xfrm>
        </p:spPr>
        <p:txBody>
          <a:bodyPr>
            <a:normAutofit fontScale="90000"/>
          </a:bodyPr>
          <a:lstStyle/>
          <a:p>
            <a:r>
              <a:rPr lang="en-US" dirty="0"/>
              <a:t>Whistleblower-Plaintiff’s Law Firms:</a:t>
            </a:r>
          </a:p>
        </p:txBody>
      </p:sp>
      <p:sp>
        <p:nvSpPr>
          <p:cNvPr id="3" name="Text Placeholder 2"/>
          <p:cNvSpPr>
            <a:spLocks noGrp="1"/>
          </p:cNvSpPr>
          <p:nvPr>
            <p:ph type="body" sz="quarter" idx="1"/>
          </p:nvPr>
        </p:nvSpPr>
        <p:spPr>
          <a:xfrm>
            <a:off x="857976" y="1402125"/>
            <a:ext cx="10515600" cy="1500189"/>
          </a:xfrm>
        </p:spPr>
        <p:txBody>
          <a:bodyPr/>
          <a:lstStyle/>
          <a:p>
            <a:r>
              <a:rPr lang="en-US" dirty="0">
                <a:hlinkClick r:id="rId2"/>
              </a:rPr>
              <a:t>https://www.jeffreynewmanlaw.com/</a:t>
            </a:r>
            <a:endParaRPr lang="en-US" dirty="0"/>
          </a:p>
          <a:p>
            <a:endParaRPr lang="en-US" dirty="0"/>
          </a:p>
          <a:p>
            <a:r>
              <a:rPr lang="en-US" dirty="0">
                <a:hlinkClick r:id="rId3"/>
              </a:rPr>
              <a:t>https://attorneys.superlawyers.com/whistleblower/massachusetts/boston/</a:t>
            </a:r>
            <a:endParaRPr lang="en-US" dirty="0"/>
          </a:p>
        </p:txBody>
      </p:sp>
    </p:spTree>
    <p:extLst>
      <p:ext uri="{BB962C8B-B14F-4D97-AF65-F5344CB8AC3E}">
        <p14:creationId xmlns:p14="http://schemas.microsoft.com/office/powerpoint/2010/main" val="415158734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descr="Picture 2"/>
          <p:cNvPicPr>
            <a:picLocks noChangeAspect="1"/>
          </p:cNvPicPr>
          <p:nvPr/>
        </p:nvPicPr>
        <p:blipFill>
          <a:blip r:embed="rId2"/>
          <a:stretch>
            <a:fillRect/>
          </a:stretch>
        </p:blipFill>
        <p:spPr>
          <a:xfrm>
            <a:off x="1117600" y="533400"/>
            <a:ext cx="9326662" cy="559276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prstGeom prst="rect">
            <a:avLst/>
          </a:prstGeom>
        </p:spPr>
        <p:txBody>
          <a:bodyPr/>
          <a:lstStyle>
            <a:lvl1pPr algn="ctr" defTabSz="905255">
              <a:defRPr sz="4356"/>
            </a:lvl1pPr>
          </a:lstStyle>
          <a:p>
            <a:r>
              <a:t>WHISTLEBLOWER PROTECTION UNDER SARBANES-OXLEY ACT (“SOX”)</a:t>
            </a:r>
          </a:p>
        </p:txBody>
      </p:sp>
      <p:pic>
        <p:nvPicPr>
          <p:cNvPr id="111" name="Picture 2" descr="Picture 2"/>
          <p:cNvPicPr>
            <a:picLocks noChangeAspect="1"/>
          </p:cNvPicPr>
          <p:nvPr/>
        </p:nvPicPr>
        <p:blipFill>
          <a:blip r:embed="rId2"/>
          <a:stretch>
            <a:fillRect/>
          </a:stretch>
        </p:blipFill>
        <p:spPr>
          <a:xfrm>
            <a:off x="4953000" y="3657600"/>
            <a:ext cx="2171700" cy="210502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noGrp="1"/>
          </p:cNvSpPr>
          <p:nvPr>
            <p:ph type="title"/>
          </p:nvPr>
        </p:nvSpPr>
        <p:spPr>
          <a:prstGeom prst="rect">
            <a:avLst/>
          </a:prstGeom>
        </p:spPr>
        <p:txBody>
          <a:bodyPr/>
          <a:lstStyle>
            <a:lvl1pPr algn="ctr"/>
          </a:lstStyle>
          <a:p>
            <a:r>
              <a:t>OVERVIEW OF IMPACT</a:t>
            </a:r>
          </a:p>
        </p:txBody>
      </p:sp>
      <p:pic>
        <p:nvPicPr>
          <p:cNvPr id="160" name="Picture 2" descr="Picture 2"/>
          <p:cNvPicPr>
            <a:picLocks noChangeAspect="1"/>
          </p:cNvPicPr>
          <p:nvPr/>
        </p:nvPicPr>
        <p:blipFill>
          <a:blip r:embed="rId2"/>
          <a:stretch>
            <a:fillRect/>
          </a:stretch>
        </p:blipFill>
        <p:spPr>
          <a:xfrm>
            <a:off x="4953000" y="3657600"/>
            <a:ext cx="2171700" cy="210502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title"/>
          </p:nvPr>
        </p:nvSpPr>
        <p:spPr>
          <a:xfrm>
            <a:off x="838200" y="365124"/>
            <a:ext cx="10515600" cy="789910"/>
          </a:xfrm>
          <a:prstGeom prst="rect">
            <a:avLst/>
          </a:prstGeom>
        </p:spPr>
        <p:txBody>
          <a:bodyPr/>
          <a:lstStyle>
            <a:lvl1pPr>
              <a:defRPr sz="3200"/>
            </a:lvl1pPr>
          </a:lstStyle>
          <a:p>
            <a:r>
              <a:t>Whistleblower allegation types reported in 2016</a:t>
            </a:r>
          </a:p>
        </p:txBody>
      </p:sp>
      <p:sp>
        <p:nvSpPr>
          <p:cNvPr id="169" name="Content Placeholder 2"/>
          <p:cNvSpPr txBox="1">
            <a:spLocks noGrp="1"/>
          </p:cNvSpPr>
          <p:nvPr>
            <p:ph type="body" idx="1"/>
          </p:nvPr>
        </p:nvSpPr>
        <p:spPr>
          <a:xfrm>
            <a:off x="1411702" y="1716502"/>
            <a:ext cx="9942098" cy="3947114"/>
          </a:xfrm>
          <a:prstGeom prst="rect">
            <a:avLst/>
          </a:prstGeom>
        </p:spPr>
        <p:txBody>
          <a:bodyPr/>
          <a:lstStyle/>
          <a:p>
            <a:pPr>
              <a:lnSpc>
                <a:spcPct val="72000"/>
              </a:lnSpc>
              <a:defRPr sz="2500"/>
            </a:pPr>
            <a:r>
              <a:t>Corporate disclosures and financials (938)</a:t>
            </a:r>
          </a:p>
          <a:p>
            <a:pPr>
              <a:lnSpc>
                <a:spcPct val="72000"/>
              </a:lnSpc>
              <a:defRPr sz="2500"/>
            </a:pPr>
            <a:r>
              <a:t>Offering Fraud (646)</a:t>
            </a:r>
          </a:p>
          <a:p>
            <a:pPr>
              <a:lnSpc>
                <a:spcPct val="72000"/>
              </a:lnSpc>
              <a:defRPr sz="2500"/>
            </a:pPr>
            <a:r>
              <a:t>Manipulation (472)</a:t>
            </a:r>
          </a:p>
          <a:p>
            <a:pPr>
              <a:lnSpc>
                <a:spcPct val="72000"/>
              </a:lnSpc>
              <a:defRPr sz="2500"/>
            </a:pPr>
            <a:r>
              <a:t>Insider Trading (262)</a:t>
            </a:r>
          </a:p>
          <a:p>
            <a:pPr>
              <a:lnSpc>
                <a:spcPct val="72000"/>
              </a:lnSpc>
              <a:defRPr sz="2500"/>
            </a:pPr>
            <a:r>
              <a:t>Trading and Pricing (257)</a:t>
            </a:r>
          </a:p>
          <a:p>
            <a:pPr>
              <a:lnSpc>
                <a:spcPct val="72000"/>
              </a:lnSpc>
              <a:defRPr sz="2500"/>
            </a:pPr>
            <a:r>
              <a:t>FCPA (Foreign Corruption Practices Act) (238)</a:t>
            </a:r>
          </a:p>
          <a:p>
            <a:pPr>
              <a:lnSpc>
                <a:spcPct val="72000"/>
              </a:lnSpc>
              <a:defRPr sz="2500"/>
            </a:pPr>
            <a:r>
              <a:t>Unregistered offerings (143)</a:t>
            </a:r>
          </a:p>
          <a:p>
            <a:pPr>
              <a:lnSpc>
                <a:spcPct val="72000"/>
              </a:lnSpc>
              <a:defRPr sz="2500"/>
            </a:pPr>
            <a:r>
              <a:t>Market event (102)</a:t>
            </a:r>
          </a:p>
          <a:p>
            <a:pPr>
              <a:lnSpc>
                <a:spcPct val="72000"/>
              </a:lnSpc>
              <a:defRPr sz="2500"/>
            </a:pPr>
            <a:r>
              <a:t>Municipal securities and public pensions (67)</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xfrm>
            <a:off x="861849" y="89228"/>
            <a:ext cx="10515600" cy="572923"/>
          </a:xfrm>
          <a:prstGeom prst="rect">
            <a:avLst/>
          </a:prstGeom>
        </p:spPr>
        <p:txBody>
          <a:bodyPr/>
          <a:lstStyle>
            <a:lvl1pPr algn="ctr">
              <a:defRPr sz="3200"/>
            </a:lvl1pPr>
          </a:lstStyle>
          <a:p>
            <a:r>
              <a:rPr dirty="0"/>
              <a:t>Whistleblower tips by allegation type (201</a:t>
            </a:r>
            <a:r>
              <a:rPr lang="en-US" dirty="0"/>
              <a:t>5</a:t>
            </a:r>
            <a:r>
              <a:rPr dirty="0"/>
              <a:t>-201</a:t>
            </a:r>
            <a:r>
              <a:rPr lang="en-US" dirty="0"/>
              <a:t>8</a:t>
            </a:r>
            <a:r>
              <a:rPr dirty="0"/>
              <a:t>)</a:t>
            </a:r>
          </a:p>
        </p:txBody>
      </p:sp>
      <p:pic>
        <p:nvPicPr>
          <p:cNvPr id="3" name="Picture 2"/>
          <p:cNvPicPr>
            <a:picLocks noChangeAspect="1"/>
          </p:cNvPicPr>
          <p:nvPr/>
        </p:nvPicPr>
        <p:blipFill>
          <a:blip r:embed="rId2"/>
          <a:stretch>
            <a:fillRect/>
          </a:stretch>
        </p:blipFill>
        <p:spPr>
          <a:xfrm>
            <a:off x="1361440" y="782321"/>
            <a:ext cx="9489440" cy="576072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2090" y="1159409"/>
            <a:ext cx="9500068" cy="5588232"/>
          </a:xfrm>
          <a:prstGeom prst="rect">
            <a:avLst/>
          </a:prstGeom>
        </p:spPr>
      </p:pic>
      <p:sp>
        <p:nvSpPr>
          <p:cNvPr id="5" name="Rectangle 4"/>
          <p:cNvSpPr/>
          <p:nvPr/>
        </p:nvSpPr>
        <p:spPr>
          <a:xfrm>
            <a:off x="2010102" y="173449"/>
            <a:ext cx="8718331" cy="954107"/>
          </a:xfrm>
          <a:prstGeom prst="rect">
            <a:avLst/>
          </a:prstGeom>
        </p:spPr>
        <p:txBody>
          <a:bodyPr wrap="square">
            <a:spAutoFit/>
          </a:bodyPr>
          <a:lstStyle/>
          <a:p>
            <a:pPr algn="ctr"/>
            <a:r>
              <a:rPr lang="en-US" sz="2800" dirty="0"/>
              <a:t>Whistleblower tips from international sources (2017) </a:t>
            </a:r>
          </a:p>
          <a:p>
            <a:pPr algn="ctr"/>
            <a:r>
              <a:rPr lang="en-US" sz="2800" dirty="0"/>
              <a:t>(UK, Canada, Australia, China, Mexico – in that order)</a:t>
            </a:r>
          </a:p>
        </p:txBody>
      </p:sp>
    </p:spTree>
    <p:extLst>
      <p:ext uri="{BB962C8B-B14F-4D97-AF65-F5344CB8AC3E}">
        <p14:creationId xmlns:p14="http://schemas.microsoft.com/office/powerpoint/2010/main" val="37527274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title"/>
          </p:nvPr>
        </p:nvSpPr>
        <p:spPr>
          <a:xfrm>
            <a:off x="862643" y="335184"/>
            <a:ext cx="10515600" cy="643868"/>
          </a:xfrm>
          <a:prstGeom prst="rect">
            <a:avLst/>
          </a:prstGeom>
        </p:spPr>
        <p:txBody>
          <a:bodyPr>
            <a:normAutofit fontScale="90000"/>
          </a:bodyPr>
          <a:lstStyle>
            <a:lvl1pPr algn="ctr">
              <a:defRPr sz="3200"/>
            </a:lvl1pPr>
          </a:lstStyle>
          <a:p>
            <a:r>
              <a:rPr dirty="0"/>
              <a:t>Whistleblower tips from international sources (201</a:t>
            </a:r>
            <a:r>
              <a:rPr lang="en-US" dirty="0"/>
              <a:t>8</a:t>
            </a:r>
            <a:r>
              <a:rPr dirty="0"/>
              <a:t>) </a:t>
            </a:r>
            <a:br>
              <a:rPr lang="en-US" dirty="0"/>
            </a:br>
            <a:r>
              <a:rPr lang="en-US" b="1" dirty="0"/>
              <a:t>(Canada, UK, Australia, China, Germany – in that order)</a:t>
            </a:r>
            <a:br>
              <a:rPr lang="en-US" dirty="0"/>
            </a:br>
            <a:endParaRPr dirty="0"/>
          </a:p>
        </p:txBody>
      </p:sp>
      <p:pic>
        <p:nvPicPr>
          <p:cNvPr id="2" name="Picture 1"/>
          <p:cNvPicPr>
            <a:picLocks noChangeAspect="1"/>
          </p:cNvPicPr>
          <p:nvPr/>
        </p:nvPicPr>
        <p:blipFill>
          <a:blip r:embed="rId2"/>
          <a:stretch>
            <a:fillRect/>
          </a:stretch>
        </p:blipFill>
        <p:spPr>
          <a:xfrm>
            <a:off x="1537138" y="882869"/>
            <a:ext cx="8939048" cy="5770179"/>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2" descr="Picture 2"/>
          <p:cNvPicPr>
            <a:picLocks noChangeAspect="1"/>
          </p:cNvPicPr>
          <p:nvPr/>
        </p:nvPicPr>
        <p:blipFill>
          <a:blip r:embed="rId2"/>
          <a:stretch>
            <a:fillRect/>
          </a:stretch>
        </p:blipFill>
        <p:spPr>
          <a:xfrm>
            <a:off x="609600" y="2133600"/>
            <a:ext cx="10972800" cy="250666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838200" y="381000"/>
            <a:ext cx="10515600" cy="838201"/>
          </a:xfrm>
          <a:prstGeom prst="rect">
            <a:avLst/>
          </a:prstGeom>
        </p:spPr>
        <p:txBody>
          <a:bodyPr/>
          <a:lstStyle/>
          <a:p>
            <a:r>
              <a:t>Challenging Employee or Whistleblower?</a:t>
            </a:r>
          </a:p>
        </p:txBody>
      </p:sp>
      <p:sp>
        <p:nvSpPr>
          <p:cNvPr id="186" name="Content Placeholder 2"/>
          <p:cNvSpPr txBox="1">
            <a:spLocks noGrp="1"/>
          </p:cNvSpPr>
          <p:nvPr>
            <p:ph type="body" idx="1"/>
          </p:nvPr>
        </p:nvSpPr>
        <p:spPr>
          <a:xfrm>
            <a:off x="685800" y="1295400"/>
            <a:ext cx="10896600" cy="5105400"/>
          </a:xfrm>
          <a:prstGeom prst="rect">
            <a:avLst/>
          </a:prstGeom>
        </p:spPr>
        <p:txBody>
          <a:bodyPr/>
          <a:lstStyle/>
          <a:p>
            <a:pPr>
              <a:lnSpc>
                <a:spcPct val="72000"/>
              </a:lnSpc>
              <a:defRPr sz="2100"/>
            </a:pPr>
            <a:r>
              <a:rPr dirty="0"/>
              <a:t>A long-term employee was passed over for a promotion.</a:t>
            </a:r>
          </a:p>
          <a:p>
            <a:pPr>
              <a:lnSpc>
                <a:spcPct val="72000"/>
              </a:lnSpc>
              <a:defRPr sz="2100"/>
            </a:pPr>
            <a:r>
              <a:rPr dirty="0"/>
              <a:t>Within days, she sends a letter raising concerns about various accounting practices related to mutual fund accounting.  First she writes that she the differences could be a matter of opinion...</a:t>
            </a:r>
          </a:p>
          <a:p>
            <a:pPr>
              <a:lnSpc>
                <a:spcPct val="72000"/>
              </a:lnSpc>
              <a:defRPr sz="2100"/>
            </a:pPr>
            <a:r>
              <a:rPr dirty="0"/>
              <a:t>But she later writes more letters saying that the company is committing fraud.</a:t>
            </a:r>
          </a:p>
          <a:p>
            <a:pPr>
              <a:lnSpc>
                <a:spcPct val="72000"/>
              </a:lnSpc>
              <a:defRPr sz="2100"/>
            </a:pPr>
            <a:r>
              <a:rPr dirty="0"/>
              <a:t>Employee is in the finance group but claims to be performing a compliance/oversight role as it relates to mutual fund accounting.</a:t>
            </a:r>
          </a:p>
          <a:p>
            <a:pPr>
              <a:lnSpc>
                <a:spcPct val="72000"/>
              </a:lnSpc>
              <a:defRPr sz="2100"/>
            </a:pPr>
            <a:r>
              <a:rPr dirty="0"/>
              <a:t>The company investigat</a:t>
            </a:r>
            <a:r>
              <a:rPr lang="en-US" dirty="0"/>
              <a:t>es</a:t>
            </a:r>
            <a:r>
              <a:rPr dirty="0"/>
              <a:t> each allegation the employee makes and comes to the conclusion that there is no fraud.</a:t>
            </a:r>
          </a:p>
          <a:p>
            <a:pPr>
              <a:lnSpc>
                <a:spcPct val="72000"/>
              </a:lnSpc>
              <a:defRPr sz="2100"/>
            </a:pPr>
            <a:r>
              <a:rPr dirty="0"/>
              <a:t>The employee continues to escalate concerns and continues to make more allegations that she says amount to fraud.  She also acts up in the workplace, telling her boss she is clueless, not attending meetings and not meeting deadlines.  She is given warnings for this behavior.</a:t>
            </a:r>
          </a:p>
          <a:p>
            <a:pPr>
              <a:lnSpc>
                <a:spcPct val="72000"/>
              </a:lnSpc>
              <a:defRPr sz="2100"/>
            </a:pPr>
            <a:r>
              <a:rPr dirty="0"/>
              <a:t>The employee alleges that she is being treated horribly by her bosses after sending her letters. </a:t>
            </a:r>
          </a:p>
          <a:p>
            <a:pPr>
              <a:lnSpc>
                <a:spcPct val="72000"/>
              </a:lnSpc>
              <a:defRPr sz="2100"/>
            </a:pPr>
            <a:r>
              <a:rPr dirty="0"/>
              <a:t>The employee quits, says she had to because of the terrible retaliation by the company, and files a lawsuit.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2" descr="Picture 2"/>
          <p:cNvPicPr>
            <a:picLocks noChangeAspect="1"/>
          </p:cNvPicPr>
          <p:nvPr/>
        </p:nvPicPr>
        <p:blipFill>
          <a:blip r:embed="rId2"/>
          <a:stretch>
            <a:fillRect/>
          </a:stretch>
        </p:blipFill>
        <p:spPr>
          <a:xfrm>
            <a:off x="710269" y="168986"/>
            <a:ext cx="10125076" cy="6772276"/>
          </a:xfrm>
          <a:prstGeom prst="rect">
            <a:avLst/>
          </a:prstGeom>
          <a:ln w="12700">
            <a:miter lim="400000"/>
          </a:ln>
        </p:spPr>
      </p:pic>
    </p:spTree>
    <p:extLst>
      <p:ext uri="{BB962C8B-B14F-4D97-AF65-F5344CB8AC3E}">
        <p14:creationId xmlns:p14="http://schemas.microsoft.com/office/powerpoint/2010/main" val="5011570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838200" y="365125"/>
            <a:ext cx="10515600" cy="1325563"/>
          </a:xfrm>
          <a:prstGeom prst="rect">
            <a:avLst/>
          </a:prstGeom>
        </p:spPr>
        <p:txBody>
          <a:bodyPr/>
          <a:lstStyle>
            <a:lvl1pPr algn="ctr" defTabSz="877823">
              <a:defRPr sz="4224"/>
            </a:lvl1pPr>
          </a:lstStyle>
          <a:p>
            <a:r>
              <a:t>SMALL GROUP DISCUSSION QUESTIONS</a:t>
            </a:r>
          </a:p>
        </p:txBody>
      </p:sp>
      <p:sp>
        <p:nvSpPr>
          <p:cNvPr id="191" name="Content Placeholder 2"/>
          <p:cNvSpPr txBox="1">
            <a:spLocks noGrp="1"/>
          </p:cNvSpPr>
          <p:nvPr>
            <p:ph type="body" idx="1"/>
          </p:nvPr>
        </p:nvSpPr>
        <p:spPr>
          <a:xfrm>
            <a:off x="838200" y="1825625"/>
            <a:ext cx="10515600" cy="4351338"/>
          </a:xfrm>
          <a:prstGeom prst="rect">
            <a:avLst/>
          </a:prstGeom>
        </p:spPr>
        <p:txBody>
          <a:bodyPr/>
          <a:lstStyle/>
          <a:p>
            <a:pPr marL="0" indent="0">
              <a:buSzTx/>
              <a:buNone/>
            </a:pPr>
            <a:r>
              <a:t>1) Is she a whistleblower? </a:t>
            </a:r>
          </a:p>
          <a:p>
            <a:pPr marL="0" indent="0">
              <a:buSzTx/>
              <a:buNone/>
            </a:pPr>
            <a:r>
              <a:t>2) Does she need to complain to OSHA/SEC?</a:t>
            </a:r>
          </a:p>
          <a:p>
            <a:pPr marL="0" indent="0">
              <a:buSzTx/>
              <a:buNone/>
            </a:pPr>
            <a:r>
              <a:t>3) Does it matter if she is wrong about her allegation? </a:t>
            </a:r>
          </a:p>
          <a:p>
            <a:pPr marL="0" indent="0">
              <a:buSzTx/>
              <a:buNone/>
            </a:pPr>
            <a:r>
              <a:t>4) Does it matter that she says she’s in a compliance role?</a:t>
            </a:r>
          </a:p>
          <a:p>
            <a:pPr marL="0" indent="0">
              <a:buSzTx/>
              <a:buNone/>
            </a:pPr>
            <a:r>
              <a:t>5) Did the company have to put up with her bad behavior towards her boss and her poor work performance because she raised complaints?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2" descr="Picture 2"/>
          <p:cNvPicPr>
            <a:picLocks noChangeAspect="1"/>
          </p:cNvPicPr>
          <p:nvPr/>
        </p:nvPicPr>
        <p:blipFill>
          <a:blip r:embed="rId2"/>
          <a:stretch>
            <a:fillRect/>
          </a:stretch>
        </p:blipFill>
        <p:spPr>
          <a:xfrm>
            <a:off x="3581400" y="1371600"/>
            <a:ext cx="4864100" cy="421957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noGrp="1"/>
          </p:cNvSpPr>
          <p:nvPr>
            <p:ph type="title"/>
          </p:nvPr>
        </p:nvSpPr>
        <p:spPr>
          <a:xfrm>
            <a:off x="838200" y="365125"/>
            <a:ext cx="10515600" cy="1325563"/>
          </a:xfrm>
          <a:prstGeom prst="rect">
            <a:avLst/>
          </a:prstGeom>
        </p:spPr>
        <p:txBody>
          <a:bodyPr/>
          <a:lstStyle/>
          <a:p>
            <a:pPr defTabSz="859536">
              <a:defRPr sz="3384"/>
            </a:pPr>
            <a:r>
              <a:t>Sarbanes–Oxley Act (“SOX”) Whistleblower Protection</a:t>
            </a:r>
            <a:br/>
            <a:r>
              <a:t>18 US Code s. 1514A</a:t>
            </a:r>
          </a:p>
        </p:txBody>
      </p:sp>
      <p:sp>
        <p:nvSpPr>
          <p:cNvPr id="114" name="Content Placeholder 2"/>
          <p:cNvSpPr txBox="1">
            <a:spLocks noGrp="1"/>
          </p:cNvSpPr>
          <p:nvPr>
            <p:ph type="body" idx="1"/>
          </p:nvPr>
        </p:nvSpPr>
        <p:spPr>
          <a:xfrm>
            <a:off x="838200" y="1825625"/>
            <a:ext cx="10515600" cy="4351338"/>
          </a:xfrm>
          <a:prstGeom prst="rect">
            <a:avLst/>
          </a:prstGeom>
        </p:spPr>
        <p:txBody>
          <a:bodyPr/>
          <a:lstStyle/>
          <a:p>
            <a:pPr>
              <a:lnSpc>
                <a:spcPct val="72000"/>
              </a:lnSpc>
              <a:defRPr sz="2500"/>
            </a:pPr>
            <a:r>
              <a:rPr dirty="0"/>
              <a:t>The “SOX” Act of 2002 significantly protects corporate whistleblowers</a:t>
            </a:r>
          </a:p>
          <a:p>
            <a:pPr>
              <a:lnSpc>
                <a:spcPct val="72000"/>
              </a:lnSpc>
              <a:defRPr sz="2500"/>
            </a:pPr>
            <a:r>
              <a:rPr dirty="0"/>
              <a:t>The act provides legal protection for discharged employees</a:t>
            </a:r>
          </a:p>
          <a:p>
            <a:pPr>
              <a:lnSpc>
                <a:spcPct val="72000"/>
              </a:lnSpc>
              <a:defRPr sz="2500"/>
            </a:pPr>
            <a:r>
              <a:rPr dirty="0"/>
              <a:t>Publicly traded companies have to have a system for reporting whistleblower complaints internally</a:t>
            </a:r>
          </a:p>
          <a:p>
            <a:pPr>
              <a:lnSpc>
                <a:spcPct val="72000"/>
              </a:lnSpc>
              <a:defRPr sz="2500"/>
            </a:pPr>
            <a:r>
              <a:rPr lang="en-US" dirty="0"/>
              <a:t>R</a:t>
            </a:r>
            <a:r>
              <a:rPr dirty="0"/>
              <a:t>etaliation against whistleblowers is actionable by law</a:t>
            </a:r>
          </a:p>
          <a:p>
            <a:pPr>
              <a:lnSpc>
                <a:spcPct val="72000"/>
              </a:lnSpc>
              <a:defRPr sz="2500"/>
            </a:pPr>
            <a:r>
              <a:rPr dirty="0"/>
              <a:t>The whistleblowers can file complaints w</a:t>
            </a:r>
            <a:r>
              <a:rPr lang="en-US" dirty="0"/>
              <a:t>ith</a:t>
            </a:r>
            <a:r>
              <a:rPr dirty="0"/>
              <a:t> the U.S. Department of Labor in case of retaliation</a:t>
            </a:r>
          </a:p>
          <a:p>
            <a:pPr>
              <a:lnSpc>
                <a:spcPct val="72000"/>
              </a:lnSpc>
              <a:defRPr sz="2500"/>
            </a:pPr>
            <a:r>
              <a:rPr dirty="0"/>
              <a:t>Employees who win in SOX cases are entitled to "make whole" remedy which includes </a:t>
            </a:r>
            <a:r>
              <a:rPr u="sng" dirty="0"/>
              <a:t>employee reinstatement,</a:t>
            </a:r>
            <a:r>
              <a:rPr dirty="0"/>
              <a:t>  </a:t>
            </a:r>
            <a:r>
              <a:rPr u="sng" dirty="0"/>
              <a:t>back pay</a:t>
            </a:r>
            <a:r>
              <a:rPr dirty="0"/>
              <a:t> and </a:t>
            </a:r>
            <a:r>
              <a:rPr u="sng" dirty="0"/>
              <a:t>attorneys fees</a:t>
            </a:r>
            <a:r>
              <a:rPr dirty="0"/>
              <a:t> as well as additional damages (emotional distress)</a:t>
            </a:r>
            <a:r>
              <a:rPr lang="en-US" dirty="0"/>
              <a:t>, but </a:t>
            </a:r>
            <a:r>
              <a:rPr lang="en-US" u="sng" dirty="0"/>
              <a:t>no</a:t>
            </a:r>
            <a:r>
              <a:rPr lang="en-US" dirty="0"/>
              <a:t> </a:t>
            </a:r>
            <a:r>
              <a:rPr lang="en-US" u="sng" dirty="0"/>
              <a:t>punitive</a:t>
            </a:r>
            <a:r>
              <a:rPr lang="en-US" dirty="0"/>
              <a:t> </a:t>
            </a:r>
            <a:r>
              <a:rPr lang="en-US" u="sng" dirty="0"/>
              <a:t>damages</a:t>
            </a:r>
            <a:r>
              <a:rPr lang="en-US" dirty="0"/>
              <a:t>.</a:t>
            </a:r>
            <a:endParaRPr dirty="0"/>
          </a:p>
          <a:p>
            <a:pPr>
              <a:lnSpc>
                <a:spcPct val="72000"/>
              </a:lnSpc>
              <a:defRPr sz="2500"/>
            </a:pPr>
            <a:r>
              <a:rPr dirty="0"/>
              <a:t>Discrimination complaints should be filed with the Department of Labor (DOL) within 90 days of the discriminatory act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3"/>
          <p:cNvSpPr txBox="1">
            <a:spLocks noGrp="1"/>
          </p:cNvSpPr>
          <p:nvPr>
            <p:ph type="title"/>
          </p:nvPr>
        </p:nvSpPr>
        <p:spPr>
          <a:xfrm>
            <a:off x="838200" y="228600"/>
            <a:ext cx="10515600" cy="1325563"/>
          </a:xfrm>
          <a:prstGeom prst="rect">
            <a:avLst/>
          </a:prstGeom>
        </p:spPr>
        <p:txBody>
          <a:bodyPr/>
          <a:lstStyle>
            <a:lvl1pPr algn="ctr"/>
          </a:lstStyle>
          <a:p>
            <a:r>
              <a:t>Wrong, But Protected Anyway</a:t>
            </a:r>
          </a:p>
        </p:txBody>
      </p:sp>
      <p:pic>
        <p:nvPicPr>
          <p:cNvPr id="194" name="Picture 2" descr="Picture 2"/>
          <p:cNvPicPr>
            <a:picLocks noChangeAspect="1"/>
          </p:cNvPicPr>
          <p:nvPr/>
        </p:nvPicPr>
        <p:blipFill>
          <a:blip r:embed="rId2"/>
          <a:stretch>
            <a:fillRect/>
          </a:stretch>
        </p:blipFill>
        <p:spPr>
          <a:xfrm>
            <a:off x="1147762" y="1295400"/>
            <a:ext cx="9896476" cy="52578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2" descr="Picture 2"/>
          <p:cNvPicPr>
            <a:picLocks noChangeAspect="1"/>
          </p:cNvPicPr>
          <p:nvPr/>
        </p:nvPicPr>
        <p:blipFill>
          <a:blip r:embed="rId2"/>
          <a:stretch>
            <a:fillRect/>
          </a:stretch>
        </p:blipFill>
        <p:spPr>
          <a:xfrm>
            <a:off x="1143000" y="28686"/>
            <a:ext cx="9620250" cy="652451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2" descr="Picture 2"/>
          <p:cNvPicPr>
            <a:picLocks noChangeAspect="1"/>
          </p:cNvPicPr>
          <p:nvPr/>
        </p:nvPicPr>
        <p:blipFill>
          <a:blip r:embed="rId2"/>
          <a:stretch>
            <a:fillRect/>
          </a:stretch>
        </p:blipFill>
        <p:spPr>
          <a:xfrm>
            <a:off x="1123950" y="76200"/>
            <a:ext cx="9944100" cy="67056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a:spLocks noGrp="1"/>
          </p:cNvSpPr>
          <p:nvPr>
            <p:ph type="title"/>
          </p:nvPr>
        </p:nvSpPr>
        <p:spPr>
          <a:xfrm>
            <a:off x="838200" y="365125"/>
            <a:ext cx="10515600" cy="1325563"/>
          </a:xfrm>
          <a:prstGeom prst="rect">
            <a:avLst/>
          </a:prstGeom>
        </p:spPr>
        <p:txBody>
          <a:bodyPr/>
          <a:lstStyle/>
          <a:p>
            <a:r>
              <a:t>References:</a:t>
            </a:r>
          </a:p>
        </p:txBody>
      </p:sp>
      <p:sp>
        <p:nvSpPr>
          <p:cNvPr id="181" name="Content Placeholder 2"/>
          <p:cNvSpPr txBox="1">
            <a:spLocks noGrp="1"/>
          </p:cNvSpPr>
          <p:nvPr>
            <p:ph type="body" idx="1"/>
          </p:nvPr>
        </p:nvSpPr>
        <p:spPr>
          <a:xfrm>
            <a:off x="838200" y="1523476"/>
            <a:ext cx="10515600" cy="4351338"/>
          </a:xfrm>
          <a:prstGeom prst="rect">
            <a:avLst/>
          </a:prstGeom>
        </p:spPr>
        <p:txBody>
          <a:bodyPr>
            <a:normAutofit/>
          </a:bodyPr>
          <a:lstStyle/>
          <a:p>
            <a:pPr>
              <a:defRPr sz="2000" i="1"/>
            </a:pPr>
            <a:r>
              <a:rPr dirty="0"/>
              <a:t>15 U.S. Code § 78u–6 - Securities whistleblower incentives and protection</a:t>
            </a:r>
          </a:p>
          <a:p>
            <a:pPr>
              <a:defRPr sz="2000" i="1"/>
            </a:pPr>
            <a:r>
              <a:rPr dirty="0"/>
              <a:t>18 U.S. Code § 1514A - Civil action to protect against retaliation in fraud cases</a:t>
            </a:r>
          </a:p>
          <a:p>
            <a:pPr>
              <a:defRPr sz="2000" i="1"/>
            </a:pPr>
            <a:r>
              <a:rPr dirty="0"/>
              <a:t>Stephen M. Kohn, Sarbanes-Oxley Act: Legal Protection for Corporate Whistleblowers, National Whistleblower Center (NWC)</a:t>
            </a:r>
          </a:p>
          <a:p>
            <a:pPr>
              <a:defRPr sz="2000" i="1"/>
            </a:pPr>
            <a:r>
              <a:rPr dirty="0"/>
              <a:t>M. Megan O’Malley, Whistleblower protections, retaliation issues, and investigative issues arising under the Sarbanes-Oxley and the Dodd-Frank Act, The American Bar Association Annual Meeting, July 31, 2015, Chicago, IL</a:t>
            </a:r>
          </a:p>
          <a:p>
            <a:pPr>
              <a:defRPr sz="2000" i="1"/>
            </a:pPr>
            <a:r>
              <a:rPr dirty="0"/>
              <a:t>2016</a:t>
            </a:r>
            <a:r>
              <a:rPr lang="en-US" dirty="0"/>
              <a:t> &amp; 2017 --</a:t>
            </a:r>
            <a:r>
              <a:rPr dirty="0"/>
              <a:t> Annual Report</a:t>
            </a:r>
            <a:r>
              <a:rPr lang="en-US" dirty="0"/>
              <a:t>s</a:t>
            </a:r>
            <a:r>
              <a:rPr dirty="0"/>
              <a:t> to Congress on the Dodd-Frank Whistleblower Program, U.S. SEC</a:t>
            </a:r>
            <a:endParaRPr lang="en-US" dirty="0"/>
          </a:p>
          <a:p>
            <a:pPr marL="0" indent="0">
              <a:buNone/>
              <a:defRPr sz="2000" i="1"/>
            </a:pPr>
            <a:r>
              <a:rPr lang="en-US" dirty="0"/>
              <a:t>	</a:t>
            </a:r>
            <a:r>
              <a:rPr lang="en-US" dirty="0">
                <a:hlinkClick r:id="rId2"/>
              </a:rPr>
              <a:t>https://www.sec.gov/files/owb-annual-report-2016.pdf</a:t>
            </a:r>
            <a:r>
              <a:rPr lang="en-US" dirty="0"/>
              <a:t>, </a:t>
            </a:r>
          </a:p>
          <a:p>
            <a:pPr marL="0" indent="0">
              <a:buNone/>
              <a:defRPr sz="2000" i="1"/>
            </a:pPr>
            <a:r>
              <a:rPr lang="en-US" dirty="0"/>
              <a:t>	</a:t>
            </a:r>
            <a:r>
              <a:rPr lang="en-US" dirty="0">
                <a:hlinkClick r:id="rId3"/>
              </a:rPr>
              <a:t>https://www.sec.gov/files/sec-2017-annual-report-whistleblower-program.pdf</a:t>
            </a:r>
            <a:r>
              <a:rPr lang="en-US" dirty="0"/>
              <a:t> . </a:t>
            </a:r>
            <a:endParaRPr dirty="0"/>
          </a:p>
          <a:p>
            <a:pPr>
              <a:defRPr sz="2000" i="1"/>
            </a:pPr>
            <a:r>
              <a:rPr dirty="0"/>
              <a:t>U.S. SEC Office of the Whistleblower (</a:t>
            </a:r>
            <a:r>
              <a:rPr u="sng" dirty="0">
                <a:solidFill>
                  <a:srgbClr val="0000FF"/>
                </a:solidFill>
                <a:uFill>
                  <a:solidFill>
                    <a:srgbClr val="0000FF"/>
                  </a:solidFill>
                </a:uFill>
                <a:hlinkClick r:id="rId4"/>
              </a:rPr>
              <a:t>https://www.sec.gov/whistleblower</a:t>
            </a:r>
            <a:r>
              <a:rPr dirty="0"/>
              <a:t>) </a:t>
            </a:r>
          </a:p>
        </p:txBody>
      </p:sp>
    </p:spTree>
    <p:extLst>
      <p:ext uri="{BB962C8B-B14F-4D97-AF65-F5344CB8AC3E}">
        <p14:creationId xmlns:p14="http://schemas.microsoft.com/office/powerpoint/2010/main" val="12471928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838200" y="365125"/>
            <a:ext cx="10515600" cy="1325563"/>
          </a:xfrm>
          <a:prstGeom prst="rect">
            <a:avLst/>
          </a:prstGeom>
        </p:spPr>
        <p:txBody>
          <a:bodyPr/>
          <a:lstStyle/>
          <a:p>
            <a:pPr>
              <a:defRPr sz="3600"/>
            </a:pPr>
            <a:r>
              <a:t>Whistleblower Provisions of Sarbanes-Oxley</a:t>
            </a:r>
            <a:r>
              <a:rPr sz="4400"/>
              <a:t>	</a:t>
            </a:r>
          </a:p>
        </p:txBody>
      </p:sp>
      <p:sp>
        <p:nvSpPr>
          <p:cNvPr id="117" name="Content Placeholder 2"/>
          <p:cNvSpPr txBox="1">
            <a:spLocks noGrp="1"/>
          </p:cNvSpPr>
          <p:nvPr>
            <p:ph type="body" idx="1"/>
          </p:nvPr>
        </p:nvSpPr>
        <p:spPr>
          <a:xfrm>
            <a:off x="838200" y="1825625"/>
            <a:ext cx="10515600" cy="4351338"/>
          </a:xfrm>
          <a:prstGeom prst="rect">
            <a:avLst/>
          </a:prstGeom>
        </p:spPr>
        <p:txBody>
          <a:bodyPr/>
          <a:lstStyle/>
          <a:p>
            <a:pPr marL="226313" indent="-226313" defTabSz="905255">
              <a:lnSpc>
                <a:spcPct val="81000"/>
              </a:lnSpc>
              <a:spcBef>
                <a:spcPts val="900"/>
              </a:spcBef>
              <a:defRPr sz="2700"/>
            </a:pPr>
            <a:r>
              <a:rPr dirty="0"/>
              <a:t>Taking a harmful action against any person to retaliate is unlawful</a:t>
            </a:r>
          </a:p>
          <a:p>
            <a:pPr marL="226313" indent="-226313" defTabSz="905255">
              <a:lnSpc>
                <a:spcPct val="81000"/>
              </a:lnSpc>
              <a:spcBef>
                <a:spcPts val="900"/>
              </a:spcBef>
              <a:defRPr sz="2700"/>
            </a:pPr>
            <a:r>
              <a:rPr dirty="0"/>
              <a:t>If an employee loses a civil whistleblower case, s/he may be liable in subsequent legal proceedings </a:t>
            </a:r>
          </a:p>
          <a:p>
            <a:pPr marL="226313" indent="-226313" defTabSz="905255">
              <a:lnSpc>
                <a:spcPct val="81000"/>
              </a:lnSpc>
              <a:spcBef>
                <a:spcPts val="900"/>
              </a:spcBef>
              <a:defRPr sz="2700"/>
            </a:pPr>
            <a:r>
              <a:rPr dirty="0"/>
              <a:t>Anyone who retaliates against a whistleblower is liable under the Securities Exchange Act of 1934</a:t>
            </a:r>
          </a:p>
          <a:p>
            <a:pPr marL="226313" indent="-226313" defTabSz="905255">
              <a:lnSpc>
                <a:spcPct val="81000"/>
              </a:lnSpc>
              <a:spcBef>
                <a:spcPts val="900"/>
              </a:spcBef>
              <a:defRPr sz="2700"/>
            </a:pPr>
            <a:r>
              <a:rPr dirty="0"/>
              <a:t>SOX’s § 3(b) empowers broadly the SEC and the Department of Justice to enforce the Act’s provisions in civil and criminal cases</a:t>
            </a:r>
          </a:p>
          <a:p>
            <a:pPr marL="226313" indent="-226313" defTabSz="905255">
              <a:lnSpc>
                <a:spcPct val="81000"/>
              </a:lnSpc>
              <a:spcBef>
                <a:spcPts val="900"/>
              </a:spcBef>
              <a:defRPr sz="2700"/>
            </a:pPr>
            <a:r>
              <a:rPr dirty="0"/>
              <a:t>SOX offers a general framework for protection of employees (including auditors and attorneys) who disclose useful information of law violation</a:t>
            </a:r>
            <a:r>
              <a:rPr lang="en-US" dirty="0"/>
              <a:t>, even if</a:t>
            </a:r>
            <a:r>
              <a:rPr dirty="0"/>
              <a:t> </a:t>
            </a:r>
            <a:r>
              <a:rPr lang="en-US" dirty="0"/>
              <a:t>it</a:t>
            </a:r>
            <a:r>
              <a:rPr dirty="0"/>
              <a:t> may hurt investors</a:t>
            </a:r>
            <a:r>
              <a:rPr lang="en-US" dirty="0"/>
              <a: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CEEF"/>
            </a:gs>
            <a:gs pos="74001">
              <a:srgbClr val="E0F1F2"/>
            </a:gs>
            <a:gs pos="83000">
              <a:srgbClr val="E0F1F2"/>
            </a:gs>
            <a:gs pos="100000">
              <a:srgbClr val="EBF6F7"/>
            </a:gs>
          </a:gsLst>
          <a:lin ang="5400000" scaled="1"/>
          <a:tileRect/>
        </a:gradFill>
        <a:effectLst/>
      </p:bgPr>
    </p:bg>
    <p:spTree>
      <p:nvGrpSpPr>
        <p:cNvPr id="1" name=""/>
        <p:cNvGrpSpPr/>
        <p:nvPr/>
      </p:nvGrpSpPr>
      <p:grpSpPr>
        <a:xfrm>
          <a:off x="0" y="0"/>
          <a:ext cx="0" cy="0"/>
          <a:chOff x="0" y="0"/>
          <a:chExt cx="0" cy="0"/>
        </a:xfrm>
      </p:grpSpPr>
      <p:sp>
        <p:nvSpPr>
          <p:cNvPr id="148" name="Title 1"/>
          <p:cNvSpPr txBox="1">
            <a:spLocks noGrp="1"/>
          </p:cNvSpPr>
          <p:nvPr>
            <p:ph type="title"/>
          </p:nvPr>
        </p:nvSpPr>
        <p:spPr>
          <a:xfrm>
            <a:off x="575441" y="365125"/>
            <a:ext cx="10778359" cy="1142833"/>
          </a:xfrm>
          <a:prstGeom prst="rect">
            <a:avLst/>
          </a:prstGeom>
        </p:spPr>
        <p:txBody>
          <a:bodyPr/>
          <a:lstStyle/>
          <a:p>
            <a:pPr algn="r">
              <a:defRPr sz="3600"/>
            </a:pPr>
            <a:r>
              <a:rPr dirty="0"/>
              <a:t>Dodd-Frank</a:t>
            </a:r>
            <a:r>
              <a:rPr lang="en-US" dirty="0"/>
              <a:t>:</a:t>
            </a:r>
            <a:r>
              <a:rPr dirty="0"/>
              <a:t> </a:t>
            </a:r>
            <a:r>
              <a:rPr b="1" dirty="0"/>
              <a:t>Wall Street Reform and Consumer Protection Act of 2010</a:t>
            </a:r>
          </a:p>
        </p:txBody>
      </p:sp>
      <p:sp>
        <p:nvSpPr>
          <p:cNvPr id="149" name="Content Placeholder 2"/>
          <p:cNvSpPr txBox="1">
            <a:spLocks noGrp="1"/>
          </p:cNvSpPr>
          <p:nvPr>
            <p:ph type="body" idx="1"/>
          </p:nvPr>
        </p:nvSpPr>
        <p:spPr>
          <a:prstGeom prst="rect">
            <a:avLst/>
          </a:prstGeom>
        </p:spPr>
        <p:txBody>
          <a:bodyPr/>
          <a:lstStyle/>
          <a:p>
            <a:r>
              <a:rPr dirty="0"/>
              <a:t>The Dodd Frank act amended the Securities Exchange Act of 1934 by § 21F (securities whistleblower incentives and protection)</a:t>
            </a:r>
          </a:p>
          <a:p>
            <a:r>
              <a:rPr dirty="0"/>
              <a:t>§ 21F allows the SEC to give monetary awards to individuals who provide original information that leads to successful SEC enforcement action</a:t>
            </a:r>
          </a:p>
          <a:p>
            <a:r>
              <a:rPr dirty="0"/>
              <a:t>The SEC established the office of the whistleblower within the SEC's division of Enforcement</a:t>
            </a:r>
          </a:p>
          <a:p>
            <a:r>
              <a:rPr dirty="0"/>
              <a:t>The Dodd-Frank Act and the SEC also implemented regulations to </a:t>
            </a:r>
            <a:r>
              <a:rPr u="sng" dirty="0"/>
              <a:t>prohibit retaliation </a:t>
            </a:r>
            <a:r>
              <a:rPr dirty="0"/>
              <a:t>towards whistleblowers</a:t>
            </a:r>
          </a:p>
        </p:txBody>
      </p:sp>
    </p:spTree>
    <p:extLst>
      <p:ext uri="{BB962C8B-B14F-4D97-AF65-F5344CB8AC3E}">
        <p14:creationId xmlns:p14="http://schemas.microsoft.com/office/powerpoint/2010/main" val="3273348842"/>
      </p:ext>
    </p:extLst>
  </p:cSld>
  <p:clrMapOvr>
    <a:overrideClrMapping bg1="lt1" tx1="dk1" bg2="lt2" tx2="dk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524256" y="4767072"/>
            <a:ext cx="6594189" cy="1625210"/>
          </a:xfrm>
          <a:prstGeom prst="rect">
            <a:avLst/>
          </a:prstGeom>
        </p:spPr>
        <p:txBody>
          <a:bodyPr vert="horz" lIns="91440" tIns="45720" rIns="91440" bIns="45720" rtlCol="0" anchor="ctr">
            <a:normAutofit/>
          </a:bodyPr>
          <a:lstStyle/>
          <a:p>
            <a:pPr algn="r">
              <a:spcBef>
                <a:spcPct val="0"/>
              </a:spcBef>
            </a:pPr>
            <a:r>
              <a:rPr lang="en-US" kern="1200" dirty="0">
                <a:solidFill>
                  <a:srgbClr val="0070C0"/>
                </a:solidFill>
                <a:latin typeface="+mj-lt"/>
                <a:ea typeface="+mj-ea"/>
                <a:cs typeface="+mj-cs"/>
              </a:rPr>
              <a:t>SEC’s Office of the Whistleblower</a:t>
            </a:r>
          </a:p>
        </p:txBody>
      </p:sp>
      <p:pic>
        <p:nvPicPr>
          <p:cNvPr id="2" name="Picture 1"/>
          <p:cNvPicPr>
            <a:picLocks noChangeAspect="1"/>
          </p:cNvPicPr>
          <p:nvPr/>
        </p:nvPicPr>
        <p:blipFill rotWithShape="1">
          <a:blip r:embed="rId2"/>
          <a:srcRect r="1" b="4993"/>
          <a:stretch/>
        </p:blipFill>
        <p:spPr>
          <a:xfrm>
            <a:off x="327547" y="321733"/>
            <a:ext cx="7058306" cy="4107392"/>
          </a:xfrm>
          <a:prstGeom prst="rect">
            <a:avLst/>
          </a:prstGeom>
        </p:spPr>
      </p:pic>
      <p:sp>
        <p:nvSpPr>
          <p:cNvPr id="132" name="Content Placeholder 2"/>
          <p:cNvSpPr txBox="1">
            <a:spLocks noGrp="1"/>
          </p:cNvSpPr>
          <p:nvPr>
            <p:ph type="body" idx="1"/>
          </p:nvPr>
        </p:nvSpPr>
        <p:spPr>
          <a:xfrm>
            <a:off x="8029319" y="917725"/>
            <a:ext cx="3424739" cy="4852362"/>
          </a:xfrm>
          <a:prstGeom prst="rect">
            <a:avLst/>
          </a:prstGeom>
        </p:spPr>
        <p:txBody>
          <a:bodyPr vert="horz" lIns="91440" tIns="45720" rIns="91440" bIns="45720" rtlCol="0" anchor="ctr">
            <a:normAutofit/>
          </a:bodyPr>
          <a:lstStyle/>
          <a:p>
            <a:pPr>
              <a:buFont typeface="Arial" panose="020B0604020202020204" pitchFamily="34" charset="0"/>
              <a:buChar char="•"/>
            </a:pPr>
            <a:r>
              <a:rPr lang="en-US" sz="1700" kern="1200" dirty="0">
                <a:solidFill>
                  <a:schemeClr val="tx1"/>
                </a:solidFill>
                <a:latin typeface="+mn-lt"/>
                <a:ea typeface="+mn-ea"/>
                <a:cs typeface="+mn-cs"/>
              </a:rPr>
              <a:t>Office of the Whistleblower established under Dodd-Frank to protect whistleblowers</a:t>
            </a:r>
          </a:p>
          <a:p>
            <a:pPr>
              <a:buFont typeface="Arial" panose="020B0604020202020204" pitchFamily="34" charset="0"/>
              <a:buChar char="•"/>
            </a:pPr>
            <a:r>
              <a:rPr lang="en-US" sz="1700" kern="1200" dirty="0">
                <a:solidFill>
                  <a:schemeClr val="tx1"/>
                </a:solidFill>
                <a:latin typeface="+mn-lt"/>
                <a:ea typeface="+mn-ea"/>
                <a:cs typeface="+mn-cs"/>
              </a:rPr>
              <a:t>Whistleblowers can help Securities and Exchange Commission to identify fraud and other law violations sooner rather than later</a:t>
            </a:r>
          </a:p>
          <a:p>
            <a:pPr>
              <a:buFont typeface="Arial" panose="020B0604020202020204" pitchFamily="34" charset="0"/>
              <a:buChar char="•"/>
            </a:pPr>
            <a:r>
              <a:rPr lang="en-US" sz="1700" kern="1200" dirty="0">
                <a:solidFill>
                  <a:schemeClr val="tx1"/>
                </a:solidFill>
                <a:latin typeface="+mn-lt"/>
                <a:ea typeface="+mn-ea"/>
                <a:cs typeface="+mn-cs"/>
              </a:rPr>
              <a:t>By early detection of fraud, the harm to investors can be minimized</a:t>
            </a:r>
          </a:p>
          <a:p>
            <a:pPr>
              <a:buFont typeface="Arial" panose="020B0604020202020204" pitchFamily="34" charset="0"/>
              <a:buChar char="•"/>
            </a:pPr>
            <a:r>
              <a:rPr lang="en-US" sz="1700" kern="1200" dirty="0">
                <a:solidFill>
                  <a:schemeClr val="tx1"/>
                </a:solidFill>
                <a:latin typeface="+mn-lt"/>
                <a:ea typeface="+mn-ea"/>
                <a:cs typeface="+mn-cs"/>
              </a:rPr>
              <a:t>The SEC can provide monetary awards for people who report original information leading to SEC's enforcement action</a:t>
            </a:r>
          </a:p>
        </p:txBody>
      </p:sp>
    </p:spTree>
    <p:extLst>
      <p:ext uri="{BB962C8B-B14F-4D97-AF65-F5344CB8AC3E}">
        <p14:creationId xmlns:p14="http://schemas.microsoft.com/office/powerpoint/2010/main" val="28785384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838200" y="365125"/>
            <a:ext cx="10515600" cy="1325563"/>
          </a:xfrm>
          <a:prstGeom prst="rect">
            <a:avLst/>
          </a:prstGeom>
        </p:spPr>
        <p:txBody>
          <a:bodyPr/>
          <a:lstStyle/>
          <a:p>
            <a:pPr>
              <a:defRPr sz="3600"/>
            </a:pPr>
            <a:r>
              <a:rPr dirty="0"/>
              <a:t>15 U.S. Code § 78u–6</a:t>
            </a:r>
            <a:r>
              <a:rPr lang="en-US" dirty="0"/>
              <a:t>, </a:t>
            </a:r>
            <a:r>
              <a:rPr dirty="0"/>
              <a:t>Securities whistleblower incentives and protection</a:t>
            </a:r>
          </a:p>
        </p:txBody>
      </p:sp>
      <p:sp>
        <p:nvSpPr>
          <p:cNvPr id="120" name="Content Placeholder 2"/>
          <p:cNvSpPr txBox="1">
            <a:spLocks noGrp="1"/>
          </p:cNvSpPr>
          <p:nvPr>
            <p:ph type="body" idx="1"/>
          </p:nvPr>
        </p:nvSpPr>
        <p:spPr>
          <a:xfrm>
            <a:off x="838200" y="1825625"/>
            <a:ext cx="10515600" cy="4351338"/>
          </a:xfrm>
          <a:prstGeom prst="rect">
            <a:avLst/>
          </a:prstGeom>
        </p:spPr>
        <p:txBody>
          <a:bodyPr/>
          <a:lstStyle/>
          <a:p>
            <a:pPr>
              <a:lnSpc>
                <a:spcPct val="72000"/>
              </a:lnSpc>
              <a:defRPr sz="2300"/>
            </a:pPr>
            <a:r>
              <a:rPr dirty="0"/>
              <a:t>Covered judicial or administrative action – Brought by the Commission resulting in more than $1 million in monetary sanctions</a:t>
            </a:r>
            <a:r>
              <a:rPr lang="en-US" dirty="0"/>
              <a:t> (instituted by Dodd-Frank, 2010)</a:t>
            </a:r>
            <a:endParaRPr dirty="0"/>
          </a:p>
          <a:p>
            <a:pPr>
              <a:lnSpc>
                <a:spcPct val="72000"/>
              </a:lnSpc>
              <a:defRPr sz="2300"/>
            </a:pPr>
            <a:r>
              <a:rPr u="sng" dirty="0"/>
              <a:t>Investor Protection Fund</a:t>
            </a:r>
            <a:r>
              <a:rPr dirty="0"/>
              <a:t> – established by the SEC for awards if “original information” is provided by whistleblowers</a:t>
            </a:r>
            <a:r>
              <a:rPr lang="en-US" dirty="0"/>
              <a:t>, set up in 2012</a:t>
            </a:r>
            <a:endParaRPr dirty="0"/>
          </a:p>
          <a:p>
            <a:pPr>
              <a:lnSpc>
                <a:spcPct val="72000"/>
              </a:lnSpc>
              <a:defRPr sz="2300"/>
            </a:pPr>
            <a:r>
              <a:rPr dirty="0"/>
              <a:t>For voluntarily provided original information to the Commission, leading to covered judicial or administrative action</a:t>
            </a:r>
          </a:p>
          <a:p>
            <a:pPr marL="685800" lvl="1" indent="-228600">
              <a:lnSpc>
                <a:spcPct val="72000"/>
              </a:lnSpc>
              <a:spcBef>
                <a:spcPts val="500"/>
              </a:spcBef>
              <a:defRPr sz="2000"/>
            </a:pPr>
            <a:r>
              <a:rPr dirty="0"/>
              <a:t>The awards are between 10% and 30% of the total collected monetary sanctions</a:t>
            </a:r>
          </a:p>
          <a:p>
            <a:pPr marL="685800" lvl="1" indent="-228600">
              <a:lnSpc>
                <a:spcPct val="72000"/>
              </a:lnSpc>
              <a:spcBef>
                <a:spcPts val="500"/>
              </a:spcBef>
              <a:defRPr sz="2000"/>
            </a:pPr>
            <a:r>
              <a:rPr dirty="0"/>
              <a:t>The determination of the award is at the discretion of the SEC</a:t>
            </a:r>
          </a:p>
          <a:p>
            <a:pPr>
              <a:lnSpc>
                <a:spcPct val="72000"/>
              </a:lnSpc>
              <a:defRPr sz="2300"/>
            </a:pPr>
            <a:r>
              <a:rPr dirty="0"/>
              <a:t>Awards cannot be given to a whistleblower who is an employee or officer of a:</a:t>
            </a:r>
          </a:p>
          <a:p>
            <a:pPr marL="685800" lvl="1" indent="-228600">
              <a:lnSpc>
                <a:spcPct val="72000"/>
              </a:lnSpc>
              <a:spcBef>
                <a:spcPts val="500"/>
              </a:spcBef>
              <a:defRPr sz="2000"/>
            </a:pPr>
            <a:r>
              <a:rPr dirty="0"/>
              <a:t>Regulatory agency</a:t>
            </a:r>
          </a:p>
          <a:p>
            <a:pPr marL="685800" lvl="1" indent="-228600">
              <a:lnSpc>
                <a:spcPct val="72000"/>
              </a:lnSpc>
              <a:spcBef>
                <a:spcPts val="500"/>
              </a:spcBef>
              <a:defRPr sz="2000"/>
            </a:pPr>
            <a:r>
              <a:rPr dirty="0"/>
              <a:t>The Department of Justice</a:t>
            </a:r>
          </a:p>
          <a:p>
            <a:pPr marL="685800" lvl="1" indent="-228600">
              <a:lnSpc>
                <a:spcPct val="72000"/>
              </a:lnSpc>
              <a:spcBef>
                <a:spcPts val="500"/>
              </a:spcBef>
              <a:defRPr sz="2000"/>
            </a:pPr>
            <a:r>
              <a:rPr dirty="0"/>
              <a:t>A self – regulatory organization</a:t>
            </a:r>
          </a:p>
          <a:p>
            <a:pPr marL="685800" lvl="1" indent="-228600">
              <a:lnSpc>
                <a:spcPct val="72000"/>
              </a:lnSpc>
              <a:spcBef>
                <a:spcPts val="500"/>
              </a:spcBef>
              <a:defRPr sz="2000"/>
            </a:pPr>
            <a:r>
              <a:rPr dirty="0"/>
              <a:t>The Public Company Accounting Oversight Board (PCAOB)</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xfrm>
            <a:off x="838200" y="365125"/>
            <a:ext cx="10515600" cy="802494"/>
          </a:xfrm>
          <a:prstGeom prst="rect">
            <a:avLst/>
          </a:prstGeom>
        </p:spPr>
        <p:txBody>
          <a:bodyPr/>
          <a:lstStyle/>
          <a:p>
            <a:pPr defTabSz="685800">
              <a:defRPr sz="2400"/>
            </a:pPr>
            <a:r>
              <a:t>15 U.S. Code § 78u–6  (cont.)</a:t>
            </a:r>
            <a:br/>
            <a:r>
              <a:t>Required reports to Congress </a:t>
            </a:r>
          </a:p>
        </p:txBody>
      </p:sp>
      <p:sp>
        <p:nvSpPr>
          <p:cNvPr id="123" name="Content Placeholder 2"/>
          <p:cNvSpPr txBox="1">
            <a:spLocks noGrp="1"/>
          </p:cNvSpPr>
          <p:nvPr>
            <p:ph type="body" idx="1"/>
          </p:nvPr>
        </p:nvSpPr>
        <p:spPr>
          <a:xfrm>
            <a:off x="838200" y="1477106"/>
            <a:ext cx="10515600" cy="4699858"/>
          </a:xfrm>
          <a:prstGeom prst="rect">
            <a:avLst/>
          </a:prstGeom>
        </p:spPr>
        <p:txBody>
          <a:bodyPr/>
          <a:lstStyle/>
          <a:p>
            <a:pPr>
              <a:lnSpc>
                <a:spcPct val="72000"/>
              </a:lnSpc>
              <a:defRPr sz="2300"/>
            </a:pPr>
            <a:r>
              <a:t>Each year the SEC needs to submit to the </a:t>
            </a:r>
            <a:r>
              <a:rPr u="sng"/>
              <a:t>Committee on Banking, Housing, and Urban Affairs of the Senate</a:t>
            </a:r>
            <a:r>
              <a:t>, and the </a:t>
            </a:r>
            <a:r>
              <a:rPr u="sng"/>
              <a:t>Committee on Financial Services of the House of Representatives</a:t>
            </a:r>
            <a:r>
              <a:t> the following reports:</a:t>
            </a:r>
          </a:p>
          <a:p>
            <a:pPr marL="685800" lvl="1" indent="-228600">
              <a:lnSpc>
                <a:spcPct val="72000"/>
              </a:lnSpc>
              <a:spcBef>
                <a:spcPts val="500"/>
              </a:spcBef>
              <a:defRPr sz="2000"/>
            </a:pPr>
            <a:endParaRPr/>
          </a:p>
          <a:p>
            <a:pPr marL="685800" lvl="1" indent="-228600">
              <a:lnSpc>
                <a:spcPct val="72000"/>
              </a:lnSpc>
              <a:spcBef>
                <a:spcPts val="500"/>
              </a:spcBef>
              <a:defRPr sz="2000"/>
            </a:pPr>
            <a:r>
              <a:t>The whistleblower award program</a:t>
            </a:r>
          </a:p>
          <a:p>
            <a:pPr marL="685800" lvl="1" indent="-228600">
              <a:lnSpc>
                <a:spcPct val="72000"/>
              </a:lnSpc>
              <a:spcBef>
                <a:spcPts val="500"/>
              </a:spcBef>
              <a:defRPr sz="2000"/>
            </a:pPr>
            <a:r>
              <a:t>Description of granted awards</a:t>
            </a:r>
          </a:p>
          <a:p>
            <a:pPr marL="685800" lvl="1" indent="-228600">
              <a:lnSpc>
                <a:spcPct val="72000"/>
              </a:lnSpc>
              <a:spcBef>
                <a:spcPts val="500"/>
              </a:spcBef>
              <a:defRPr sz="2000"/>
            </a:pPr>
            <a:r>
              <a:t>The type of cases receiving awards</a:t>
            </a:r>
          </a:p>
          <a:p>
            <a:pPr marL="685800" lvl="1" indent="-228600">
              <a:lnSpc>
                <a:spcPct val="72000"/>
              </a:lnSpc>
              <a:spcBef>
                <a:spcPts val="500"/>
              </a:spcBef>
              <a:defRPr sz="2000"/>
            </a:pPr>
            <a:r>
              <a:t>The balance of the Fund at the beginning of the preceding fiscal year</a:t>
            </a:r>
          </a:p>
          <a:p>
            <a:pPr marL="685800" lvl="1" indent="-228600">
              <a:lnSpc>
                <a:spcPct val="72000"/>
              </a:lnSpc>
              <a:spcBef>
                <a:spcPts val="500"/>
              </a:spcBef>
              <a:defRPr sz="2000"/>
            </a:pPr>
            <a:r>
              <a:t>The amounts deposited into the fund</a:t>
            </a:r>
          </a:p>
          <a:p>
            <a:pPr marL="685800" lvl="1" indent="-228600">
              <a:lnSpc>
                <a:spcPct val="72000"/>
              </a:lnSpc>
              <a:spcBef>
                <a:spcPts val="500"/>
              </a:spcBef>
              <a:defRPr sz="2000"/>
            </a:pPr>
            <a:r>
              <a:t>The amount of earnings on investments</a:t>
            </a:r>
          </a:p>
          <a:p>
            <a:pPr marL="685800" lvl="1" indent="-228600">
              <a:lnSpc>
                <a:spcPct val="72000"/>
              </a:lnSpc>
              <a:spcBef>
                <a:spcPts val="500"/>
              </a:spcBef>
              <a:defRPr sz="2000"/>
            </a:pPr>
            <a:r>
              <a:t>The amount paid from the fund to whistleblowers</a:t>
            </a:r>
          </a:p>
          <a:p>
            <a:pPr marL="685800" lvl="1" indent="-228600">
              <a:lnSpc>
                <a:spcPct val="72000"/>
              </a:lnSpc>
              <a:spcBef>
                <a:spcPts val="500"/>
              </a:spcBef>
              <a:defRPr sz="2000"/>
            </a:pPr>
            <a:r>
              <a:t>The balance of the Fund at the end of the fiscal year</a:t>
            </a:r>
          </a:p>
          <a:p>
            <a:pPr marL="685800" lvl="1" indent="-228600">
              <a:lnSpc>
                <a:spcPct val="72000"/>
              </a:lnSpc>
              <a:spcBef>
                <a:spcPts val="500"/>
              </a:spcBef>
              <a:defRPr sz="2000"/>
            </a:pPr>
            <a:r>
              <a:t>Audited financial statements such as</a:t>
            </a:r>
          </a:p>
          <a:p>
            <a:pPr marL="685800" lvl="1" indent="-228600">
              <a:lnSpc>
                <a:spcPct val="72000"/>
              </a:lnSpc>
              <a:spcBef>
                <a:spcPts val="500"/>
              </a:spcBef>
              <a:defRPr sz="2000"/>
            </a:pPr>
            <a:r>
              <a:t>A balance sheet</a:t>
            </a:r>
          </a:p>
          <a:p>
            <a:pPr marL="685800" lvl="1" indent="-228600">
              <a:lnSpc>
                <a:spcPct val="72000"/>
              </a:lnSpc>
              <a:spcBef>
                <a:spcPts val="500"/>
              </a:spcBef>
              <a:defRPr sz="2000"/>
            </a:pPr>
            <a:r>
              <a:t>Income statement, and</a:t>
            </a:r>
          </a:p>
          <a:p>
            <a:pPr marL="685800" lvl="1" indent="-228600">
              <a:lnSpc>
                <a:spcPct val="72000"/>
              </a:lnSpc>
              <a:spcBef>
                <a:spcPts val="500"/>
              </a:spcBef>
              <a:defRPr sz="2000"/>
            </a:pPr>
            <a:r>
              <a:t>Cash flow analysis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599586"/>
            <a:ext cx="5257800" cy="695814"/>
          </a:xfrm>
          <a:prstGeom prst="rect">
            <a:avLst/>
          </a:prstGeom>
        </p:spPr>
        <p:txBody>
          <a:bodyPr>
            <a:normAutofit/>
          </a:bodyPr>
          <a:lstStyle/>
          <a:p>
            <a:pPr defTabSz="227136">
              <a:defRPr sz="648"/>
            </a:pPr>
            <a:br>
              <a:rPr dirty="0"/>
            </a:br>
            <a:r>
              <a:rPr sz="1728" dirty="0"/>
              <a:t>Prohibition against retaliation</a:t>
            </a:r>
            <a:r>
              <a:rPr lang="en-US" sz="1728" dirty="0"/>
              <a:t> under DODD-FRANK</a:t>
            </a:r>
            <a:br>
              <a:rPr sz="1728" dirty="0"/>
            </a:br>
            <a:endParaRPr sz="1728" dirty="0"/>
          </a:p>
        </p:txBody>
      </p:sp>
      <p:sp>
        <p:nvSpPr>
          <p:cNvPr id="126" name="Content Placeholder 2"/>
          <p:cNvSpPr txBox="1">
            <a:spLocks noGrp="1"/>
          </p:cNvSpPr>
          <p:nvPr>
            <p:ph type="body" idx="1"/>
          </p:nvPr>
        </p:nvSpPr>
        <p:spPr>
          <a:xfrm>
            <a:off x="838200" y="1195752"/>
            <a:ext cx="10515600" cy="4981213"/>
          </a:xfrm>
          <a:prstGeom prst="rect">
            <a:avLst/>
          </a:prstGeom>
        </p:spPr>
        <p:txBody>
          <a:bodyPr/>
          <a:lstStyle/>
          <a:p>
            <a:pPr>
              <a:lnSpc>
                <a:spcPct val="72000"/>
              </a:lnSpc>
              <a:defRPr sz="2300"/>
            </a:pPr>
            <a:r>
              <a:rPr dirty="0"/>
              <a:t>Employers cannot suspend, harass, or discriminate against whistleblowers</a:t>
            </a:r>
          </a:p>
          <a:p>
            <a:pPr>
              <a:lnSpc>
                <a:spcPct val="72000"/>
              </a:lnSpc>
              <a:defRPr sz="2300"/>
            </a:pPr>
            <a:r>
              <a:rPr dirty="0"/>
              <a:t>Enforcement</a:t>
            </a:r>
          </a:p>
          <a:p>
            <a:pPr marL="685800" lvl="1" indent="-228600">
              <a:lnSpc>
                <a:spcPct val="72000"/>
              </a:lnSpc>
              <a:spcBef>
                <a:spcPts val="500"/>
              </a:spcBef>
              <a:defRPr sz="2000"/>
            </a:pPr>
            <a:r>
              <a:rPr dirty="0"/>
              <a:t>A whistleblower who alleges discrimination may bring an action in the appropriate District Court of the United States</a:t>
            </a:r>
          </a:p>
          <a:p>
            <a:pPr>
              <a:lnSpc>
                <a:spcPct val="72000"/>
              </a:lnSpc>
              <a:defRPr sz="2300"/>
            </a:pPr>
            <a:r>
              <a:rPr dirty="0"/>
              <a:t>Relief</a:t>
            </a:r>
          </a:p>
          <a:p>
            <a:pPr marL="685800" lvl="1" indent="-228600">
              <a:lnSpc>
                <a:spcPct val="72000"/>
              </a:lnSpc>
              <a:spcBef>
                <a:spcPts val="500"/>
              </a:spcBef>
              <a:defRPr sz="2000"/>
            </a:pPr>
            <a:r>
              <a:rPr dirty="0"/>
              <a:t>Reinstatement with the same status</a:t>
            </a:r>
          </a:p>
          <a:p>
            <a:pPr marL="685800" lvl="1" indent="-228600">
              <a:lnSpc>
                <a:spcPct val="72000"/>
              </a:lnSpc>
              <a:spcBef>
                <a:spcPts val="500"/>
              </a:spcBef>
              <a:defRPr sz="2000"/>
            </a:pPr>
            <a:r>
              <a:rPr dirty="0"/>
              <a:t>Double amount of back pay </a:t>
            </a:r>
            <a:r>
              <a:rPr lang="en-US" dirty="0"/>
              <a:t>owed</a:t>
            </a:r>
            <a:r>
              <a:rPr dirty="0"/>
              <a:t> the individual</a:t>
            </a:r>
          </a:p>
          <a:p>
            <a:pPr marL="685800" lvl="1" indent="-228600">
              <a:lnSpc>
                <a:spcPct val="72000"/>
              </a:lnSpc>
              <a:spcBef>
                <a:spcPts val="500"/>
              </a:spcBef>
              <a:defRPr sz="2000"/>
            </a:pPr>
            <a:r>
              <a:rPr dirty="0"/>
              <a:t>Compensation for legal costs and expert witness fees</a:t>
            </a:r>
          </a:p>
          <a:p>
            <a:pPr>
              <a:lnSpc>
                <a:spcPct val="72000"/>
              </a:lnSpc>
              <a:defRPr sz="2300"/>
            </a:pPr>
            <a:r>
              <a:rPr u="sng" dirty="0"/>
              <a:t>Confidentiality</a:t>
            </a:r>
          </a:p>
          <a:p>
            <a:pPr marL="685800" lvl="1" indent="-228600">
              <a:lnSpc>
                <a:spcPct val="72000"/>
              </a:lnSpc>
              <a:spcBef>
                <a:spcPts val="500"/>
              </a:spcBef>
              <a:defRPr sz="2000"/>
            </a:pPr>
            <a:r>
              <a:rPr dirty="0"/>
              <a:t>The Commission should not disclose information provided by whistleblower if this information could reveal whistleblower’s identity</a:t>
            </a:r>
          </a:p>
          <a:p>
            <a:pPr>
              <a:lnSpc>
                <a:spcPct val="72000"/>
              </a:lnSpc>
              <a:defRPr sz="2300"/>
            </a:pPr>
            <a:r>
              <a:rPr dirty="0"/>
              <a:t>Information can be shared with:</a:t>
            </a:r>
          </a:p>
          <a:p>
            <a:pPr marL="685800" lvl="1" indent="-228600">
              <a:lnSpc>
                <a:spcPct val="72000"/>
              </a:lnSpc>
              <a:spcBef>
                <a:spcPts val="500"/>
              </a:spcBef>
              <a:defRPr sz="2000"/>
            </a:pPr>
            <a:r>
              <a:rPr dirty="0"/>
              <a:t>The Attorney General of the United States</a:t>
            </a:r>
          </a:p>
          <a:p>
            <a:pPr marL="685800" lvl="1" indent="-228600">
              <a:lnSpc>
                <a:spcPct val="72000"/>
              </a:lnSpc>
              <a:spcBef>
                <a:spcPts val="500"/>
              </a:spcBef>
              <a:defRPr sz="2000"/>
            </a:pPr>
            <a:r>
              <a:rPr dirty="0"/>
              <a:t>And not appropriate regulatory authority</a:t>
            </a:r>
          </a:p>
          <a:p>
            <a:pPr marL="685800" lvl="1" indent="-228600">
              <a:lnSpc>
                <a:spcPct val="72000"/>
              </a:lnSpc>
              <a:spcBef>
                <a:spcPts val="500"/>
              </a:spcBef>
              <a:defRPr sz="2000"/>
            </a:pPr>
            <a:r>
              <a:rPr dirty="0"/>
              <a:t>A foreign securities authority</a:t>
            </a:r>
          </a:p>
          <a:p>
            <a:pPr marL="685800" lvl="1" indent="-228600">
              <a:lnSpc>
                <a:spcPct val="72000"/>
              </a:lnSpc>
              <a:spcBef>
                <a:spcPts val="500"/>
              </a:spcBef>
              <a:defRPr sz="2000"/>
            </a:pPr>
            <a:r>
              <a:rPr dirty="0"/>
              <a:t>A foreign law enforcement authority</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8098</TotalTime>
  <Words>2008</Words>
  <Application>Microsoft Office PowerPoint</Application>
  <PresentationFormat>宽屏</PresentationFormat>
  <Paragraphs>167</Paragraphs>
  <Slides>33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Arial</vt:lpstr>
      <vt:lpstr>Calibri</vt:lpstr>
      <vt:lpstr>Calibri Light</vt:lpstr>
      <vt:lpstr>Helvetica</vt:lpstr>
      <vt:lpstr>Office Theme</vt:lpstr>
      <vt:lpstr> </vt:lpstr>
      <vt:lpstr>WHISTLEBLOWER PROTECTION UNDER SARBANES-OXLEY ACT (“SOX”)</vt:lpstr>
      <vt:lpstr>Sarbanes–Oxley Act (“SOX”) Whistleblower Protection 18 US Code s. 1514A</vt:lpstr>
      <vt:lpstr>Whistleblower Provisions of Sarbanes-Oxley </vt:lpstr>
      <vt:lpstr>Dodd-Frank: Wall Street Reform and Consumer Protection Act of 2010</vt:lpstr>
      <vt:lpstr>SEC’s Office of the Whistleblower</vt:lpstr>
      <vt:lpstr>15 U.S. Code § 78u–6, Securities whistleblower incentives and protection</vt:lpstr>
      <vt:lpstr>15 U.S. Code § 78u–6  (cont.) Required reports to Congress </vt:lpstr>
      <vt:lpstr> Prohibition against retaliation under DODD-FRANK </vt:lpstr>
      <vt:lpstr>18 U.S. Code § 1514A: SOX Civil action to protect against retaliation in fraud cases</vt:lpstr>
      <vt:lpstr>SEC Summary on Whistleblower Program</vt:lpstr>
      <vt:lpstr>Examples of whistleblower awards</vt:lpstr>
      <vt:lpstr>PowerPoint 演示文稿</vt:lpstr>
      <vt:lpstr>Example Companies fined in Whistleblowing Cases</vt:lpstr>
      <vt:lpstr>Recent Whistleblower Legal Developments</vt:lpstr>
      <vt:lpstr>The United States Supreme Court rejected that interpretation in  Digital Realty Trust, Inc. v. Somers, No. 16-1276, 2018 WL 987345  (Feb. 21, 2018).   The Court in Somers decided that the protection only extends to those who actually report to the SEC . This is in contrast to Sarbannes-Oxley, which required whistleblowers to first report “up the ladder” and go to the SEC only if internal complaints were “exhausted” with no response. See commentary:   https://www.scotusblog.com/2018/02/opinion-analysis-whistling-work-whistling-wind-dodd-frank-whistleblowers-need-inform-sec/  https://www.bizjournals.com/boston/news/2019/03/06/viewpoint-u-s-whistleblower-law-should-be-amended.html (by J. Stodder)</vt:lpstr>
      <vt:lpstr>Impact of Digital Realty v. Sommers</vt:lpstr>
      <vt:lpstr>Whistleblower-Plaintiff’s Law Firms:</vt:lpstr>
      <vt:lpstr>PowerPoint 演示文稿</vt:lpstr>
      <vt:lpstr>OVERVIEW OF IMPACT</vt:lpstr>
      <vt:lpstr>Whistleblower allegation types reported in 2016</vt:lpstr>
      <vt:lpstr>Whistleblower tips by allegation type (2015-2018)</vt:lpstr>
      <vt:lpstr>PowerPoint 演示文稿</vt:lpstr>
      <vt:lpstr>Whistleblower tips from international sources (2018)  (Canada, UK, Australia, China, Germany – in that order) </vt:lpstr>
      <vt:lpstr>PowerPoint 演示文稿</vt:lpstr>
      <vt:lpstr>Challenging Employee or Whistleblower?</vt:lpstr>
      <vt:lpstr>PowerPoint 演示文稿</vt:lpstr>
      <vt:lpstr>SMALL GROUP DISCUSSION QUESTIONS</vt:lpstr>
      <vt:lpstr>PowerPoint 演示文稿</vt:lpstr>
      <vt:lpstr>Wrong, But Protected Anyway</vt:lpstr>
      <vt:lpstr>PowerPoint 演示文稿</vt:lpstr>
      <vt:lpstr>PowerPoint 演示文稿</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li jiaxiang</cp:lastModifiedBy>
  <cp:revision>1</cp:revision>
  <dcterms:modified xsi:type="dcterms:W3CDTF">2019-11-13T01:37:24Z</dcterms:modified>
</cp:coreProperties>
</file>