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1553" autoAdjust="0"/>
  </p:normalViewPr>
  <p:slideViewPr>
    <p:cSldViewPr>
      <p:cViewPr varScale="1">
        <p:scale>
          <a:sx n="85" d="100"/>
          <a:sy n="85" d="100"/>
        </p:scale>
        <p:origin x="-96"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044EB7-73EB-4D39-8837-00D83F656658}" type="datetimeFigureOut">
              <a:rPr lang="en-US" smtClean="0"/>
              <a:t>10/3/2018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3A37BD-744F-4FCE-90F3-77FFB70EFB24}"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3A37BD-744F-4FCE-90F3-77FFB70EFB24}" type="slidenum">
              <a:rPr lang="en-US" smtClean="0"/>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Children are the high target market of S's Gym and Spa. With the rising obesity among young children, the S's Gym and Spa target at these population in order to help them manage their body weight. Studies have shown that the number of obese children has tripled over the past 30 years. This offers worrying trends on the seriousness of the situation. People with medical conditions such as diabetes, high blood pressure, and heart disease have opportunity to live a healthier life.  To support target market achieve their goals, personal trainers would guide them through the process. </a:t>
            </a:r>
          </a:p>
          <a:p>
            <a:endParaRPr lang="en-US" dirty="0"/>
          </a:p>
        </p:txBody>
      </p:sp>
      <p:sp>
        <p:nvSpPr>
          <p:cNvPr id="4" name="Slide Number Placeholder 3"/>
          <p:cNvSpPr>
            <a:spLocks noGrp="1"/>
          </p:cNvSpPr>
          <p:nvPr>
            <p:ph type="sldNum" sz="quarter" idx="10"/>
          </p:nvPr>
        </p:nvSpPr>
        <p:spPr/>
        <p:txBody>
          <a:bodyPr/>
          <a:lstStyle/>
          <a:p>
            <a:fld id="{2C3A37BD-744F-4FCE-90F3-77FFB70EFB24}" type="slidenum">
              <a:rPr lang="en-US" smtClean="0"/>
              <a:t>10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S's Gym and Spa is a luxurious building that houses a gym with personal trainers and a spa time.  S's Gym and Spa offers high-quality services to the reputable customers at affordable costs. The services are customer-centric and it provides one of the memorable experiences to the customers. The services offered by S's Gym and Spa are differentiated at pocket-friendly. The distinct Spa services include body scrubs, waxing, massages, facials, and nail cure. </a:t>
            </a:r>
          </a:p>
          <a:p>
            <a:endParaRPr lang="en-US" dirty="0"/>
          </a:p>
        </p:txBody>
      </p:sp>
      <p:sp>
        <p:nvSpPr>
          <p:cNvPr id="4" name="Slide Number Placeholder 3"/>
          <p:cNvSpPr>
            <a:spLocks noGrp="1"/>
          </p:cNvSpPr>
          <p:nvPr>
            <p:ph type="sldNum" sz="quarter" idx="10"/>
          </p:nvPr>
        </p:nvSpPr>
        <p:spPr/>
        <p:txBody>
          <a:bodyPr/>
          <a:lstStyle/>
          <a:p>
            <a:fld id="{2C3A37BD-744F-4FCE-90F3-77FFB70EFB24}" type="slidenum">
              <a:rPr lang="en-US" smtClean="0"/>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It combines the quality of the facility with a quality of services to provide the ultimate formula that creates a haven away from home. S's Gym and Spa offers distinct services that enable customers to feel at home. S's Gym and Spa focuses on needs of the customers to ensure full benefits of their clients stay are long-term. It focuses on offering expert lifestyle and health advice so clients return home with knowledge and skills. It main goal of the S's Gym and Spa is to see a health population in the society. </a:t>
            </a:r>
          </a:p>
          <a:p>
            <a:endParaRPr lang="en-US" dirty="0"/>
          </a:p>
        </p:txBody>
      </p:sp>
      <p:sp>
        <p:nvSpPr>
          <p:cNvPr id="4" name="Slide Number Placeholder 3"/>
          <p:cNvSpPr>
            <a:spLocks noGrp="1"/>
          </p:cNvSpPr>
          <p:nvPr>
            <p:ph type="sldNum" sz="quarter" idx="10"/>
          </p:nvPr>
        </p:nvSpPr>
        <p:spPr/>
        <p:txBody>
          <a:bodyPr/>
          <a:lstStyle/>
          <a:p>
            <a:fld id="{2C3A37BD-744F-4FCE-90F3-77FFB70EFB24}" type="slidenum">
              <a:rPr lang="en-US" smtClean="0"/>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core objective of S's Gym and Spa is to make customers feel valued by enabling them to access differentiated services at affordable cost. The services are affordable and members can subscribe for monthly services or daily services depending on their budget plans. Since it serves all the customers depending on the financial positions, services are differentiated at depending on the income status of a customer. The S's Gym and Spa not only focuses on making money, it strives to see a healthy society and reduced lifestyle diseases. </a:t>
            </a:r>
          </a:p>
          <a:p>
            <a:endParaRPr lang="en-US" dirty="0"/>
          </a:p>
        </p:txBody>
      </p:sp>
      <p:sp>
        <p:nvSpPr>
          <p:cNvPr id="4" name="Slide Number Placeholder 3"/>
          <p:cNvSpPr>
            <a:spLocks noGrp="1"/>
          </p:cNvSpPr>
          <p:nvPr>
            <p:ph type="sldNum" sz="quarter" idx="10"/>
          </p:nvPr>
        </p:nvSpPr>
        <p:spPr/>
        <p:txBody>
          <a:bodyPr/>
          <a:lstStyle/>
          <a:p>
            <a:fld id="{2C3A37BD-744F-4FCE-90F3-77FFB70EFB24}" type="slidenum">
              <a:rPr lang="en-US" smtClean="0"/>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S's Gym and Spa focuses on strengthening its brand positioning by supporting premium. Since the global Spa and gym industry is highly fragmented, S's Gym and Spa centers it operation on aggressive marketing. Marketing plays an important role in differentiating S's Gym and Spa from competitors. The clients of the S's Gym and Spa are asked to choose different kinds of treatments like re-energizing, wellness, calming, and balancing the body.  S's Gym and Spa provides obese children 30-day memberships with free 30-minute personal training sessions. </a:t>
            </a:r>
          </a:p>
          <a:p>
            <a:endParaRPr lang="en-US" dirty="0"/>
          </a:p>
        </p:txBody>
      </p:sp>
      <p:sp>
        <p:nvSpPr>
          <p:cNvPr id="4" name="Slide Number Placeholder 3"/>
          <p:cNvSpPr>
            <a:spLocks noGrp="1"/>
          </p:cNvSpPr>
          <p:nvPr>
            <p:ph type="sldNum" sz="quarter" idx="10"/>
          </p:nvPr>
        </p:nvSpPr>
        <p:spPr/>
        <p:txBody>
          <a:bodyPr/>
          <a:lstStyle/>
          <a:p>
            <a:fld id="{2C3A37BD-744F-4FCE-90F3-77FFB70EFB24}" type="slidenum">
              <a:rPr lang="en-US" smtClean="0"/>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S's Gym and Spa operates in the wellness and spa industry. The industry is highly competitive and most services are offered at differentiated prices. The industry is characterized by free entry and exit, the threat of substitutes, and a high degree of rivalry. In the past few years, people have started to recognize the importance of wellness. In 2015, the market size of the wellness industry was estimated to be more than 3.7 trillion US dollars (Statista, n.d). Over time, the revenue generated by the industry has significantly increased. This is because many people have started to realize the health benefits of Spa and Gyms. </a:t>
            </a:r>
          </a:p>
          <a:p>
            <a:endParaRPr lang="en-US" dirty="0"/>
          </a:p>
        </p:txBody>
      </p:sp>
      <p:sp>
        <p:nvSpPr>
          <p:cNvPr id="4" name="Slide Number Placeholder 3"/>
          <p:cNvSpPr>
            <a:spLocks noGrp="1"/>
          </p:cNvSpPr>
          <p:nvPr>
            <p:ph type="sldNum" sz="quarter" idx="10"/>
          </p:nvPr>
        </p:nvSpPr>
        <p:spPr/>
        <p:txBody>
          <a:bodyPr/>
          <a:lstStyle/>
          <a:p>
            <a:fld id="{2C3A37BD-744F-4FCE-90F3-77FFB70EFB24}" type="slidenum">
              <a:rPr lang="en-US" smtClean="0"/>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Over time, many new entrances to the industry have emerged. The increase in entrance can be attributed to the fact that industry is open and there is free entry and exit. In 2015, it was estimated that there were 120000 spas around the world. According to First Research Inc (2018), the industry generated approximately $99 billion in revenue. The demand for spa and gym services is closely connected to personal income, tourism, and other demographic trends. According to various studies, the pace of modern life is likely to increase the needs for Spa and gym services.</a:t>
            </a:r>
          </a:p>
          <a:p>
            <a:endParaRPr lang="en-US" dirty="0"/>
          </a:p>
        </p:txBody>
      </p:sp>
      <p:sp>
        <p:nvSpPr>
          <p:cNvPr id="4" name="Slide Number Placeholder 3"/>
          <p:cNvSpPr>
            <a:spLocks noGrp="1"/>
          </p:cNvSpPr>
          <p:nvPr>
            <p:ph type="sldNum" sz="quarter" idx="10"/>
          </p:nvPr>
        </p:nvSpPr>
        <p:spPr/>
        <p:txBody>
          <a:bodyPr/>
          <a:lstStyle/>
          <a:p>
            <a:fld id="{2C3A37BD-744F-4FCE-90F3-77FFB70EFB24}" type="slidenum">
              <a:rPr lang="en-US" smtClean="0"/>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 the United States, the Spa industry registered a tune of 16.3 billion US Dollars in revenue from 21 thousand locations in 2015. According to Technavio reports, the spa industry is forecasted to increase from 2017 to 2021 at a compound annual growth rate (CAGR) of 5.66% (Technavio Inc, 2017). As people begin to realize the benefit of wellness and fitness, the industry is anticipated to be very competitive as well as to register large revenues. The industry trends portray a possible personalization of products and services in the future. </a:t>
            </a:r>
          </a:p>
          <a:p>
            <a:endParaRPr lang="en-US" dirty="0"/>
          </a:p>
        </p:txBody>
      </p:sp>
      <p:sp>
        <p:nvSpPr>
          <p:cNvPr id="4" name="Slide Number Placeholder 3"/>
          <p:cNvSpPr>
            <a:spLocks noGrp="1"/>
          </p:cNvSpPr>
          <p:nvPr>
            <p:ph type="sldNum" sz="quarter" idx="10"/>
          </p:nvPr>
        </p:nvSpPr>
        <p:spPr/>
        <p:txBody>
          <a:bodyPr/>
          <a:lstStyle/>
          <a:p>
            <a:fld id="{2C3A37BD-744F-4FCE-90F3-77FFB70EFB24}" type="slidenum">
              <a:rPr lang="en-US" smtClean="0"/>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target market of S's Gym and Spa includes obese children, sports personalities, nurse, law enforcers, and people with medical conditions such as diabetes, high blood pressure, and heart disease (Statista, n.d).  The obese children have an opportunity to reduce their body weight by indulging in vigorous gym services. The S's Gym and Spa helped sports personalities to develop strong muscles through gym services. It helps them to gain impulsive energy that enables them to achieve their goals. </a:t>
            </a:r>
          </a:p>
          <a:p>
            <a:endParaRPr lang="en-US" dirty="0"/>
          </a:p>
        </p:txBody>
      </p:sp>
      <p:sp>
        <p:nvSpPr>
          <p:cNvPr id="4" name="Slide Number Placeholder 3"/>
          <p:cNvSpPr>
            <a:spLocks noGrp="1"/>
          </p:cNvSpPr>
          <p:nvPr>
            <p:ph type="sldNum" sz="quarter" idx="10"/>
          </p:nvPr>
        </p:nvSpPr>
        <p:spPr/>
        <p:txBody>
          <a:bodyPr/>
          <a:lstStyle/>
          <a:p>
            <a:fld id="{2C3A37BD-744F-4FCE-90F3-77FFB70EFB24}" type="slidenum">
              <a:rPr lang="en-US" smtClean="0"/>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ADEC4AC-BCAE-43F7-AE9D-DB9AF0586144}" type="datetimeFigureOut">
              <a:rPr lang="en-US" smtClean="0"/>
              <a:t>10/3/2018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73C4E2C-E590-4AC0-B370-E902F76873CE}" type="slidenum">
              <a:rPr lang="en-US" smtClean="0"/>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DEC4AC-BCAE-43F7-AE9D-DB9AF0586144}" type="datetimeFigureOut">
              <a:rPr lang="en-US" smtClean="0"/>
              <a:t>10/3/2018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3C4E2C-E590-4AC0-B370-E902F76873C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DEC4AC-BCAE-43F7-AE9D-DB9AF0586144}" type="datetimeFigureOut">
              <a:rPr lang="en-US" smtClean="0"/>
              <a:t>10/3/2018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3C4E2C-E590-4AC0-B370-E902F76873C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ADEC4AC-BCAE-43F7-AE9D-DB9AF0586144}" type="datetimeFigureOut">
              <a:rPr lang="en-US" smtClean="0"/>
              <a:t>10/3/2018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3C4E2C-E590-4AC0-B370-E902F76873CE}" type="slidenum">
              <a:rPr lang="en-US" smtClean="0"/>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ADEC4AC-BCAE-43F7-AE9D-DB9AF0586144}" type="datetimeFigureOut">
              <a:rPr lang="en-US" smtClean="0"/>
              <a:t>10/3/2018</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E73C4E2C-E590-4AC0-B370-E902F76873CE}"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ADEC4AC-BCAE-43F7-AE9D-DB9AF0586144}" type="datetimeFigureOut">
              <a:rPr lang="en-US" smtClean="0"/>
              <a:t>10/3/2018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3C4E2C-E590-4AC0-B370-E902F76873CE}" type="slidenum">
              <a:rPr lang="en-US" smtClean="0"/>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ADEC4AC-BCAE-43F7-AE9D-DB9AF0586144}" type="datetimeFigureOut">
              <a:rPr lang="en-US" smtClean="0"/>
              <a:t>10/3/2018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73C4E2C-E590-4AC0-B370-E902F76873CE}" type="slidenum">
              <a:rPr lang="en-US" smtClean="0"/>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ADEC4AC-BCAE-43F7-AE9D-DB9AF0586144}" type="datetimeFigureOut">
              <a:rPr lang="en-US" smtClean="0"/>
              <a:t>10/3/2018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73C4E2C-E590-4AC0-B370-E902F76873CE}"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DEC4AC-BCAE-43F7-AE9D-DB9AF0586144}" type="datetimeFigureOut">
              <a:rPr lang="en-US" smtClean="0"/>
              <a:t>10/3/2018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73C4E2C-E590-4AC0-B370-E902F76873C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ADEC4AC-BCAE-43F7-AE9D-DB9AF0586144}" type="datetimeFigureOut">
              <a:rPr lang="en-US" smtClean="0"/>
              <a:t>10/3/2018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3C4E2C-E590-4AC0-B370-E902F76873CE}" type="slidenum">
              <a:rPr lang="en-US" smtClean="0"/>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ADEC4AC-BCAE-43F7-AE9D-DB9AF0586144}" type="datetimeFigureOut">
              <a:rPr lang="en-US" smtClean="0"/>
              <a:t>10/3/2018</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E73C4E2C-E590-4AC0-B370-E902F76873CE}" type="slidenum">
              <a:rPr lang="en-US" smtClean="0"/>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ADEC4AC-BCAE-43F7-AE9D-DB9AF0586144}" type="datetimeFigureOut">
              <a:rPr lang="en-US" smtClean="0"/>
              <a:t>10/3/2018</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73C4E2C-E590-4AC0-B370-E902F76873CE}"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marketresearch.com/Infiniti-Research-Limited-v2680/Global-Spa-10915075/?progid=89756" TargetMode="External"/><Relationship Id="rId2" Type="http://schemas.openxmlformats.org/officeDocument/2006/relationships/hyperlink" Target="https://www.statista.com/topics/1336/wellness-and-sp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Name </a:t>
            </a:r>
          </a:p>
          <a:p>
            <a:r>
              <a:rPr lang="en-US" dirty="0" smtClean="0"/>
              <a:t>Institutional Affiliation </a:t>
            </a:r>
            <a:endParaRPr lang="en-US" dirty="0"/>
          </a:p>
        </p:txBody>
      </p:sp>
      <p:sp>
        <p:nvSpPr>
          <p:cNvPr id="2" name="Title 1"/>
          <p:cNvSpPr>
            <a:spLocks noGrp="1"/>
          </p:cNvSpPr>
          <p:nvPr>
            <p:ph type="ctrTitle"/>
          </p:nvPr>
        </p:nvSpPr>
        <p:spPr/>
        <p:txBody>
          <a:bodyPr/>
          <a:lstStyle/>
          <a:p>
            <a:r>
              <a:rPr lang="en-US" dirty="0" smtClean="0"/>
              <a:t>Business Plan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t>Target </a:t>
            </a:r>
            <a:r>
              <a:rPr lang="en-US" sz="3600" b="1" dirty="0" smtClean="0"/>
              <a:t>Market Cont..”</a:t>
            </a:r>
            <a:endParaRPr lang="en-US" sz="3600" dirty="0"/>
          </a:p>
        </p:txBody>
      </p:sp>
      <p:sp>
        <p:nvSpPr>
          <p:cNvPr id="3" name="Content Placeholder 2"/>
          <p:cNvSpPr>
            <a:spLocks noGrp="1"/>
          </p:cNvSpPr>
          <p:nvPr>
            <p:ph sz="quarter" idx="1"/>
          </p:nvPr>
        </p:nvSpPr>
        <p:spPr/>
        <p:txBody>
          <a:bodyPr>
            <a:normAutofit/>
          </a:bodyPr>
          <a:lstStyle/>
          <a:p>
            <a:r>
              <a:rPr lang="en-US" sz="2400" dirty="0" smtClean="0"/>
              <a:t>Children are the high target market of S's Gym and Spa</a:t>
            </a:r>
            <a:r>
              <a:rPr lang="en-US" sz="2400" dirty="0" smtClean="0"/>
              <a:t>.</a:t>
            </a:r>
          </a:p>
          <a:p>
            <a:r>
              <a:rPr lang="en-US" sz="2400" dirty="0" smtClean="0"/>
              <a:t>the S's Gym and Spa target at </a:t>
            </a:r>
            <a:r>
              <a:rPr lang="en-US" sz="2400" dirty="0" smtClean="0"/>
              <a:t>children in </a:t>
            </a:r>
            <a:r>
              <a:rPr lang="en-US" sz="2400" dirty="0" smtClean="0"/>
              <a:t>order to help them manage their body weight.</a:t>
            </a:r>
            <a:r>
              <a:rPr lang="en-US" sz="2400" dirty="0" smtClean="0"/>
              <a:t> </a:t>
            </a:r>
          </a:p>
          <a:p>
            <a:r>
              <a:rPr lang="en-US" sz="2400" dirty="0" smtClean="0"/>
              <a:t>People with medical conditions such as diabetes, high blood pressure, and heart disease have opportunity to live a healthier life</a:t>
            </a:r>
            <a:r>
              <a:rPr lang="en-US" sz="2400" dirty="0" smtClean="0"/>
              <a:t>.</a:t>
            </a:r>
          </a:p>
          <a:p>
            <a:r>
              <a:rPr lang="en-US" sz="2400" dirty="0" smtClean="0"/>
              <a:t> To </a:t>
            </a:r>
            <a:r>
              <a:rPr lang="en-US" sz="2400" dirty="0" smtClean="0"/>
              <a:t>support target market achieve their goals, personal trainers would guide them through the process.</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sz="quarter" idx="1"/>
          </p:nvPr>
        </p:nvSpPr>
        <p:spPr/>
        <p:txBody>
          <a:bodyPr>
            <a:normAutofit/>
          </a:bodyPr>
          <a:lstStyle/>
          <a:p>
            <a:r>
              <a:rPr lang="en-US" sz="2400" dirty="0"/>
              <a:t>First Research, Inc. (2018). Spa Services. Retrieved from https://www.marketresearch.com/First-Research-Inc-v3470/Spa-Services-11819497/</a:t>
            </a:r>
            <a:endParaRPr lang="en-US" sz="2400" b="1" dirty="0"/>
          </a:p>
          <a:p>
            <a:r>
              <a:rPr lang="en-US" sz="2400" dirty="0"/>
              <a:t>Statista. (n.d). Wellness and spa industry - Statistics &amp; Facts. Retrieved from </a:t>
            </a:r>
            <a:r>
              <a:rPr lang="en-US" sz="2400" u="sng" dirty="0">
                <a:hlinkClick r:id="rId2"/>
              </a:rPr>
              <a:t>https://www.statista.com/topics/1336/wellness-and-spa/</a:t>
            </a:r>
            <a:endParaRPr lang="en-US" sz="2400" dirty="0"/>
          </a:p>
          <a:p>
            <a:r>
              <a:rPr lang="en-US" sz="2400" dirty="0"/>
              <a:t>TechNavio, Inc. (2017). Global Spa Market 2017-2021. </a:t>
            </a:r>
            <a:r>
              <a:rPr lang="en-US" sz="2400" dirty="0" smtClean="0"/>
              <a:t>Retrieved </a:t>
            </a:r>
            <a:r>
              <a:rPr lang="en-US" sz="2400" dirty="0"/>
              <a:t>from </a:t>
            </a:r>
            <a:r>
              <a:rPr lang="en-US" sz="2400" u="sng" dirty="0">
                <a:hlinkClick r:id="rId3"/>
              </a:rPr>
              <a:t>https://www.marketresearch.com/Infiniti-Research-Limited-v2680/Global-Spa-10915075/?progid=89756</a:t>
            </a:r>
            <a:endParaRPr lang="en-US" sz="2400" dirty="0"/>
          </a:p>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t>Description of the </a:t>
            </a:r>
            <a:r>
              <a:rPr lang="en-US" sz="3600" b="1" dirty="0" smtClean="0"/>
              <a:t>Business</a:t>
            </a:r>
            <a:endParaRPr lang="en-US" sz="3600" dirty="0"/>
          </a:p>
        </p:txBody>
      </p:sp>
      <p:sp>
        <p:nvSpPr>
          <p:cNvPr id="3" name="Content Placeholder 2"/>
          <p:cNvSpPr>
            <a:spLocks noGrp="1"/>
          </p:cNvSpPr>
          <p:nvPr>
            <p:ph sz="quarter" idx="1"/>
          </p:nvPr>
        </p:nvSpPr>
        <p:spPr/>
        <p:txBody>
          <a:bodyPr>
            <a:normAutofit/>
          </a:bodyPr>
          <a:lstStyle/>
          <a:p>
            <a:r>
              <a:rPr lang="en-US" sz="2400" dirty="0" smtClean="0"/>
              <a:t>S's Gym and Spa is a luxurious building that houses a gym with personal trainers and a spa time. </a:t>
            </a:r>
            <a:endParaRPr lang="en-US" sz="2400" dirty="0" smtClean="0"/>
          </a:p>
          <a:p>
            <a:r>
              <a:rPr lang="en-US" sz="2400" dirty="0" smtClean="0"/>
              <a:t>S's Gym and Spa offers high-quality services to the reputable customers at affordable costs</a:t>
            </a:r>
            <a:r>
              <a:rPr lang="en-US" sz="2400" dirty="0" smtClean="0"/>
              <a:t>.</a:t>
            </a:r>
          </a:p>
          <a:p>
            <a:r>
              <a:rPr lang="en-US" sz="2400" dirty="0" smtClean="0"/>
              <a:t> </a:t>
            </a:r>
            <a:r>
              <a:rPr lang="en-US" sz="2400" dirty="0" smtClean="0"/>
              <a:t>The services are customer-centric and it provides one of the memorable experiences to the customers. </a:t>
            </a:r>
            <a:endParaRPr lang="en-US" sz="2400" dirty="0" smtClean="0"/>
          </a:p>
          <a:p>
            <a:r>
              <a:rPr lang="en-US" sz="2400" dirty="0" smtClean="0"/>
              <a:t>The </a:t>
            </a:r>
            <a:r>
              <a:rPr lang="en-US" sz="2400" dirty="0" smtClean="0"/>
              <a:t>services offered by S's Gym and Spa are differentiated at pocket-friendly. </a:t>
            </a:r>
            <a:endParaRPr lang="en-US" sz="2400" dirty="0" smtClean="0"/>
          </a:p>
          <a:p>
            <a:r>
              <a:rPr lang="en-US" sz="2400" dirty="0" smtClean="0"/>
              <a:t>The </a:t>
            </a:r>
            <a:r>
              <a:rPr lang="en-US" sz="2400" dirty="0" smtClean="0"/>
              <a:t>distinct Spa services include body scrubs, waxing, massages, facials, and nail cure. </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a:t>Description of the </a:t>
            </a:r>
            <a:r>
              <a:rPr lang="en-US" sz="3200" b="1" dirty="0" smtClean="0"/>
              <a:t>Business Cont..”</a:t>
            </a:r>
            <a:endParaRPr lang="en-US" sz="3200" dirty="0"/>
          </a:p>
        </p:txBody>
      </p:sp>
      <p:sp>
        <p:nvSpPr>
          <p:cNvPr id="3" name="Content Placeholder 2"/>
          <p:cNvSpPr>
            <a:spLocks noGrp="1"/>
          </p:cNvSpPr>
          <p:nvPr>
            <p:ph sz="quarter" idx="1"/>
          </p:nvPr>
        </p:nvSpPr>
        <p:spPr/>
        <p:txBody>
          <a:bodyPr>
            <a:normAutofit/>
          </a:bodyPr>
          <a:lstStyle/>
          <a:p>
            <a:r>
              <a:rPr lang="en-US" sz="2400" dirty="0" smtClean="0"/>
              <a:t>It combines the quality of the facility with a quality of services to provide the ultimate formula that creates a haven away from home</a:t>
            </a:r>
            <a:r>
              <a:rPr lang="en-US" sz="2400" dirty="0" smtClean="0"/>
              <a:t>.</a:t>
            </a:r>
          </a:p>
          <a:p>
            <a:r>
              <a:rPr lang="en-US" sz="2400" dirty="0" smtClean="0"/>
              <a:t> </a:t>
            </a:r>
            <a:r>
              <a:rPr lang="en-US" sz="2400" dirty="0" smtClean="0"/>
              <a:t>S's Gym and Spa offers distinct services that enable customers to feel at home. </a:t>
            </a:r>
            <a:endParaRPr lang="en-US" sz="2400" dirty="0" smtClean="0"/>
          </a:p>
          <a:p>
            <a:r>
              <a:rPr lang="en-US" sz="2400" dirty="0" smtClean="0"/>
              <a:t>S's </a:t>
            </a:r>
            <a:r>
              <a:rPr lang="en-US" sz="2400" dirty="0" smtClean="0"/>
              <a:t>Gym and Spa focuses on needs of the customers to ensure full benefits of their clients stay are long-term</a:t>
            </a:r>
            <a:r>
              <a:rPr lang="en-US" sz="2400" dirty="0" smtClean="0"/>
              <a:t>.</a:t>
            </a:r>
          </a:p>
          <a:p>
            <a:r>
              <a:rPr lang="en-US" sz="2400" dirty="0" smtClean="0"/>
              <a:t>It main goal of the S's Gym and Spa is to see a health population in the society. </a:t>
            </a:r>
          </a:p>
          <a:p>
            <a:pPr>
              <a:buNone/>
            </a:pP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a:t>Description of the </a:t>
            </a:r>
            <a:r>
              <a:rPr lang="en-US" sz="3200" b="1" dirty="0" smtClean="0"/>
              <a:t>Business Cont..”</a:t>
            </a:r>
            <a:endParaRPr lang="en-US" sz="3200" dirty="0"/>
          </a:p>
        </p:txBody>
      </p:sp>
      <p:sp>
        <p:nvSpPr>
          <p:cNvPr id="3" name="Content Placeholder 2"/>
          <p:cNvSpPr>
            <a:spLocks noGrp="1"/>
          </p:cNvSpPr>
          <p:nvPr>
            <p:ph sz="quarter" idx="1"/>
          </p:nvPr>
        </p:nvSpPr>
        <p:spPr/>
        <p:txBody>
          <a:bodyPr>
            <a:normAutofit/>
          </a:bodyPr>
          <a:lstStyle/>
          <a:p>
            <a:r>
              <a:rPr lang="en-US" sz="2400" dirty="0" smtClean="0"/>
              <a:t>The core objective of S's Gym and Spa is to make customers feel valued by enabling them to access differentiated services at affordable cost</a:t>
            </a:r>
            <a:r>
              <a:rPr lang="en-US" sz="2400" dirty="0" smtClean="0"/>
              <a:t>.</a:t>
            </a:r>
          </a:p>
          <a:p>
            <a:r>
              <a:rPr lang="en-US" sz="2400" dirty="0" smtClean="0"/>
              <a:t>The services are affordable and members can subscribe for monthly services or daily </a:t>
            </a:r>
            <a:r>
              <a:rPr lang="en-US" sz="2400" dirty="0" smtClean="0"/>
              <a:t>services.</a:t>
            </a:r>
          </a:p>
          <a:p>
            <a:r>
              <a:rPr lang="en-US" sz="2400" dirty="0" smtClean="0"/>
              <a:t>The </a:t>
            </a:r>
            <a:r>
              <a:rPr lang="en-US" sz="2400" dirty="0" smtClean="0"/>
              <a:t>services are differentiated at depending on the income status of a </a:t>
            </a:r>
            <a:r>
              <a:rPr lang="en-US" sz="2400" dirty="0" smtClean="0"/>
              <a:t>customer.   </a:t>
            </a:r>
          </a:p>
          <a:p>
            <a:r>
              <a:rPr lang="en-US" sz="2400" dirty="0" smtClean="0"/>
              <a:t>The S's Gym and Spa not only focuses on making money, it strives to see a healthy society and reduced lifestyle diseases</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b="1" dirty="0" smtClean="0"/>
              <a:t>Description of the Business</a:t>
            </a:r>
            <a:r>
              <a:rPr lang="en-US" sz="3600" b="1" dirty="0"/>
              <a:t> </a:t>
            </a:r>
            <a:r>
              <a:rPr lang="en-US" sz="3600" b="1" dirty="0" smtClean="0"/>
              <a:t>Cont..”</a:t>
            </a:r>
            <a:endParaRPr lang="en-US" sz="3600" dirty="0"/>
          </a:p>
        </p:txBody>
      </p:sp>
      <p:sp>
        <p:nvSpPr>
          <p:cNvPr id="3" name="Content Placeholder 2"/>
          <p:cNvSpPr>
            <a:spLocks noGrp="1"/>
          </p:cNvSpPr>
          <p:nvPr>
            <p:ph sz="quarter" idx="1"/>
          </p:nvPr>
        </p:nvSpPr>
        <p:spPr/>
        <p:txBody>
          <a:bodyPr>
            <a:normAutofit/>
          </a:bodyPr>
          <a:lstStyle/>
          <a:p>
            <a:r>
              <a:rPr lang="en-US" sz="2400" dirty="0" smtClean="0"/>
              <a:t>S's Gym and Spa focuses on strengthening its brand positioning by supporting premium. </a:t>
            </a:r>
            <a:endParaRPr lang="en-US" sz="2400" dirty="0" smtClean="0"/>
          </a:p>
          <a:p>
            <a:r>
              <a:rPr lang="en-US" sz="2400" dirty="0" smtClean="0"/>
              <a:t>S's Gym and Spa centers it operation on aggressive marketing. </a:t>
            </a:r>
            <a:endParaRPr lang="en-US" sz="2400" dirty="0" smtClean="0"/>
          </a:p>
          <a:p>
            <a:r>
              <a:rPr lang="en-US" sz="2400" dirty="0" smtClean="0"/>
              <a:t>Marketing plays an important role in differentiating S's Gym and Spa from competitors. </a:t>
            </a:r>
            <a:endParaRPr lang="en-US" sz="2400" dirty="0" smtClean="0"/>
          </a:p>
          <a:p>
            <a:r>
              <a:rPr lang="en-US" sz="2400" dirty="0" smtClean="0"/>
              <a:t>S's Gym and Spa provides obese children 30-day memberships with free 30-minute personal training sessions. </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t>Industry </a:t>
            </a:r>
            <a:r>
              <a:rPr lang="en-US" sz="3600" b="1" dirty="0" smtClean="0"/>
              <a:t>Analysis</a:t>
            </a:r>
            <a:endParaRPr lang="en-US" sz="3600" dirty="0"/>
          </a:p>
        </p:txBody>
      </p:sp>
      <p:sp>
        <p:nvSpPr>
          <p:cNvPr id="3" name="Content Placeholder 2"/>
          <p:cNvSpPr>
            <a:spLocks noGrp="1"/>
          </p:cNvSpPr>
          <p:nvPr>
            <p:ph sz="quarter" idx="1"/>
          </p:nvPr>
        </p:nvSpPr>
        <p:spPr/>
        <p:txBody>
          <a:bodyPr>
            <a:normAutofit/>
          </a:bodyPr>
          <a:lstStyle/>
          <a:p>
            <a:r>
              <a:rPr lang="en-US" sz="2400" dirty="0" smtClean="0"/>
              <a:t>S's Gym and Spa operates in the wellness and spa industry. </a:t>
            </a:r>
            <a:endParaRPr lang="en-US" sz="2400" dirty="0" smtClean="0"/>
          </a:p>
          <a:p>
            <a:r>
              <a:rPr lang="en-US" sz="2400" dirty="0" smtClean="0"/>
              <a:t>The industry is highly competitive and most services are offered at differentiated prices. </a:t>
            </a:r>
            <a:endParaRPr lang="en-US" sz="2400" dirty="0" smtClean="0"/>
          </a:p>
          <a:p>
            <a:r>
              <a:rPr lang="en-US" sz="2400" dirty="0" smtClean="0"/>
              <a:t>The industry is characterized by free entry and exit, the threat of substitutes, and a high degree of rivalry</a:t>
            </a:r>
            <a:r>
              <a:rPr lang="en-US" sz="2400" dirty="0" smtClean="0"/>
              <a:t>.</a:t>
            </a:r>
          </a:p>
          <a:p>
            <a:r>
              <a:rPr lang="en-US" sz="2400" dirty="0" smtClean="0"/>
              <a:t>In 2015, the market size of the wellness industry was estimated to be more than 3.7 trillion US dollars (Statista, n.d). </a:t>
            </a:r>
            <a:r>
              <a:rPr lang="en-US" sz="2400" dirty="0" smtClean="0"/>
              <a:t>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t>Industry </a:t>
            </a:r>
            <a:r>
              <a:rPr lang="en-US" sz="3600" b="1" dirty="0" smtClean="0"/>
              <a:t>Analysis Cont..”</a:t>
            </a:r>
            <a:endParaRPr lang="en-US" sz="3600" dirty="0"/>
          </a:p>
        </p:txBody>
      </p:sp>
      <p:sp>
        <p:nvSpPr>
          <p:cNvPr id="3" name="Content Placeholder 2"/>
          <p:cNvSpPr>
            <a:spLocks noGrp="1"/>
          </p:cNvSpPr>
          <p:nvPr>
            <p:ph sz="quarter" idx="1"/>
          </p:nvPr>
        </p:nvSpPr>
        <p:spPr/>
        <p:txBody>
          <a:bodyPr>
            <a:normAutofit/>
          </a:bodyPr>
          <a:lstStyle/>
          <a:p>
            <a:r>
              <a:rPr lang="en-US" sz="2400" dirty="0" smtClean="0"/>
              <a:t>Over time, many new entrances to the industry have emerged. </a:t>
            </a:r>
            <a:endParaRPr lang="en-US" sz="2400" dirty="0" smtClean="0"/>
          </a:p>
          <a:p>
            <a:r>
              <a:rPr lang="en-US" sz="2400" dirty="0" smtClean="0"/>
              <a:t>In 2015, it was estimated that there were 120000 spas around the world. </a:t>
            </a:r>
            <a:endParaRPr lang="en-US" sz="2400" dirty="0" smtClean="0"/>
          </a:p>
          <a:p>
            <a:r>
              <a:rPr lang="en-US" sz="2400" dirty="0" smtClean="0"/>
              <a:t>According </a:t>
            </a:r>
            <a:r>
              <a:rPr lang="en-US" sz="2400" dirty="0" smtClean="0"/>
              <a:t>to First Research Inc (2018), the industry generated approximately $99 billion in revenue.</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t>Industry </a:t>
            </a:r>
            <a:r>
              <a:rPr lang="en-US" sz="3600" b="1" dirty="0" smtClean="0"/>
              <a:t>Analysis Cont..”</a:t>
            </a:r>
            <a:endParaRPr lang="en-US" sz="3600" dirty="0"/>
          </a:p>
        </p:txBody>
      </p:sp>
      <p:sp>
        <p:nvSpPr>
          <p:cNvPr id="3" name="Content Placeholder 2"/>
          <p:cNvSpPr>
            <a:spLocks noGrp="1"/>
          </p:cNvSpPr>
          <p:nvPr>
            <p:ph sz="quarter" idx="1"/>
          </p:nvPr>
        </p:nvSpPr>
        <p:spPr/>
        <p:txBody>
          <a:bodyPr>
            <a:normAutofit/>
          </a:bodyPr>
          <a:lstStyle/>
          <a:p>
            <a:r>
              <a:rPr lang="en-US" sz="2400" dirty="0" smtClean="0"/>
              <a:t>In the United States, the Spa industry registered a tune of 16.3 billion US Dollars in revenue from 21 thousand locations in 2015. </a:t>
            </a:r>
            <a:endParaRPr lang="en-US" sz="2400" dirty="0" smtClean="0"/>
          </a:p>
          <a:p>
            <a:r>
              <a:rPr lang="en-US" sz="2400" dirty="0" smtClean="0"/>
              <a:t>According </a:t>
            </a:r>
            <a:r>
              <a:rPr lang="en-US" sz="2400" dirty="0" smtClean="0"/>
              <a:t>to Technavio reports, the spa industry is forecasted to increase from 2017 to 2021 at a compound annual growth rate (CAGR) of 5.66% (Technavio Inc, 2017). </a:t>
            </a:r>
            <a:endParaRPr lang="en-US" sz="2400" dirty="0" smtClean="0"/>
          </a:p>
          <a:p>
            <a:r>
              <a:rPr lang="en-US" sz="2400" dirty="0" smtClean="0"/>
              <a:t>The industry trends portray a possible personalization of products and services in the future. </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t>Target </a:t>
            </a:r>
            <a:r>
              <a:rPr lang="en-US" sz="3600" b="1" dirty="0" smtClean="0"/>
              <a:t>Market</a:t>
            </a:r>
            <a:endParaRPr lang="en-US" sz="3600" dirty="0"/>
          </a:p>
        </p:txBody>
      </p:sp>
      <p:sp>
        <p:nvSpPr>
          <p:cNvPr id="3" name="Content Placeholder 2"/>
          <p:cNvSpPr>
            <a:spLocks noGrp="1"/>
          </p:cNvSpPr>
          <p:nvPr>
            <p:ph sz="quarter" idx="1"/>
          </p:nvPr>
        </p:nvSpPr>
        <p:spPr/>
        <p:txBody>
          <a:bodyPr>
            <a:normAutofit/>
          </a:bodyPr>
          <a:lstStyle/>
          <a:p>
            <a:r>
              <a:rPr lang="en-US" sz="2400" dirty="0" smtClean="0"/>
              <a:t>The target market of S's Gym and Spa includes obese children, sports personalities, </a:t>
            </a:r>
            <a:r>
              <a:rPr lang="en-US" sz="2400" dirty="0" smtClean="0"/>
              <a:t>and nurse.</a:t>
            </a:r>
          </a:p>
          <a:p>
            <a:r>
              <a:rPr lang="en-US" sz="2400" dirty="0" smtClean="0"/>
              <a:t>Other target market include law </a:t>
            </a:r>
            <a:r>
              <a:rPr lang="en-US" sz="2400" dirty="0" smtClean="0"/>
              <a:t>enforcers, and people with medical conditions such as diabetes, high blood pressure, and heart </a:t>
            </a:r>
            <a:r>
              <a:rPr lang="en-US" sz="2400" dirty="0" smtClean="0"/>
              <a:t>disease.</a:t>
            </a:r>
          </a:p>
          <a:p>
            <a:r>
              <a:rPr lang="en-US" sz="2400" dirty="0" smtClean="0"/>
              <a:t>The obese children have an opportunity to reduce their body weight by indulging in vigorous gym services. </a:t>
            </a:r>
            <a:endParaRPr lang="en-US" sz="2400" dirty="0" smtClean="0"/>
          </a:p>
          <a:p>
            <a:r>
              <a:rPr lang="en-US" sz="2400" dirty="0" smtClean="0"/>
              <a:t>The </a:t>
            </a:r>
            <a:r>
              <a:rPr lang="en-US" sz="2400" dirty="0" smtClean="0"/>
              <a:t>S's Gym and Spa helped sports personalities to develop strong muscles through gym services. </a:t>
            </a:r>
            <a:r>
              <a:rPr lang="en-US" sz="2400" dirty="0" smtClean="0"/>
              <a:t> </a:t>
            </a: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19</TotalTime>
  <Words>1641</Words>
  <Application>Microsoft Office PowerPoint</Application>
  <PresentationFormat>On-screen Show (4:3)</PresentationFormat>
  <Paragraphs>70</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Business Plan </vt:lpstr>
      <vt:lpstr>Description of the Business</vt:lpstr>
      <vt:lpstr>Description of the Business Cont..”</vt:lpstr>
      <vt:lpstr>Description of the Business Cont..”</vt:lpstr>
      <vt:lpstr>Description of the Business Cont..”</vt:lpstr>
      <vt:lpstr>Industry Analysis</vt:lpstr>
      <vt:lpstr>Industry Analysis Cont..”</vt:lpstr>
      <vt:lpstr>Industry Analysis Cont..”</vt:lpstr>
      <vt:lpstr>Target Market</vt:lpstr>
      <vt:lpstr>Target Market Cont..”</vt:lpstr>
      <vt:lpstr>References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dc:title>
  <dc:creator>usernico</dc:creator>
  <cp:lastModifiedBy>usernico</cp:lastModifiedBy>
  <cp:revision>36</cp:revision>
  <dcterms:created xsi:type="dcterms:W3CDTF">2018-10-03T06:32:04Z</dcterms:created>
  <dcterms:modified xsi:type="dcterms:W3CDTF">2018-10-03T06:51:38Z</dcterms:modified>
</cp:coreProperties>
</file>