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9" r:id="rId3"/>
    <p:sldId id="259" r:id="rId4"/>
    <p:sldId id="278" r:id="rId5"/>
    <p:sldId id="260" r:id="rId6"/>
    <p:sldId id="261" r:id="rId7"/>
    <p:sldId id="262" r:id="rId8"/>
    <p:sldId id="263" r:id="rId9"/>
    <p:sldId id="264" r:id="rId10"/>
    <p:sldId id="266" r:id="rId11"/>
    <p:sldId id="265" r:id="rId12"/>
    <p:sldId id="267" r:id="rId13"/>
    <p:sldId id="269" r:id="rId14"/>
    <p:sldId id="268" r:id="rId15"/>
    <p:sldId id="271" r:id="rId16"/>
    <p:sldId id="270" r:id="rId17"/>
    <p:sldId id="272" r:id="rId18"/>
    <p:sldId id="273" r:id="rId19"/>
    <p:sldId id="275" r:id="rId20"/>
    <p:sldId id="274" r:id="rId21"/>
    <p:sldId id="276" r:id="rId22"/>
    <p:sldId id="25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96" autoAdjust="0"/>
  </p:normalViewPr>
  <p:slideViewPr>
    <p:cSldViewPr snapToGrid="0">
      <p:cViewPr varScale="1">
        <p:scale>
          <a:sx n="72" d="100"/>
          <a:sy n="72"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4261CA5-6C3A-4CF5-A45B-DCE9DB3EF695}"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2077320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261CA5-6C3A-4CF5-A45B-DCE9DB3EF695}"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1981842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261CA5-6C3A-4CF5-A45B-DCE9DB3EF695}"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967797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261CA5-6C3A-4CF5-A45B-DCE9DB3EF695}"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3300333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261CA5-6C3A-4CF5-A45B-DCE9DB3EF695}"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21809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261CA5-6C3A-4CF5-A45B-DCE9DB3EF695}"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347592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261CA5-6C3A-4CF5-A45B-DCE9DB3EF695}" type="datetimeFigureOut">
              <a:rPr lang="en-US" smtClean="0"/>
              <a:t>11/28/2019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4194091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261CA5-6C3A-4CF5-A45B-DCE9DB3EF695}" type="datetimeFigureOut">
              <a:rPr lang="en-US" smtClean="0"/>
              <a:t>11/28/2019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43826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61CA5-6C3A-4CF5-A45B-DCE9DB3EF695}" type="datetimeFigureOut">
              <a:rPr lang="en-US" smtClean="0"/>
              <a:t>11/28/2019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28107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261CA5-6C3A-4CF5-A45B-DCE9DB3EF695}"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102175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261CA5-6C3A-4CF5-A45B-DCE9DB3EF695}"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A628B-91A2-4B96-81E3-F92DBE8E8AB3}" type="slidenum">
              <a:rPr lang="en-US" smtClean="0"/>
              <a:t>‹#›</a:t>
            </a:fld>
            <a:endParaRPr lang="en-US"/>
          </a:p>
        </p:txBody>
      </p:sp>
    </p:spTree>
    <p:extLst>
      <p:ext uri="{BB962C8B-B14F-4D97-AF65-F5344CB8AC3E}">
        <p14:creationId xmlns:p14="http://schemas.microsoft.com/office/powerpoint/2010/main" val="2907634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61CA5-6C3A-4CF5-A45B-DCE9DB3EF695}" type="datetimeFigureOut">
              <a:rPr lang="en-US" smtClean="0"/>
              <a:t>11/28/2019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A628B-91A2-4B96-81E3-F92DBE8E8AB3}" type="slidenum">
              <a:rPr lang="en-US" smtClean="0"/>
              <a:t>‹#›</a:t>
            </a:fld>
            <a:endParaRPr lang="en-US"/>
          </a:p>
        </p:txBody>
      </p:sp>
    </p:spTree>
    <p:extLst>
      <p:ext uri="{BB962C8B-B14F-4D97-AF65-F5344CB8AC3E}">
        <p14:creationId xmlns:p14="http://schemas.microsoft.com/office/powerpoint/2010/main" val="2554935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ferc.gov/media/news-releases/2010/2010-1/flowchart-M-1.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features.marketplace.org/why-no-ceo-went-jail-after-financial-crisi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ferc.gov/media/news-releases/2010/2010-1/flowchart-M-1.pdf" TargetMode="External"/><Relationship Id="rId3" Type="http://schemas.openxmlformats.org/officeDocument/2006/relationships/hyperlink" Target="https://www.ussc.gov/sites/default/files/pdf/about/overview/Overview_Federal_Sentencing_Guidelines.pdf" TargetMode="External"/><Relationship Id="rId7" Type="http://schemas.openxmlformats.org/officeDocument/2006/relationships/hyperlink" Target="https://www.justice.gov/usam/usam-9-28000-principles-federal-prosecution-business-organizations" TargetMode="External"/><Relationship Id="rId2" Type="http://schemas.openxmlformats.org/officeDocument/2006/relationships/hyperlink" Target="https://www.ussc.gov/guidelines/2015-guidelines-manual/2015-chapter-8" TargetMode="External"/><Relationship Id="rId1" Type="http://schemas.openxmlformats.org/officeDocument/2006/relationships/slideLayout" Target="../slideLayouts/slideLayout2.xml"/><Relationship Id="rId6" Type="http://schemas.openxmlformats.org/officeDocument/2006/relationships/hyperlink" Target="https://www.law.cornell.edu/uscode/text/18/1348" TargetMode="External"/><Relationship Id="rId5" Type="http://schemas.openxmlformats.org/officeDocument/2006/relationships/hyperlink" Target="https://www.justice.gov/archives/dag/file/769036/download" TargetMode="External"/><Relationship Id="rId4" Type="http://schemas.openxmlformats.org/officeDocument/2006/relationships/hyperlink" Target="https://www.ussc.gov/sites/default/files/pdf/training/primers/Primer_Organizational_Fine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Racketeer Influenced and Corrupt Organizations (RICO) Act (Private RICO)</a:t>
            </a:r>
          </a:p>
        </p:txBody>
      </p:sp>
      <p:sp>
        <p:nvSpPr>
          <p:cNvPr id="3" name="Content Placeholder 2"/>
          <p:cNvSpPr>
            <a:spLocks noGrp="1"/>
          </p:cNvSpPr>
          <p:nvPr>
            <p:ph idx="1"/>
          </p:nvPr>
        </p:nvSpPr>
        <p:spPr/>
        <p:txBody>
          <a:bodyPr>
            <a:normAutofit fontScale="85000" lnSpcReduction="20000"/>
          </a:bodyPr>
          <a:lstStyle/>
          <a:p>
            <a:r>
              <a:rPr lang="en-US" dirty="0"/>
              <a:t>Enacted in 1970 to curb organized crime</a:t>
            </a:r>
          </a:p>
          <a:p>
            <a:r>
              <a:rPr lang="en-US" dirty="0"/>
              <a:t>Persons injured by racketeering activities could bring a private civil action to court</a:t>
            </a:r>
          </a:p>
          <a:p>
            <a:r>
              <a:rPr lang="en-US" dirty="0"/>
              <a:t>RICO has broadly defined the predicate acts of racketeering to include: </a:t>
            </a:r>
          </a:p>
          <a:p>
            <a:pPr lvl="1"/>
            <a:r>
              <a:rPr lang="en-US" u="sng" dirty="0"/>
              <a:t>Cases of fraudulent sales of securities</a:t>
            </a:r>
          </a:p>
          <a:p>
            <a:r>
              <a:rPr lang="en-US" dirty="0"/>
              <a:t>Mandated trebled (multiplied i.e. tripled) damages to injured parties</a:t>
            </a:r>
          </a:p>
          <a:p>
            <a:r>
              <a:rPr lang="en-US" u="sng" dirty="0"/>
              <a:t>In 1995, PSLRA (Private Securities Litigation Reform Act) amended RICO and eliminated securities fraud as a predicate act of racketeering</a:t>
            </a:r>
          </a:p>
          <a:p>
            <a:r>
              <a:rPr lang="en-US" dirty="0"/>
              <a:t>Congress believed that RICO claims distorted the incentives and remedies in securities litigations</a:t>
            </a:r>
          </a:p>
          <a:p>
            <a:r>
              <a:rPr lang="en-US" dirty="0"/>
              <a:t>PSLRA left the opportunity for private RICO securities claims – </a:t>
            </a:r>
            <a:r>
              <a:rPr lang="en-US" u="sng" dirty="0"/>
              <a:t>if the action is brought against a person convicted criminally of securities fraud</a:t>
            </a:r>
          </a:p>
          <a:p>
            <a:r>
              <a:rPr lang="en-US" dirty="0"/>
              <a:t>Criminal enforcement by the U.S. Department of Justice supplements the SEC enforcement of the federal securities law  </a:t>
            </a:r>
          </a:p>
        </p:txBody>
      </p:sp>
    </p:spTree>
    <p:extLst>
      <p:ext uri="{BB962C8B-B14F-4D97-AF65-F5344CB8AC3E}">
        <p14:creationId xmlns:p14="http://schemas.microsoft.com/office/powerpoint/2010/main" val="340151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6137"/>
            <a:ext cx="10515600" cy="979581"/>
          </a:xfrm>
        </p:spPr>
        <p:txBody>
          <a:bodyPr>
            <a:normAutofit/>
          </a:bodyPr>
          <a:lstStyle/>
          <a:p>
            <a:r>
              <a:rPr lang="en-US" sz="3200" dirty="0"/>
              <a:t>Organizations can pay remedies through community service </a:t>
            </a:r>
          </a:p>
        </p:txBody>
      </p:sp>
      <p:sp>
        <p:nvSpPr>
          <p:cNvPr id="3" name="Content Placeholder 2"/>
          <p:cNvSpPr>
            <a:spLocks noGrp="1"/>
          </p:cNvSpPr>
          <p:nvPr>
            <p:ph idx="1"/>
          </p:nvPr>
        </p:nvSpPr>
        <p:spPr>
          <a:xfrm>
            <a:off x="838200" y="1933201"/>
            <a:ext cx="10515600" cy="4351338"/>
          </a:xfrm>
        </p:spPr>
        <p:txBody>
          <a:bodyPr/>
          <a:lstStyle/>
          <a:p>
            <a:r>
              <a:rPr lang="en-US" dirty="0"/>
              <a:t>Community Service can be used as condition of probation</a:t>
            </a:r>
          </a:p>
          <a:p>
            <a:pPr lvl="1"/>
            <a:r>
              <a:rPr lang="en-US" dirty="0"/>
              <a:t>Where such community service could repair the offense-caused harm</a:t>
            </a:r>
          </a:p>
          <a:p>
            <a:r>
              <a:rPr lang="en-US" dirty="0"/>
              <a:t>Organization can pay its employees to perform community service</a:t>
            </a:r>
          </a:p>
          <a:p>
            <a:r>
              <a:rPr lang="en-US" dirty="0"/>
              <a:t>Appropriate when the organization has expertise and skills that uniquely qualifies it to repair damage caused by the offense</a:t>
            </a:r>
          </a:p>
          <a:p>
            <a:endParaRPr lang="en-US" dirty="0"/>
          </a:p>
        </p:txBody>
      </p:sp>
    </p:spTree>
    <p:extLst>
      <p:ext uri="{BB962C8B-B14F-4D97-AF65-F5344CB8AC3E}">
        <p14:creationId xmlns:p14="http://schemas.microsoft.com/office/powerpoint/2010/main" val="3886177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9581"/>
          </a:xfrm>
        </p:spPr>
        <p:txBody>
          <a:bodyPr>
            <a:normAutofit/>
          </a:bodyPr>
          <a:lstStyle/>
          <a:p>
            <a:r>
              <a:rPr lang="en-US" sz="3600" dirty="0"/>
              <a:t>Organizational Compliance and Ethics</a:t>
            </a:r>
          </a:p>
        </p:txBody>
      </p:sp>
      <p:sp>
        <p:nvSpPr>
          <p:cNvPr id="3" name="Content Placeholder 2"/>
          <p:cNvSpPr>
            <a:spLocks noGrp="1"/>
          </p:cNvSpPr>
          <p:nvPr>
            <p:ph idx="1"/>
          </p:nvPr>
        </p:nvSpPr>
        <p:spPr>
          <a:xfrm>
            <a:off x="838200" y="1559859"/>
            <a:ext cx="10515600" cy="4617104"/>
          </a:xfrm>
        </p:spPr>
        <p:txBody>
          <a:bodyPr>
            <a:normAutofit fontScale="92500" lnSpcReduction="10000"/>
          </a:bodyPr>
          <a:lstStyle/>
          <a:p>
            <a:r>
              <a:rPr lang="en-US" dirty="0"/>
              <a:t>Effective Compliance and Ethics Program (CEP)</a:t>
            </a:r>
          </a:p>
          <a:p>
            <a:pPr lvl="1"/>
            <a:r>
              <a:rPr lang="en-US" dirty="0"/>
              <a:t>Exercise due diligence to detect and prevent criminal activities</a:t>
            </a:r>
          </a:p>
          <a:p>
            <a:pPr lvl="1"/>
            <a:r>
              <a:rPr lang="en-US" dirty="0"/>
              <a:t>Promote organizational culture that encourages ethical conduct</a:t>
            </a:r>
          </a:p>
          <a:p>
            <a:pPr lvl="1"/>
            <a:r>
              <a:rPr lang="en-US" dirty="0"/>
              <a:t>The organization’s governing authority should be knowledgeable of the CEP</a:t>
            </a:r>
          </a:p>
          <a:p>
            <a:pPr lvl="1"/>
            <a:r>
              <a:rPr lang="en-US" dirty="0"/>
              <a:t>Designated individuals should ensure day-to-day appropriate practices and report periodically up-the-ladder </a:t>
            </a:r>
          </a:p>
          <a:p>
            <a:pPr lvl="1"/>
            <a:r>
              <a:rPr lang="en-US" dirty="0"/>
              <a:t>Individuals who have engaged in illegal activities should not be designated as authorities in the organization</a:t>
            </a:r>
          </a:p>
          <a:p>
            <a:pPr lvl="1"/>
            <a:r>
              <a:rPr lang="en-US" dirty="0"/>
              <a:t>Organizations should institute training programs to communicate rules and procedures to employees for their individual roles and responsibilities </a:t>
            </a:r>
          </a:p>
          <a:p>
            <a:pPr lvl="1"/>
            <a:r>
              <a:rPr lang="en-US" dirty="0"/>
              <a:t>Mentoring and auditing programs to detect criminal conduct</a:t>
            </a:r>
          </a:p>
          <a:p>
            <a:pPr lvl="1"/>
            <a:r>
              <a:rPr lang="en-US" dirty="0"/>
              <a:t>Evaluate the effectiveness of the ethics and compliance program</a:t>
            </a:r>
          </a:p>
          <a:p>
            <a:pPr lvl="1"/>
            <a:r>
              <a:rPr lang="en-US" dirty="0"/>
              <a:t>System where employees can confidentially report illegal activities</a:t>
            </a:r>
          </a:p>
          <a:p>
            <a:pPr lvl="1"/>
            <a:r>
              <a:rPr lang="en-US" dirty="0"/>
              <a:t>Institute appropriate disciplinary measures for engaging in criminal conduct</a:t>
            </a:r>
          </a:p>
        </p:txBody>
      </p:sp>
    </p:spTree>
    <p:extLst>
      <p:ext uri="{BB962C8B-B14F-4D97-AF65-F5344CB8AC3E}">
        <p14:creationId xmlns:p14="http://schemas.microsoft.com/office/powerpoint/2010/main" val="3146353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9934"/>
          </a:xfrm>
        </p:spPr>
        <p:txBody>
          <a:bodyPr>
            <a:normAutofit/>
          </a:bodyPr>
          <a:lstStyle/>
          <a:p>
            <a:r>
              <a:rPr lang="en-US" sz="3600" dirty="0"/>
              <a:t>Base Fine Determination for Criminal Offense</a:t>
            </a:r>
          </a:p>
        </p:txBody>
      </p:sp>
      <p:sp>
        <p:nvSpPr>
          <p:cNvPr id="3" name="Content Placeholder 2"/>
          <p:cNvSpPr>
            <a:spLocks noGrp="1"/>
          </p:cNvSpPr>
          <p:nvPr>
            <p:ph idx="1"/>
          </p:nvPr>
        </p:nvSpPr>
        <p:spPr>
          <a:xfrm>
            <a:off x="838200" y="1255060"/>
            <a:ext cx="10515600" cy="4921903"/>
          </a:xfrm>
        </p:spPr>
        <p:txBody>
          <a:bodyPr/>
          <a:lstStyle/>
          <a:p>
            <a:r>
              <a:rPr lang="en-US" dirty="0"/>
              <a:t>The greater of </a:t>
            </a:r>
          </a:p>
          <a:p>
            <a:pPr lvl="1"/>
            <a:r>
              <a:rPr lang="en-US" dirty="0"/>
              <a:t>The amount from the table or</a:t>
            </a:r>
          </a:p>
          <a:p>
            <a:pPr lvl="1"/>
            <a:r>
              <a:rPr lang="en-US" dirty="0"/>
              <a:t>The pecuniary gain that the organization obtained because of the offense</a:t>
            </a:r>
          </a:p>
          <a:p>
            <a:r>
              <a:rPr lang="en-US" dirty="0"/>
              <a:t>Offense level fine table</a:t>
            </a:r>
          </a:p>
          <a:p>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3630144352"/>
              </p:ext>
            </p:extLst>
          </p:nvPr>
        </p:nvGraphicFramePr>
        <p:xfrm>
          <a:off x="930089" y="3150429"/>
          <a:ext cx="3496234" cy="3283210"/>
        </p:xfrm>
        <a:graphic>
          <a:graphicData uri="http://schemas.openxmlformats.org/drawingml/2006/table">
            <a:tbl>
              <a:tblPr firstRow="1" firstCol="1" bandRow="1">
                <a:tableStyleId>{5C22544A-7EE6-4342-B048-85BDC9FD1C3A}</a:tableStyleId>
              </a:tblPr>
              <a:tblGrid>
                <a:gridCol w="1936375">
                  <a:extLst>
                    <a:ext uri="{9D8B030D-6E8A-4147-A177-3AD203B41FA5}">
                      <a16:colId xmlns:a16="http://schemas.microsoft.com/office/drawing/2014/main" val="20000"/>
                    </a:ext>
                  </a:extLst>
                </a:gridCol>
                <a:gridCol w="1559859">
                  <a:extLst>
                    <a:ext uri="{9D8B030D-6E8A-4147-A177-3AD203B41FA5}">
                      <a16:colId xmlns:a16="http://schemas.microsoft.com/office/drawing/2014/main" val="20001"/>
                    </a:ext>
                  </a:extLst>
                </a:gridCol>
              </a:tblGrid>
              <a:tr h="469030">
                <a:tc>
                  <a:txBody>
                    <a:bodyPr/>
                    <a:lstStyle/>
                    <a:p>
                      <a:pPr marL="0" marR="0">
                        <a:lnSpc>
                          <a:spcPct val="107000"/>
                        </a:lnSpc>
                        <a:spcBef>
                          <a:spcPts val="0"/>
                        </a:spcBef>
                        <a:spcAft>
                          <a:spcPts val="0"/>
                        </a:spcAft>
                      </a:pPr>
                      <a:r>
                        <a:rPr lang="en-US" sz="2400" u="sng" dirty="0">
                          <a:effectLst/>
                        </a:rPr>
                        <a:t>Offense Level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u="sng" dirty="0">
                          <a:effectLst/>
                        </a:rPr>
                        <a:t>Amount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0"/>
                  </a:ext>
                </a:extLst>
              </a:tr>
              <a:tr h="469030">
                <a:tc>
                  <a:txBody>
                    <a:bodyPr/>
                    <a:lstStyle/>
                    <a:p>
                      <a:pPr marL="0" marR="0">
                        <a:lnSpc>
                          <a:spcPct val="107000"/>
                        </a:lnSpc>
                        <a:spcBef>
                          <a:spcPts val="0"/>
                        </a:spcBef>
                        <a:spcAft>
                          <a:spcPts val="0"/>
                        </a:spcAft>
                      </a:pPr>
                      <a:r>
                        <a:rPr lang="en-US" sz="2400" dirty="0">
                          <a:effectLst/>
                        </a:rPr>
                        <a:t>6 or less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$8,500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1"/>
                  </a:ext>
                </a:extLst>
              </a:tr>
              <a:tr h="469030">
                <a:tc>
                  <a:txBody>
                    <a:bodyPr/>
                    <a:lstStyle/>
                    <a:p>
                      <a:pPr marL="0" marR="0">
                        <a:lnSpc>
                          <a:spcPct val="107000"/>
                        </a:lnSpc>
                        <a:spcBef>
                          <a:spcPts val="0"/>
                        </a:spcBef>
                        <a:spcAft>
                          <a:spcPts val="0"/>
                        </a:spcAft>
                      </a:pPr>
                      <a:r>
                        <a:rPr lang="en-US" sz="2400">
                          <a:effectLst/>
                        </a:rPr>
                        <a:t>7   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$15,000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2"/>
                  </a:ext>
                </a:extLst>
              </a:tr>
              <a:tr h="469030">
                <a:tc>
                  <a:txBody>
                    <a:bodyPr/>
                    <a:lstStyle/>
                    <a:p>
                      <a:pPr marL="0" marR="0">
                        <a:lnSpc>
                          <a:spcPct val="107000"/>
                        </a:lnSpc>
                        <a:spcBef>
                          <a:spcPts val="0"/>
                        </a:spcBef>
                        <a:spcAft>
                          <a:spcPts val="0"/>
                        </a:spcAft>
                      </a:pPr>
                      <a:r>
                        <a:rPr lang="en-US" sz="2400">
                          <a:effectLst/>
                        </a:rPr>
                        <a:t>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dirty="0">
                          <a:effectLst/>
                        </a:rPr>
                        <a:t>$15,000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3"/>
                  </a:ext>
                </a:extLst>
              </a:tr>
              <a:tr h="469030">
                <a:tc>
                  <a:txBody>
                    <a:bodyPr/>
                    <a:lstStyle/>
                    <a:p>
                      <a:pPr marL="0" marR="0">
                        <a:lnSpc>
                          <a:spcPct val="107000"/>
                        </a:lnSpc>
                        <a:spcBef>
                          <a:spcPts val="0"/>
                        </a:spcBef>
                        <a:spcAft>
                          <a:spcPts val="0"/>
                        </a:spcAft>
                      </a:pPr>
                      <a:r>
                        <a:rPr lang="en-US" sz="2400">
                          <a:effectLst/>
                        </a:rPr>
                        <a:t>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$25,000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4"/>
                  </a:ext>
                </a:extLst>
              </a:tr>
              <a:tr h="469030">
                <a:tc>
                  <a:txBody>
                    <a:bodyPr/>
                    <a:lstStyle/>
                    <a:p>
                      <a:pPr marL="0" marR="0">
                        <a:lnSpc>
                          <a:spcPct val="107000"/>
                        </a:lnSpc>
                        <a:spcBef>
                          <a:spcPts val="0"/>
                        </a:spcBef>
                        <a:spcAft>
                          <a:spcPts val="0"/>
                        </a:spcAft>
                      </a:pPr>
                      <a:r>
                        <a:rPr lang="en-US" sz="2400">
                          <a:effectLst/>
                        </a:rPr>
                        <a:t>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$35,000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5"/>
                  </a:ext>
                </a:extLst>
              </a:tr>
              <a:tr h="469030">
                <a:tc>
                  <a:txBody>
                    <a:bodyPr/>
                    <a:lstStyle/>
                    <a:p>
                      <a:pPr marL="0" marR="0">
                        <a:lnSpc>
                          <a:spcPct val="107000"/>
                        </a:lnSpc>
                        <a:spcBef>
                          <a:spcPts val="0"/>
                        </a:spcBef>
                        <a:spcAft>
                          <a:spcPts val="0"/>
                        </a:spcAft>
                      </a:pPr>
                      <a:r>
                        <a:rPr lang="en-US" sz="2400">
                          <a:effectLst/>
                        </a:rPr>
                        <a:t>11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dirty="0">
                          <a:effectLst/>
                        </a:rPr>
                        <a:t>$50,000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15634565"/>
              </p:ext>
            </p:extLst>
          </p:nvPr>
        </p:nvGraphicFramePr>
        <p:xfrm>
          <a:off x="8213913" y="3150428"/>
          <a:ext cx="3691216" cy="3283210"/>
        </p:xfrm>
        <a:graphic>
          <a:graphicData uri="http://schemas.openxmlformats.org/drawingml/2006/table">
            <a:tbl>
              <a:tblPr firstRow="1" firstCol="1" bandRow="1">
                <a:tableStyleId>{5C22544A-7EE6-4342-B048-85BDC9FD1C3A}</a:tableStyleId>
              </a:tblPr>
              <a:tblGrid>
                <a:gridCol w="1746806">
                  <a:extLst>
                    <a:ext uri="{9D8B030D-6E8A-4147-A177-3AD203B41FA5}">
                      <a16:colId xmlns:a16="http://schemas.microsoft.com/office/drawing/2014/main" val="20000"/>
                    </a:ext>
                  </a:extLst>
                </a:gridCol>
                <a:gridCol w="1944410">
                  <a:extLst>
                    <a:ext uri="{9D8B030D-6E8A-4147-A177-3AD203B41FA5}">
                      <a16:colId xmlns:a16="http://schemas.microsoft.com/office/drawing/2014/main" val="20001"/>
                    </a:ext>
                  </a:extLst>
                </a:gridCol>
              </a:tblGrid>
              <a:tr h="469030">
                <a:tc>
                  <a:txBody>
                    <a:bodyPr/>
                    <a:lstStyle/>
                    <a:p>
                      <a:pPr marL="0" marR="0">
                        <a:lnSpc>
                          <a:spcPct val="107000"/>
                        </a:lnSpc>
                        <a:spcBef>
                          <a:spcPts val="0"/>
                        </a:spcBef>
                        <a:spcAft>
                          <a:spcPts val="0"/>
                        </a:spcAft>
                      </a:pPr>
                      <a:r>
                        <a:rPr lang="en-US" sz="2400" u="sng" dirty="0">
                          <a:effectLst/>
                        </a:rPr>
                        <a:t>Offense Level</a:t>
                      </a:r>
                      <a:endParaRPr lang="en-US" sz="2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u="sng" dirty="0">
                          <a:effectLst/>
                        </a:rPr>
                        <a:t>Amount</a:t>
                      </a:r>
                      <a:endParaRPr lang="en-US" sz="2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0"/>
                  </a:ext>
                </a:extLst>
              </a:tr>
              <a:tr h="469030">
                <a:tc>
                  <a:txBody>
                    <a:bodyPr/>
                    <a:lstStyle/>
                    <a:p>
                      <a:pPr marL="0" marR="0">
                        <a:lnSpc>
                          <a:spcPct val="107000"/>
                        </a:lnSpc>
                        <a:spcBef>
                          <a:spcPts val="0"/>
                        </a:spcBef>
                        <a:spcAft>
                          <a:spcPts val="0"/>
                        </a:spcAft>
                      </a:pPr>
                      <a:r>
                        <a:rPr lang="en-US" sz="2400">
                          <a:effectLst/>
                        </a:rPr>
                        <a:t>33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dirty="0">
                          <a:effectLst/>
                        </a:rPr>
                        <a:t>$40,000,000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1"/>
                  </a:ext>
                </a:extLst>
              </a:tr>
              <a:tr h="469030">
                <a:tc>
                  <a:txBody>
                    <a:bodyPr/>
                    <a:lstStyle/>
                    <a:p>
                      <a:pPr marL="0" marR="0">
                        <a:lnSpc>
                          <a:spcPct val="107000"/>
                        </a:lnSpc>
                        <a:spcBef>
                          <a:spcPts val="0"/>
                        </a:spcBef>
                        <a:spcAft>
                          <a:spcPts val="0"/>
                        </a:spcAft>
                      </a:pPr>
                      <a:r>
                        <a:rPr lang="en-US" sz="2400">
                          <a:effectLst/>
                        </a:rPr>
                        <a:t>34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dirty="0">
                          <a:effectLst/>
                        </a:rPr>
                        <a:t>$50,000,000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2"/>
                  </a:ext>
                </a:extLst>
              </a:tr>
              <a:tr h="469030">
                <a:tc>
                  <a:txBody>
                    <a:bodyPr/>
                    <a:lstStyle/>
                    <a:p>
                      <a:pPr marL="0" marR="0">
                        <a:lnSpc>
                          <a:spcPct val="107000"/>
                        </a:lnSpc>
                        <a:spcBef>
                          <a:spcPts val="0"/>
                        </a:spcBef>
                        <a:spcAft>
                          <a:spcPts val="0"/>
                        </a:spcAft>
                      </a:pPr>
                      <a:r>
                        <a:rPr lang="en-US" sz="2400">
                          <a:effectLst/>
                        </a:rPr>
                        <a:t>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dirty="0">
                          <a:effectLst/>
                        </a:rPr>
                        <a:t>$65,000,000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3"/>
                  </a:ext>
                </a:extLst>
              </a:tr>
              <a:tr h="469030">
                <a:tc>
                  <a:txBody>
                    <a:bodyPr/>
                    <a:lstStyle/>
                    <a:p>
                      <a:pPr marL="0" marR="0">
                        <a:lnSpc>
                          <a:spcPct val="107000"/>
                        </a:lnSpc>
                        <a:spcBef>
                          <a:spcPts val="0"/>
                        </a:spcBef>
                        <a:spcAft>
                          <a:spcPts val="0"/>
                        </a:spcAft>
                      </a:pPr>
                      <a:r>
                        <a:rPr lang="en-US" sz="2400">
                          <a:effectLst/>
                        </a:rPr>
                        <a:t>36 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$80,000,000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4"/>
                  </a:ext>
                </a:extLst>
              </a:tr>
              <a:tr h="469030">
                <a:tc>
                  <a:txBody>
                    <a:bodyPr/>
                    <a:lstStyle/>
                    <a:p>
                      <a:pPr marL="0" marR="0">
                        <a:lnSpc>
                          <a:spcPct val="107000"/>
                        </a:lnSpc>
                        <a:spcBef>
                          <a:spcPts val="0"/>
                        </a:spcBef>
                        <a:spcAft>
                          <a:spcPts val="0"/>
                        </a:spcAft>
                      </a:pPr>
                      <a:r>
                        <a:rPr lang="en-US" sz="2400">
                          <a:effectLst/>
                        </a:rPr>
                        <a:t>37 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$100,000,000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5"/>
                  </a:ext>
                </a:extLst>
              </a:tr>
              <a:tr h="469030">
                <a:tc>
                  <a:txBody>
                    <a:bodyPr/>
                    <a:lstStyle/>
                    <a:p>
                      <a:pPr marL="0" marR="0">
                        <a:lnSpc>
                          <a:spcPct val="107000"/>
                        </a:lnSpc>
                        <a:spcBef>
                          <a:spcPts val="0"/>
                        </a:spcBef>
                        <a:spcAft>
                          <a:spcPts val="0"/>
                        </a:spcAft>
                      </a:pPr>
                      <a:r>
                        <a:rPr lang="en-US" sz="2400">
                          <a:effectLst/>
                        </a:rPr>
                        <a:t>38 or more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dirty="0">
                          <a:effectLst/>
                        </a:rPr>
                        <a:t>$150,000,000.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00145715"/>
              </p:ext>
            </p:extLst>
          </p:nvPr>
        </p:nvGraphicFramePr>
        <p:xfrm>
          <a:off x="4518212" y="3150429"/>
          <a:ext cx="3603812" cy="3283210"/>
        </p:xfrm>
        <a:graphic>
          <a:graphicData uri="http://schemas.openxmlformats.org/drawingml/2006/table">
            <a:tbl>
              <a:tblPr firstRow="1" firstCol="1" bandRow="1">
                <a:tableStyleId>{5C22544A-7EE6-4342-B048-85BDC9FD1C3A}</a:tableStyleId>
              </a:tblPr>
              <a:tblGrid>
                <a:gridCol w="1977476">
                  <a:extLst>
                    <a:ext uri="{9D8B030D-6E8A-4147-A177-3AD203B41FA5}">
                      <a16:colId xmlns:a16="http://schemas.microsoft.com/office/drawing/2014/main" val="20000"/>
                    </a:ext>
                  </a:extLst>
                </a:gridCol>
                <a:gridCol w="1626336">
                  <a:extLst>
                    <a:ext uri="{9D8B030D-6E8A-4147-A177-3AD203B41FA5}">
                      <a16:colId xmlns:a16="http://schemas.microsoft.com/office/drawing/2014/main" val="20001"/>
                    </a:ext>
                  </a:extLst>
                </a:gridCol>
              </a:tblGrid>
              <a:tr h="469030">
                <a:tc>
                  <a:txBody>
                    <a:bodyPr/>
                    <a:lstStyle/>
                    <a:p>
                      <a:pPr marL="0" marR="0">
                        <a:lnSpc>
                          <a:spcPct val="107000"/>
                        </a:lnSpc>
                        <a:spcBef>
                          <a:spcPts val="0"/>
                        </a:spcBef>
                        <a:spcAft>
                          <a:spcPts val="0"/>
                        </a:spcAft>
                      </a:pPr>
                      <a:r>
                        <a:rPr lang="en-US" sz="2400" u="sng" dirty="0">
                          <a:effectLst/>
                        </a:rPr>
                        <a:t>Offense Level</a:t>
                      </a:r>
                      <a:endParaRPr lang="en-US" sz="2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u="sng" dirty="0">
                          <a:effectLst/>
                        </a:rPr>
                        <a:t>Amount</a:t>
                      </a:r>
                      <a:endParaRPr lang="en-US" sz="2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0"/>
                  </a:ext>
                </a:extLst>
              </a:tr>
              <a:tr h="469030">
                <a:tc>
                  <a:txBody>
                    <a:bodyPr/>
                    <a:lstStyle/>
                    <a:p>
                      <a:pPr marL="0" marR="0">
                        <a:lnSpc>
                          <a:spcPct val="107000"/>
                        </a:lnSpc>
                        <a:spcBef>
                          <a:spcPts val="0"/>
                        </a:spcBef>
                        <a:spcAft>
                          <a:spcPts val="0"/>
                        </a:spcAft>
                      </a:pPr>
                      <a:r>
                        <a:rPr lang="en-US" sz="2400" dirty="0">
                          <a:effectLst/>
                        </a:rPr>
                        <a:t>23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$3,000,000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1"/>
                  </a:ext>
                </a:extLst>
              </a:tr>
              <a:tr h="469030">
                <a:tc>
                  <a:txBody>
                    <a:bodyPr/>
                    <a:lstStyle/>
                    <a:p>
                      <a:pPr marL="0" marR="0">
                        <a:lnSpc>
                          <a:spcPct val="107000"/>
                        </a:lnSpc>
                        <a:spcBef>
                          <a:spcPts val="0"/>
                        </a:spcBef>
                        <a:spcAft>
                          <a:spcPts val="0"/>
                        </a:spcAft>
                      </a:pPr>
                      <a:r>
                        <a:rPr lang="en-US" sz="2400">
                          <a:effectLst/>
                        </a:rPr>
                        <a:t>24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$3,500,000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2"/>
                  </a:ext>
                </a:extLst>
              </a:tr>
              <a:tr h="469030">
                <a:tc>
                  <a:txBody>
                    <a:bodyPr/>
                    <a:lstStyle/>
                    <a:p>
                      <a:pPr marL="0" marR="0">
                        <a:lnSpc>
                          <a:spcPct val="107000"/>
                        </a:lnSpc>
                        <a:spcBef>
                          <a:spcPts val="0"/>
                        </a:spcBef>
                        <a:spcAft>
                          <a:spcPts val="0"/>
                        </a:spcAft>
                      </a:pPr>
                      <a:r>
                        <a:rPr lang="en-US" sz="2400">
                          <a:effectLst/>
                        </a:rPr>
                        <a:t>25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$5,000,000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3"/>
                  </a:ext>
                </a:extLst>
              </a:tr>
              <a:tr h="469030">
                <a:tc>
                  <a:txBody>
                    <a:bodyPr/>
                    <a:lstStyle/>
                    <a:p>
                      <a:pPr marL="0" marR="0">
                        <a:lnSpc>
                          <a:spcPct val="107000"/>
                        </a:lnSpc>
                        <a:spcBef>
                          <a:spcPts val="0"/>
                        </a:spcBef>
                        <a:spcAft>
                          <a:spcPts val="0"/>
                        </a:spcAft>
                      </a:pPr>
                      <a:r>
                        <a:rPr lang="en-US" sz="2400">
                          <a:effectLst/>
                        </a:rPr>
                        <a:t>26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$6,500,000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4"/>
                  </a:ext>
                </a:extLst>
              </a:tr>
              <a:tr h="469030">
                <a:tc>
                  <a:txBody>
                    <a:bodyPr/>
                    <a:lstStyle/>
                    <a:p>
                      <a:pPr marL="0" marR="0">
                        <a:lnSpc>
                          <a:spcPct val="107000"/>
                        </a:lnSpc>
                        <a:spcBef>
                          <a:spcPts val="0"/>
                        </a:spcBef>
                        <a:spcAft>
                          <a:spcPts val="0"/>
                        </a:spcAft>
                      </a:pPr>
                      <a:r>
                        <a:rPr lang="en-US" sz="2400">
                          <a:effectLst/>
                        </a:rPr>
                        <a:t>27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$8,500,000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5"/>
                  </a:ext>
                </a:extLst>
              </a:tr>
              <a:tr h="469030">
                <a:tc>
                  <a:txBody>
                    <a:bodyPr/>
                    <a:lstStyle/>
                    <a:p>
                      <a:pPr marL="0" marR="0">
                        <a:lnSpc>
                          <a:spcPct val="107000"/>
                        </a:lnSpc>
                        <a:spcBef>
                          <a:spcPts val="0"/>
                        </a:spcBef>
                        <a:spcAft>
                          <a:spcPts val="0"/>
                        </a:spcAft>
                      </a:pPr>
                      <a:r>
                        <a:rPr lang="en-US" sz="2400">
                          <a:effectLst/>
                        </a:rPr>
                        <a:t>28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dirty="0">
                          <a:effectLst/>
                        </a:rPr>
                        <a:t>$10,000,000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22351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004"/>
          </a:xfrm>
        </p:spPr>
        <p:txBody>
          <a:bodyPr>
            <a:normAutofit/>
          </a:bodyPr>
          <a:lstStyle/>
          <a:p>
            <a:r>
              <a:rPr lang="en-US" sz="3600" dirty="0"/>
              <a:t>Base Offense Levels and Specific Offense Characteristics</a:t>
            </a:r>
          </a:p>
        </p:txBody>
      </p:sp>
      <p:sp>
        <p:nvSpPr>
          <p:cNvPr id="3" name="Content Placeholder 2"/>
          <p:cNvSpPr>
            <a:spLocks noGrp="1"/>
          </p:cNvSpPr>
          <p:nvPr>
            <p:ph idx="1"/>
          </p:nvPr>
        </p:nvSpPr>
        <p:spPr>
          <a:xfrm>
            <a:off x="838200" y="1380566"/>
            <a:ext cx="10515600" cy="5172916"/>
          </a:xfrm>
        </p:spPr>
        <p:txBody>
          <a:bodyPr>
            <a:normAutofit fontScale="92500" lnSpcReduction="20000"/>
          </a:bodyPr>
          <a:lstStyle/>
          <a:p>
            <a:r>
              <a:rPr lang="en-US" dirty="0"/>
              <a:t>“Each type of crime is assigned a base offense level, which is the starting point for determining the seriousness of a particular offense. More serious types of crime have higher base offense levels (for example, a </a:t>
            </a:r>
            <a:r>
              <a:rPr lang="en-US" u="sng" dirty="0"/>
              <a:t>trespass has a base offense level of 4</a:t>
            </a:r>
            <a:r>
              <a:rPr lang="en-US" dirty="0"/>
              <a:t>, while </a:t>
            </a:r>
            <a:r>
              <a:rPr lang="en-US" u="sng" dirty="0"/>
              <a:t>kidnapping has a base offense level of 32</a:t>
            </a:r>
            <a:r>
              <a:rPr lang="en-US" dirty="0"/>
              <a:t>)</a:t>
            </a:r>
          </a:p>
          <a:p>
            <a:r>
              <a:rPr lang="en-US" dirty="0"/>
              <a:t>In addition to base offense levels, each offense type typically carries with it a number of specific offense characteristics. These are factors that vary from offense to offense, but that can increase or decrease the base offense level and, ultimately, the sentence an offender receives. </a:t>
            </a:r>
          </a:p>
          <a:p>
            <a:r>
              <a:rPr lang="en-US" dirty="0"/>
              <a:t>Example:</a:t>
            </a:r>
          </a:p>
          <a:p>
            <a:pPr lvl="1"/>
            <a:r>
              <a:rPr lang="en-US" dirty="0"/>
              <a:t>One of the specific base offense characteristics for fraud (which has a base offense level of 7) increases the offense level based on the amount of loss involved in the offense. </a:t>
            </a:r>
            <a:r>
              <a:rPr lang="en-US" u="sng" dirty="0"/>
              <a:t>If a fraud involved a $6,000 loss, there is to be a 2-level increase to the base offense level, bringing the level up to 9</a:t>
            </a:r>
            <a:r>
              <a:rPr lang="en-US" dirty="0"/>
              <a:t>. </a:t>
            </a:r>
            <a:r>
              <a:rPr lang="en-US" u="sng" dirty="0"/>
              <a:t>If a fraud involved a $50,000 loss, there is to be a 6-level increase, bringing the total to 13</a:t>
            </a:r>
            <a:r>
              <a:rPr lang="en-US" dirty="0"/>
              <a:t>”*</a:t>
            </a:r>
          </a:p>
          <a:p>
            <a:pPr marL="0" indent="0">
              <a:buNone/>
            </a:pPr>
            <a:endParaRPr lang="en-US" sz="1900" dirty="0"/>
          </a:p>
          <a:p>
            <a:pPr marL="0" indent="0">
              <a:buNone/>
            </a:pPr>
            <a:r>
              <a:rPr lang="en-US" sz="1900" dirty="0"/>
              <a:t>An Overview of the FEDERAL SENTENCING GUIDELINES</a:t>
            </a:r>
          </a:p>
          <a:p>
            <a:endParaRPr lang="en-US" dirty="0"/>
          </a:p>
          <a:p>
            <a:endParaRPr lang="en-US" dirty="0"/>
          </a:p>
          <a:p>
            <a:endParaRPr lang="en-US" dirty="0"/>
          </a:p>
        </p:txBody>
      </p:sp>
    </p:spTree>
    <p:extLst>
      <p:ext uri="{BB962C8B-B14F-4D97-AF65-F5344CB8AC3E}">
        <p14:creationId xmlns:p14="http://schemas.microsoft.com/office/powerpoint/2010/main" val="3055556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6146"/>
          </a:xfrm>
        </p:spPr>
        <p:txBody>
          <a:bodyPr>
            <a:normAutofit/>
          </a:bodyPr>
          <a:lstStyle/>
          <a:p>
            <a:r>
              <a:rPr lang="en-US" sz="3600" dirty="0"/>
              <a:t>Culpability Scores – Minimum and Maximum Multipliers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4892889"/>
              </p:ext>
            </p:extLst>
          </p:nvPr>
        </p:nvGraphicFramePr>
        <p:xfrm>
          <a:off x="1380567" y="1201272"/>
          <a:ext cx="9753598" cy="5335213"/>
        </p:xfrm>
        <a:graphic>
          <a:graphicData uri="http://schemas.openxmlformats.org/drawingml/2006/table">
            <a:tbl>
              <a:tblPr firstRow="1" firstCol="1" bandRow="1">
                <a:tableStyleId>{5C22544A-7EE6-4342-B048-85BDC9FD1C3A}</a:tableStyleId>
              </a:tblPr>
              <a:tblGrid>
                <a:gridCol w="3562247">
                  <a:extLst>
                    <a:ext uri="{9D8B030D-6E8A-4147-A177-3AD203B41FA5}">
                      <a16:colId xmlns:a16="http://schemas.microsoft.com/office/drawing/2014/main" val="20000"/>
                    </a:ext>
                  </a:extLst>
                </a:gridCol>
                <a:gridCol w="3377100">
                  <a:extLst>
                    <a:ext uri="{9D8B030D-6E8A-4147-A177-3AD203B41FA5}">
                      <a16:colId xmlns:a16="http://schemas.microsoft.com/office/drawing/2014/main" val="20001"/>
                    </a:ext>
                  </a:extLst>
                </a:gridCol>
                <a:gridCol w="2814251">
                  <a:extLst>
                    <a:ext uri="{9D8B030D-6E8A-4147-A177-3AD203B41FA5}">
                      <a16:colId xmlns:a16="http://schemas.microsoft.com/office/drawing/2014/main" val="20002"/>
                    </a:ext>
                  </a:extLst>
                </a:gridCol>
              </a:tblGrid>
              <a:tr h="376516">
                <a:tc>
                  <a:txBody>
                    <a:bodyPr/>
                    <a:lstStyle/>
                    <a:p>
                      <a:pPr marL="0" marR="0">
                        <a:lnSpc>
                          <a:spcPct val="107000"/>
                        </a:lnSpc>
                        <a:spcBef>
                          <a:spcPts val="0"/>
                        </a:spcBef>
                        <a:spcAft>
                          <a:spcPts val="0"/>
                        </a:spcAft>
                      </a:pPr>
                      <a:r>
                        <a:rPr lang="en-US" sz="2400" dirty="0">
                          <a:effectLst/>
                        </a:rPr>
                        <a:t>Culpability  </a:t>
                      </a:r>
                      <a:r>
                        <a:rPr lang="en-US" sz="2400" u="sng" dirty="0">
                          <a:effectLst/>
                        </a:rPr>
                        <a:t>Score</a:t>
                      </a: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2400" dirty="0">
                          <a:effectLst/>
                        </a:rPr>
                        <a:t>Minimum </a:t>
                      </a:r>
                      <a:r>
                        <a:rPr lang="en-US" sz="2400" u="sng" dirty="0">
                          <a:effectLst/>
                        </a:rPr>
                        <a:t>Multiplier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2400" dirty="0">
                          <a:effectLst/>
                        </a:rPr>
                        <a:t>Maximum </a:t>
                      </a:r>
                      <a:r>
                        <a:rPr lang="en-US" sz="2400" u="sng" dirty="0">
                          <a:effectLst/>
                        </a:rPr>
                        <a:t>Multiplier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10000"/>
                  </a:ext>
                </a:extLst>
              </a:tr>
              <a:tr h="384011">
                <a:tc>
                  <a:txBody>
                    <a:bodyPr/>
                    <a:lstStyle/>
                    <a:p>
                      <a:pPr>
                        <a:lnSpc>
                          <a:spcPct val="107000"/>
                        </a:lnSpc>
                      </a:pPr>
                      <a:endParaRPr lang="en-US" sz="2400">
                        <a:effectLst/>
                        <a:latin typeface="Calibri" panose="020F0502020204030204" pitchFamily="34" charset="0"/>
                      </a:endParaRPr>
                    </a:p>
                  </a:txBody>
                  <a:tcPr marL="9525" marR="9525" marT="9525" marB="9525" anchor="ctr"/>
                </a:tc>
                <a:tc>
                  <a:txBody>
                    <a:bodyPr/>
                    <a:lstStyle/>
                    <a:p>
                      <a:pPr>
                        <a:lnSpc>
                          <a:spcPct val="107000"/>
                        </a:lnSpc>
                      </a:pPr>
                      <a:endParaRPr lang="en-US" sz="2400">
                        <a:effectLst/>
                        <a:latin typeface="Calibri" panose="020F0502020204030204" pitchFamily="34" charset="0"/>
                      </a:endParaRPr>
                    </a:p>
                  </a:txBody>
                  <a:tcPr marL="9525" marR="9525" marT="9525" marB="9525" anchor="ctr"/>
                </a:tc>
                <a:tc>
                  <a:txBody>
                    <a:bodyPr/>
                    <a:lstStyle/>
                    <a:p>
                      <a:pPr>
                        <a:lnSpc>
                          <a:spcPct val="107000"/>
                        </a:lnSpc>
                      </a:pPr>
                      <a:endParaRPr lang="en-US" sz="2400">
                        <a:effectLst/>
                        <a:latin typeface="Calibri" panose="020F0502020204030204" pitchFamily="34" charset="0"/>
                      </a:endParaRPr>
                    </a:p>
                  </a:txBody>
                  <a:tcPr marL="9525" marR="9525" marT="9525" marB="9525" anchor="ctr"/>
                </a:tc>
                <a:extLst>
                  <a:ext uri="{0D108BD9-81ED-4DB2-BD59-A6C34878D82A}">
                    <a16:rowId xmlns:a16="http://schemas.microsoft.com/office/drawing/2014/main" val="10001"/>
                  </a:ext>
                </a:extLst>
              </a:tr>
              <a:tr h="367789">
                <a:tc>
                  <a:txBody>
                    <a:bodyPr/>
                    <a:lstStyle/>
                    <a:p>
                      <a:pPr marL="0" marR="0">
                        <a:lnSpc>
                          <a:spcPct val="107000"/>
                        </a:lnSpc>
                        <a:spcBef>
                          <a:spcPts val="0"/>
                        </a:spcBef>
                        <a:spcAft>
                          <a:spcPts val="0"/>
                        </a:spcAft>
                      </a:pPr>
                      <a:r>
                        <a:rPr lang="en-US" sz="2400">
                          <a:effectLst/>
                        </a:rPr>
                        <a:t>10 or more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2.00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4.00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2"/>
                  </a:ext>
                </a:extLst>
              </a:tr>
              <a:tr h="367789">
                <a:tc>
                  <a:txBody>
                    <a:bodyPr/>
                    <a:lstStyle/>
                    <a:p>
                      <a:pPr marL="0" marR="0">
                        <a:lnSpc>
                          <a:spcPct val="107000"/>
                        </a:lnSpc>
                        <a:spcBef>
                          <a:spcPts val="0"/>
                        </a:spcBef>
                        <a:spcAft>
                          <a:spcPts val="0"/>
                        </a:spcAft>
                      </a:pPr>
                      <a:r>
                        <a:rPr lang="en-US" sz="2400">
                          <a:effectLst/>
                        </a:rPr>
                        <a:t>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1.80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3.60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3"/>
                  </a:ext>
                </a:extLst>
              </a:tr>
              <a:tr h="367789">
                <a:tc>
                  <a:txBody>
                    <a:bodyPr/>
                    <a:lstStyle/>
                    <a:p>
                      <a:pPr marL="0" marR="0">
                        <a:lnSpc>
                          <a:spcPct val="107000"/>
                        </a:lnSpc>
                        <a:spcBef>
                          <a:spcPts val="0"/>
                        </a:spcBef>
                        <a:spcAft>
                          <a:spcPts val="0"/>
                        </a:spcAft>
                      </a:pPr>
                      <a:r>
                        <a:rPr lang="en-US" sz="2400">
                          <a:effectLst/>
                        </a:rPr>
                        <a:t>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1.60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3.20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4"/>
                  </a:ext>
                </a:extLst>
              </a:tr>
              <a:tr h="367789">
                <a:tc>
                  <a:txBody>
                    <a:bodyPr/>
                    <a:lstStyle/>
                    <a:p>
                      <a:pPr marL="0" marR="0">
                        <a:lnSpc>
                          <a:spcPct val="107000"/>
                        </a:lnSpc>
                        <a:spcBef>
                          <a:spcPts val="0"/>
                        </a:spcBef>
                        <a:spcAft>
                          <a:spcPts val="0"/>
                        </a:spcAft>
                      </a:pPr>
                      <a:r>
                        <a:rPr lang="en-US" sz="2400">
                          <a:effectLst/>
                        </a:rPr>
                        <a:t>7 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1.40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2.80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5"/>
                  </a:ext>
                </a:extLst>
              </a:tr>
              <a:tr h="367789">
                <a:tc>
                  <a:txBody>
                    <a:bodyPr/>
                    <a:lstStyle/>
                    <a:p>
                      <a:pPr marL="0" marR="0">
                        <a:lnSpc>
                          <a:spcPct val="107000"/>
                        </a:lnSpc>
                        <a:spcBef>
                          <a:spcPts val="0"/>
                        </a:spcBef>
                        <a:spcAft>
                          <a:spcPts val="0"/>
                        </a:spcAft>
                      </a:pPr>
                      <a:r>
                        <a:rPr lang="en-US" sz="2400">
                          <a:effectLst/>
                        </a:rPr>
                        <a:t>6 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1.20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2.40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6"/>
                  </a:ext>
                </a:extLst>
              </a:tr>
              <a:tr h="367789">
                <a:tc>
                  <a:txBody>
                    <a:bodyPr/>
                    <a:lstStyle/>
                    <a:p>
                      <a:pPr marL="0" marR="0">
                        <a:lnSpc>
                          <a:spcPct val="107000"/>
                        </a:lnSpc>
                        <a:spcBef>
                          <a:spcPts val="0"/>
                        </a:spcBef>
                        <a:spcAft>
                          <a:spcPts val="0"/>
                        </a:spcAft>
                      </a:pPr>
                      <a:r>
                        <a:rPr lang="en-US" sz="2400" dirty="0">
                          <a:effectLst/>
                        </a:rPr>
                        <a:t>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1.00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2.00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7"/>
                  </a:ext>
                </a:extLst>
              </a:tr>
              <a:tr h="367789">
                <a:tc>
                  <a:txBody>
                    <a:bodyPr/>
                    <a:lstStyle/>
                    <a:p>
                      <a:pPr marL="0" marR="0">
                        <a:lnSpc>
                          <a:spcPct val="107000"/>
                        </a:lnSpc>
                        <a:spcBef>
                          <a:spcPts val="0"/>
                        </a:spcBef>
                        <a:spcAft>
                          <a:spcPts val="0"/>
                        </a:spcAft>
                      </a:pPr>
                      <a:r>
                        <a:rPr lang="en-US" sz="2400">
                          <a:effectLst/>
                        </a:rPr>
                        <a:t>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0.80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1.60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8"/>
                  </a:ext>
                </a:extLst>
              </a:tr>
              <a:tr h="367789">
                <a:tc>
                  <a:txBody>
                    <a:bodyPr/>
                    <a:lstStyle/>
                    <a:p>
                      <a:pPr marL="0" marR="0">
                        <a:lnSpc>
                          <a:spcPct val="107000"/>
                        </a:lnSpc>
                        <a:spcBef>
                          <a:spcPts val="0"/>
                        </a:spcBef>
                        <a:spcAft>
                          <a:spcPts val="0"/>
                        </a:spcAft>
                      </a:pPr>
                      <a:r>
                        <a:rPr lang="en-US" sz="2400" dirty="0">
                          <a:effectLst/>
                        </a:rPr>
                        <a:t>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0.60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1.20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09"/>
                  </a:ext>
                </a:extLst>
              </a:tr>
              <a:tr h="367789">
                <a:tc>
                  <a:txBody>
                    <a:bodyPr/>
                    <a:lstStyle/>
                    <a:p>
                      <a:pPr marL="0" marR="0">
                        <a:lnSpc>
                          <a:spcPct val="107000"/>
                        </a:lnSpc>
                        <a:spcBef>
                          <a:spcPts val="0"/>
                        </a:spcBef>
                        <a:spcAft>
                          <a:spcPts val="0"/>
                        </a:spcAft>
                      </a:pPr>
                      <a:r>
                        <a:rPr lang="en-US" sz="2400">
                          <a:effectLst/>
                        </a:rPr>
                        <a:t>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0.40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0.80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10"/>
                  </a:ext>
                </a:extLst>
              </a:tr>
              <a:tr h="367789">
                <a:tc>
                  <a:txBody>
                    <a:bodyPr/>
                    <a:lstStyle/>
                    <a:p>
                      <a:pPr marL="0" marR="0">
                        <a:lnSpc>
                          <a:spcPct val="107000"/>
                        </a:lnSpc>
                        <a:spcBef>
                          <a:spcPts val="0"/>
                        </a:spcBef>
                        <a:spcAft>
                          <a:spcPts val="0"/>
                        </a:spcAft>
                      </a:pPr>
                      <a:r>
                        <a:rPr lang="en-US" sz="2400">
                          <a:effectLst/>
                        </a:rPr>
                        <a:t>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0.20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0.40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11"/>
                  </a:ext>
                </a:extLst>
              </a:tr>
              <a:tr h="367789">
                <a:tc>
                  <a:txBody>
                    <a:bodyPr/>
                    <a:lstStyle/>
                    <a:p>
                      <a:pPr marL="0" marR="0">
                        <a:lnSpc>
                          <a:spcPct val="107000"/>
                        </a:lnSpc>
                        <a:spcBef>
                          <a:spcPts val="0"/>
                        </a:spcBef>
                        <a:spcAft>
                          <a:spcPts val="0"/>
                        </a:spcAft>
                      </a:pPr>
                      <a:r>
                        <a:rPr lang="en-US" sz="2400">
                          <a:effectLst/>
                        </a:rPr>
                        <a:t>0 or less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a:effectLst/>
                        </a:rPr>
                        <a:t>0.05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2400" dirty="0">
                          <a:effectLst/>
                        </a:rPr>
                        <a:t> 0.20.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299974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9934"/>
          </a:xfrm>
        </p:spPr>
        <p:txBody>
          <a:bodyPr>
            <a:normAutofit fontScale="90000"/>
          </a:bodyPr>
          <a:lstStyle/>
          <a:p>
            <a:r>
              <a:rPr lang="en-US" sz="3600" dirty="0"/>
              <a:t>Culpability Score (§8C2.5) and </a:t>
            </a:r>
            <a:br>
              <a:rPr lang="en-US" sz="3600" dirty="0"/>
            </a:br>
            <a:r>
              <a:rPr lang="en-US" sz="3600" dirty="0"/>
              <a:t>Max and Min Multipliers (§8C2.6) </a:t>
            </a:r>
          </a:p>
        </p:txBody>
      </p:sp>
      <p:sp>
        <p:nvSpPr>
          <p:cNvPr id="3" name="Content Placeholder 2"/>
          <p:cNvSpPr>
            <a:spLocks noGrp="1"/>
          </p:cNvSpPr>
          <p:nvPr>
            <p:ph idx="1"/>
          </p:nvPr>
        </p:nvSpPr>
        <p:spPr>
          <a:xfrm>
            <a:off x="838200" y="1577788"/>
            <a:ext cx="10515600" cy="4599175"/>
          </a:xfrm>
        </p:spPr>
        <p:txBody>
          <a:bodyPr>
            <a:normAutofit fontScale="92500" lnSpcReduction="10000"/>
          </a:bodyPr>
          <a:lstStyle/>
          <a:p>
            <a:r>
              <a:rPr lang="en-US" dirty="0"/>
              <a:t>After calculating the base fine, the Court determines the culpability score</a:t>
            </a:r>
          </a:p>
          <a:p>
            <a:r>
              <a:rPr lang="en-US" dirty="0"/>
              <a:t>The starting point is a culpability score of 5 and points are subtracted/added to adjust the score for</a:t>
            </a:r>
          </a:p>
          <a:p>
            <a:pPr lvl="1"/>
            <a:r>
              <a:rPr lang="en-US" u="sng" dirty="0"/>
              <a:t>Mitigating factors </a:t>
            </a:r>
            <a:r>
              <a:rPr lang="en-US" dirty="0"/>
              <a:t>(if ethics and compliance program was in place, if the organization self-reported the offense) and </a:t>
            </a:r>
          </a:p>
          <a:p>
            <a:pPr lvl="1"/>
            <a:r>
              <a:rPr lang="en-US" u="sng" dirty="0"/>
              <a:t>Aggravating factors </a:t>
            </a:r>
            <a:r>
              <a:rPr lang="en-US" dirty="0"/>
              <a:t>(authority personnel, previous offenses, judicial order violation, obstruction of justice)</a:t>
            </a:r>
          </a:p>
          <a:p>
            <a:r>
              <a:rPr lang="en-US" dirty="0"/>
              <a:t>Maximum and minimum multipliers</a:t>
            </a:r>
          </a:p>
          <a:p>
            <a:pPr lvl="1"/>
            <a:r>
              <a:rPr lang="en-US" dirty="0"/>
              <a:t>To determine the range of the fine (i.e. for culpability score of 5, and base fine of $50,000, the range, based on multipliers 1 (min) and 2 (max), is [$50,000; $100,000]</a:t>
            </a:r>
          </a:p>
          <a:p>
            <a:r>
              <a:rPr lang="en-US" dirty="0"/>
              <a:t>Determining the fine within the range</a:t>
            </a:r>
          </a:p>
          <a:p>
            <a:pPr lvl="1"/>
            <a:r>
              <a:rPr lang="en-US" dirty="0"/>
              <a:t>Based on the specifics of the case </a:t>
            </a:r>
          </a:p>
          <a:p>
            <a:pPr lvl="1"/>
            <a:endParaRPr lang="en-US" dirty="0"/>
          </a:p>
          <a:p>
            <a:endParaRPr lang="en-US" dirty="0"/>
          </a:p>
        </p:txBody>
      </p:sp>
    </p:spTree>
    <p:extLst>
      <p:ext uri="{BB962C8B-B14F-4D97-AF65-F5344CB8AC3E}">
        <p14:creationId xmlns:p14="http://schemas.microsoft.com/office/powerpoint/2010/main" val="1199566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2682" y="5622179"/>
            <a:ext cx="10378225" cy="1165412"/>
          </a:xfrm>
        </p:spPr>
        <p:txBody>
          <a:bodyPr>
            <a:normAutofit fontScale="85000" lnSpcReduction="20000"/>
          </a:bodyPr>
          <a:lstStyle/>
          <a:p>
            <a:endParaRPr lang="en-US" i="1" dirty="0">
              <a:hlinkClick r:id="rId3"/>
            </a:endParaRPr>
          </a:p>
          <a:p>
            <a:pPr marL="0" indent="0">
              <a:buNone/>
            </a:pPr>
            <a:r>
              <a:rPr lang="en-US" dirty="0">
                <a:hlinkClick r:id="rId3"/>
              </a:rPr>
              <a:t>Federal Energy Regulation Commission (FERC) </a:t>
            </a:r>
          </a:p>
          <a:p>
            <a:pPr marL="0" indent="0" algn="ctr">
              <a:buNone/>
            </a:pPr>
            <a:r>
              <a:rPr lang="en-US" i="1" dirty="0">
                <a:hlinkClick r:id="rId3"/>
              </a:rPr>
              <a:t>https://www.ferc.gov/media/news-releases/2010/2010-1/flowchart-M-1.pdf</a:t>
            </a:r>
            <a:r>
              <a:rPr lang="en-US" i="1" dirty="0"/>
              <a: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500343708"/>
              </p:ext>
            </p:extLst>
          </p:nvPr>
        </p:nvGraphicFramePr>
        <p:xfrm>
          <a:off x="2424277" y="179612"/>
          <a:ext cx="7401041" cy="5719163"/>
        </p:xfrm>
        <a:graphic>
          <a:graphicData uri="http://schemas.openxmlformats.org/presentationml/2006/ole">
            <mc:AlternateContent xmlns:mc="http://schemas.openxmlformats.org/markup-compatibility/2006">
              <mc:Choice xmlns:v="urn:schemas-microsoft-com:vml" Requires="v">
                <p:oleObj spid="_x0000_s3118" name="Acrobat Document" r:id="rId4" imgW="6034986" imgH="4663440" progId="Acrobat.Document.11">
                  <p:embed/>
                </p:oleObj>
              </mc:Choice>
              <mc:Fallback>
                <p:oleObj name="Acrobat Document" r:id="rId4" imgW="6034986" imgH="4663440" progId="Acrobat.Document.11">
                  <p:embed/>
                  <p:pic>
                    <p:nvPicPr>
                      <p:cNvPr id="0" name=""/>
                      <p:cNvPicPr/>
                      <p:nvPr/>
                    </p:nvPicPr>
                    <p:blipFill>
                      <a:blip r:embed="rId5"/>
                      <a:stretch>
                        <a:fillRect/>
                      </a:stretch>
                    </p:blipFill>
                    <p:spPr>
                      <a:xfrm>
                        <a:off x="2424277" y="179612"/>
                        <a:ext cx="7401041" cy="5719163"/>
                      </a:xfrm>
                      <a:prstGeom prst="rect">
                        <a:avLst/>
                      </a:prstGeom>
                    </p:spPr>
                  </p:pic>
                </p:oleObj>
              </mc:Fallback>
            </mc:AlternateContent>
          </a:graphicData>
        </a:graphic>
      </p:graphicFrame>
    </p:spTree>
    <p:extLst>
      <p:ext uri="{BB962C8B-B14F-4D97-AF65-F5344CB8AC3E}">
        <p14:creationId xmlns:p14="http://schemas.microsoft.com/office/powerpoint/2010/main" val="1654875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6499"/>
          </a:xfrm>
        </p:spPr>
        <p:txBody>
          <a:bodyPr>
            <a:normAutofit/>
          </a:bodyPr>
          <a:lstStyle/>
          <a:p>
            <a:r>
              <a:rPr lang="en-US" sz="3600" dirty="0"/>
              <a:t>Fighting corporate fraud and misconduct</a:t>
            </a:r>
          </a:p>
        </p:txBody>
      </p:sp>
      <p:sp>
        <p:nvSpPr>
          <p:cNvPr id="3" name="Content Placeholder 2"/>
          <p:cNvSpPr>
            <a:spLocks noGrp="1"/>
          </p:cNvSpPr>
          <p:nvPr>
            <p:ph idx="1"/>
          </p:nvPr>
        </p:nvSpPr>
        <p:spPr>
          <a:xfrm>
            <a:off x="838200" y="1524000"/>
            <a:ext cx="10515600" cy="4652963"/>
          </a:xfrm>
        </p:spPr>
        <p:txBody>
          <a:bodyPr>
            <a:normAutofit fontScale="92500" lnSpcReduction="10000"/>
          </a:bodyPr>
          <a:lstStyle/>
          <a:p>
            <a:r>
              <a:rPr lang="en-US" dirty="0"/>
              <a:t>The U.S. economy and ultimately the protection of the U.S. citizens and residents depends on effective enforcement of criminal and civil laws</a:t>
            </a:r>
          </a:p>
          <a:p>
            <a:r>
              <a:rPr lang="en-US" dirty="0"/>
              <a:t>An effective way to fight corporate misconduct is to seek accountability from the perpetrators of the wrongdoings in order to:</a:t>
            </a:r>
          </a:p>
          <a:p>
            <a:pPr lvl="1"/>
            <a:r>
              <a:rPr lang="en-US" dirty="0"/>
              <a:t>Deter future breaking of the law</a:t>
            </a:r>
          </a:p>
          <a:p>
            <a:pPr lvl="1"/>
            <a:r>
              <a:rPr lang="en-US" dirty="0"/>
              <a:t>Motivate a change in corporate culture</a:t>
            </a:r>
          </a:p>
          <a:p>
            <a:pPr lvl="1"/>
            <a:r>
              <a:rPr lang="en-US" dirty="0"/>
              <a:t>Ensure that wrongdoers are held responsible, and </a:t>
            </a:r>
          </a:p>
          <a:p>
            <a:pPr lvl="1"/>
            <a:r>
              <a:rPr lang="en-US" dirty="0"/>
              <a:t>Increase confidence in the U.S. justice system</a:t>
            </a:r>
          </a:p>
          <a:p>
            <a:r>
              <a:rPr lang="en-US" dirty="0"/>
              <a:t>Important task of the legal system is to understand and bring out the individual responsibility of an organization wrongdoing</a:t>
            </a:r>
          </a:p>
          <a:p>
            <a:r>
              <a:rPr lang="en-US" dirty="0"/>
              <a:t>Often, it is not obvious whether certain individuals of authority or leadership possessed knowledge of the illegal activities </a:t>
            </a:r>
          </a:p>
        </p:txBody>
      </p:sp>
    </p:spTree>
    <p:extLst>
      <p:ext uri="{BB962C8B-B14F-4D97-AF65-F5344CB8AC3E}">
        <p14:creationId xmlns:p14="http://schemas.microsoft.com/office/powerpoint/2010/main" val="3422504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3722"/>
          </a:xfrm>
        </p:spPr>
        <p:txBody>
          <a:bodyPr>
            <a:normAutofit/>
          </a:bodyPr>
          <a:lstStyle/>
          <a:p>
            <a:r>
              <a:rPr lang="en-US" sz="3200" dirty="0"/>
              <a:t>Six key steps in pursuing individual corporate wrongdoing</a:t>
            </a:r>
          </a:p>
        </p:txBody>
      </p:sp>
      <p:sp>
        <p:nvSpPr>
          <p:cNvPr id="3" name="Content Placeholder 2"/>
          <p:cNvSpPr>
            <a:spLocks noGrp="1"/>
          </p:cNvSpPr>
          <p:nvPr>
            <p:ph idx="1"/>
          </p:nvPr>
        </p:nvSpPr>
        <p:spPr>
          <a:xfrm>
            <a:off x="838200" y="1308848"/>
            <a:ext cx="10515600" cy="5199528"/>
          </a:xfrm>
        </p:spPr>
        <p:txBody>
          <a:bodyPr>
            <a:normAutofit fontScale="77500" lnSpcReduction="20000"/>
          </a:bodyPr>
          <a:lstStyle/>
          <a:p>
            <a:r>
              <a:rPr lang="en-US" dirty="0"/>
              <a:t>To qualify for </a:t>
            </a:r>
            <a:r>
              <a:rPr lang="en-US" u="sng" dirty="0"/>
              <a:t>cooperation credit</a:t>
            </a:r>
            <a:r>
              <a:rPr lang="en-US" dirty="0"/>
              <a:t>, corporations have to provide [to the Department of Justice] all relevant information pertaining to the individual(s) involved in the misconduct</a:t>
            </a:r>
          </a:p>
          <a:p>
            <a:r>
              <a:rPr lang="en-US" dirty="0"/>
              <a:t>Civil and criminal investigations should </a:t>
            </a:r>
            <a:r>
              <a:rPr lang="en-US" u="sng" dirty="0"/>
              <a:t>from the beginning </a:t>
            </a:r>
            <a:r>
              <a:rPr lang="en-US" dirty="0"/>
              <a:t>focus on individual misconduct</a:t>
            </a:r>
          </a:p>
          <a:p>
            <a:r>
              <a:rPr lang="en-US" dirty="0"/>
              <a:t>Civil and criminal lawyers should be in </a:t>
            </a:r>
            <a:r>
              <a:rPr lang="en-US" u="sng" dirty="0"/>
              <a:t>continuous communication </a:t>
            </a:r>
            <a:r>
              <a:rPr lang="en-US" dirty="0"/>
              <a:t>with one another during the investigation(s)</a:t>
            </a:r>
          </a:p>
          <a:p>
            <a:r>
              <a:rPr lang="en-US" dirty="0"/>
              <a:t>In the process of resolving an investigation matter with the corporation, </a:t>
            </a:r>
            <a:r>
              <a:rPr lang="en-US" u="sng" dirty="0"/>
              <a:t>individuals implicated in the matter will not be released from civil or criminal liabilities</a:t>
            </a:r>
          </a:p>
          <a:p>
            <a:r>
              <a:rPr lang="en-US" dirty="0"/>
              <a:t>There has to be a </a:t>
            </a:r>
            <a:r>
              <a:rPr lang="en-US" u="sng" dirty="0"/>
              <a:t>clear plan of resolution for individual cases </a:t>
            </a:r>
            <a:r>
              <a:rPr lang="en-US" dirty="0"/>
              <a:t>when the Department prepares resolutions pertaining to the corporations</a:t>
            </a:r>
          </a:p>
          <a:p>
            <a:r>
              <a:rPr lang="en-US" dirty="0"/>
              <a:t>Civil attorneys should consider whether to bring suits against individuals based on </a:t>
            </a:r>
            <a:r>
              <a:rPr lang="en-US" u="sng" dirty="0"/>
              <a:t>individuals’ abilities to pay</a:t>
            </a:r>
          </a:p>
          <a:p>
            <a:endParaRPr lang="en-US" u="sng" dirty="0"/>
          </a:p>
          <a:p>
            <a:pPr marL="0" indent="0">
              <a:buNone/>
            </a:pPr>
            <a:endParaRPr lang="en-US" sz="2100" dirty="0"/>
          </a:p>
          <a:p>
            <a:pPr marL="0" indent="0">
              <a:buNone/>
            </a:pPr>
            <a:r>
              <a:rPr lang="en-US" sz="2100" dirty="0"/>
              <a:t>Yates Memorandum, September 9, 2015 (Individual accountability for corporate wrongdoing)</a:t>
            </a:r>
          </a:p>
          <a:p>
            <a:endParaRPr lang="en-US" u="sng" dirty="0"/>
          </a:p>
          <a:p>
            <a:endParaRPr lang="en-US" u="sng" dirty="0"/>
          </a:p>
        </p:txBody>
      </p:sp>
    </p:spTree>
    <p:extLst>
      <p:ext uri="{BB962C8B-B14F-4D97-AF65-F5344CB8AC3E}">
        <p14:creationId xmlns:p14="http://schemas.microsoft.com/office/powerpoint/2010/main" val="2321925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62" y="73464"/>
            <a:ext cx="10515600" cy="836146"/>
          </a:xfrm>
        </p:spPr>
        <p:txBody>
          <a:bodyPr>
            <a:normAutofit/>
          </a:bodyPr>
          <a:lstStyle/>
          <a:p>
            <a:r>
              <a:rPr lang="en-US" sz="3600" b="1" dirty="0"/>
              <a:t>Prosecution of Corporate Crime</a:t>
            </a:r>
          </a:p>
        </p:txBody>
      </p:sp>
      <p:sp>
        <p:nvSpPr>
          <p:cNvPr id="3" name="Content Placeholder 2"/>
          <p:cNvSpPr>
            <a:spLocks noGrp="1"/>
          </p:cNvSpPr>
          <p:nvPr>
            <p:ph idx="1"/>
          </p:nvPr>
        </p:nvSpPr>
        <p:spPr>
          <a:xfrm>
            <a:off x="822435" y="793066"/>
            <a:ext cx="10515600" cy="4635034"/>
          </a:xfrm>
        </p:spPr>
        <p:txBody>
          <a:bodyPr>
            <a:noAutofit/>
          </a:bodyPr>
          <a:lstStyle/>
          <a:p>
            <a:r>
              <a:rPr lang="en-US" sz="2400" dirty="0"/>
              <a:t>High priority for the Department of Justice</a:t>
            </a:r>
          </a:p>
          <a:p>
            <a:r>
              <a:rPr lang="en-US" sz="2400" dirty="0"/>
              <a:t>Safeguarding the integrity of the economic and capital markets </a:t>
            </a:r>
          </a:p>
          <a:p>
            <a:r>
              <a:rPr lang="en-US" sz="2400" dirty="0"/>
              <a:t>Protecting consumers, businesses, investors from companies that violate the law and take advantage of people</a:t>
            </a:r>
          </a:p>
          <a:p>
            <a:r>
              <a:rPr lang="en-US" sz="2400" dirty="0"/>
              <a:t>Preventing violations of environmental laws</a:t>
            </a:r>
          </a:p>
          <a:p>
            <a:r>
              <a:rPr lang="en-US" sz="2400" dirty="0"/>
              <a:t>Corporate directors owe </a:t>
            </a:r>
          </a:p>
          <a:p>
            <a:pPr lvl="1"/>
            <a:r>
              <a:rPr lang="en-US" sz="2000" dirty="0"/>
              <a:t>fiduciary duties to shareholders</a:t>
            </a:r>
          </a:p>
          <a:p>
            <a:pPr lvl="1"/>
            <a:r>
              <a:rPr lang="en-US" sz="2000" dirty="0"/>
              <a:t>Honest dealing duties to consumers and the investment public</a:t>
            </a:r>
          </a:p>
          <a:p>
            <a:r>
              <a:rPr lang="en-US" sz="2400" dirty="0"/>
              <a:t>Prosecutors should be mindful not only of the </a:t>
            </a:r>
            <a:r>
              <a:rPr lang="en-US" sz="2400" u="sng" dirty="0"/>
              <a:t>results that are achieved</a:t>
            </a:r>
            <a:r>
              <a:rPr lang="en-US" sz="2400" dirty="0"/>
              <a:t>, but also of:</a:t>
            </a:r>
          </a:p>
          <a:p>
            <a:pPr lvl="1"/>
            <a:r>
              <a:rPr lang="en-US" sz="2000" dirty="0"/>
              <a:t>The manner (professionalism and civility) of the investigation that promotes </a:t>
            </a:r>
            <a:r>
              <a:rPr lang="en-US" sz="2000" u="sng" dirty="0"/>
              <a:t>self-regulation</a:t>
            </a:r>
            <a:r>
              <a:rPr lang="en-US" sz="2000" dirty="0"/>
              <a:t>, </a:t>
            </a:r>
            <a:r>
              <a:rPr lang="en-US" sz="2000" u="sng" dirty="0"/>
              <a:t>cooperation</a:t>
            </a:r>
            <a:r>
              <a:rPr lang="en-US" sz="2000" dirty="0"/>
              <a:t>, </a:t>
            </a:r>
            <a:r>
              <a:rPr lang="en-US" sz="2000" u="sng" dirty="0"/>
              <a:t>compliance</a:t>
            </a:r>
          </a:p>
          <a:p>
            <a:r>
              <a:rPr lang="en-US" sz="2400" i="1" dirty="0"/>
              <a:t>HOWEVER</a:t>
            </a:r>
            <a:r>
              <a:rPr lang="en-US" sz="2400" dirty="0"/>
              <a:t>:  </a:t>
            </a:r>
          </a:p>
          <a:p>
            <a:pPr marL="457200" lvl="1" indent="0">
              <a:buNone/>
            </a:pPr>
            <a:r>
              <a:rPr lang="en-US" b="1" dirty="0">
                <a:hlinkClick r:id="rId2"/>
              </a:rPr>
              <a:t>https://features.marketplace.org/why-no-ceo-went-jail-after-financial-crisis/</a:t>
            </a:r>
            <a:endParaRPr lang="en-US" b="1" u="sng" dirty="0"/>
          </a:p>
        </p:txBody>
      </p:sp>
    </p:spTree>
    <p:extLst>
      <p:ext uri="{BB962C8B-B14F-4D97-AF65-F5344CB8AC3E}">
        <p14:creationId xmlns:p14="http://schemas.microsoft.com/office/powerpoint/2010/main" val="1728305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RICO Prohibits engaging in pattern of racketeering activities</a:t>
            </a:r>
          </a:p>
        </p:txBody>
      </p:sp>
      <p:sp>
        <p:nvSpPr>
          <p:cNvPr id="3" name="Content Placeholder 2"/>
          <p:cNvSpPr>
            <a:spLocks noGrp="1"/>
          </p:cNvSpPr>
          <p:nvPr>
            <p:ph idx="1"/>
          </p:nvPr>
        </p:nvSpPr>
        <p:spPr/>
        <p:txBody>
          <a:bodyPr>
            <a:normAutofit fontScale="85000" lnSpcReduction="20000"/>
          </a:bodyPr>
          <a:lstStyle/>
          <a:p>
            <a:r>
              <a:rPr lang="en-US" dirty="0"/>
              <a:t>The RICO Act covers four circumstances:</a:t>
            </a:r>
          </a:p>
          <a:p>
            <a:pPr marL="914400" lvl="1" indent="-457200">
              <a:buFont typeface="+mj-lt"/>
              <a:buAutoNum type="arabicParenR"/>
            </a:pPr>
            <a:r>
              <a:rPr lang="en-US" dirty="0"/>
              <a:t>Purchasing an enterprise or part there of with racketeering profits</a:t>
            </a:r>
          </a:p>
          <a:p>
            <a:pPr marL="914400" lvl="1" indent="-457200">
              <a:buFont typeface="+mj-lt"/>
              <a:buAutoNum type="arabicParenR"/>
            </a:pPr>
            <a:r>
              <a:rPr lang="en-US" dirty="0"/>
              <a:t>Acquiring an enterprise or any interest in it through racketeering activities</a:t>
            </a:r>
          </a:p>
          <a:p>
            <a:pPr marL="914400" lvl="1" indent="-457200">
              <a:buFont typeface="+mj-lt"/>
              <a:buAutoNum type="arabicParenR"/>
            </a:pPr>
            <a:r>
              <a:rPr lang="en-US" dirty="0"/>
              <a:t>Conducting business in an enterprise through racketeering activities</a:t>
            </a:r>
          </a:p>
          <a:p>
            <a:pPr marL="914400" lvl="1" indent="-457200">
              <a:buFont typeface="+mj-lt"/>
              <a:buAutoNum type="arabicParenR"/>
            </a:pPr>
            <a:r>
              <a:rPr lang="en-US" dirty="0"/>
              <a:t>Any conspiring to perform 1) through 3)</a:t>
            </a:r>
          </a:p>
          <a:p>
            <a:r>
              <a:rPr lang="en-US" dirty="0"/>
              <a:t>Pattern is described as performing two or more acts of wrongful behavior including </a:t>
            </a:r>
          </a:p>
          <a:p>
            <a:pPr lvl="1"/>
            <a:r>
              <a:rPr lang="en-US" dirty="0"/>
              <a:t>Mail and wire fraud and</a:t>
            </a:r>
          </a:p>
          <a:p>
            <a:pPr lvl="1"/>
            <a:r>
              <a:rPr lang="en-US" dirty="0"/>
              <a:t>Fraud in sale of securities </a:t>
            </a:r>
          </a:p>
          <a:p>
            <a:r>
              <a:rPr lang="en-US" dirty="0"/>
              <a:t>“Enterprise” is a separate element of RICO offense (ongoing organization, formal or informal, where associates function)</a:t>
            </a:r>
          </a:p>
          <a:p>
            <a:r>
              <a:rPr lang="en-US" dirty="0"/>
              <a:t>Criminal RICO sanctions include imprisonment for up to 20 years, pre-trial asset freezes, fines, and mandatory forfeiture of property acquired while violating RICO</a:t>
            </a:r>
          </a:p>
        </p:txBody>
      </p:sp>
    </p:spTree>
    <p:extLst>
      <p:ext uri="{BB962C8B-B14F-4D97-AF65-F5344CB8AC3E}">
        <p14:creationId xmlns:p14="http://schemas.microsoft.com/office/powerpoint/2010/main" val="543250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6146"/>
          </a:xfrm>
        </p:spPr>
        <p:txBody>
          <a:bodyPr>
            <a:normAutofit/>
          </a:bodyPr>
          <a:lstStyle/>
          <a:p>
            <a:r>
              <a:rPr lang="en-US" sz="3600" dirty="0"/>
              <a:t>Focus on individual wrongdoers</a:t>
            </a:r>
          </a:p>
        </p:txBody>
      </p:sp>
      <p:sp>
        <p:nvSpPr>
          <p:cNvPr id="3" name="Content Placeholder 2"/>
          <p:cNvSpPr>
            <a:spLocks noGrp="1"/>
          </p:cNvSpPr>
          <p:nvPr>
            <p:ph idx="1"/>
          </p:nvPr>
        </p:nvSpPr>
        <p:spPr>
          <a:xfrm>
            <a:off x="838200" y="1398494"/>
            <a:ext cx="10515600" cy="4778469"/>
          </a:xfrm>
        </p:spPr>
        <p:txBody>
          <a:bodyPr>
            <a:normAutofit fontScale="85000" lnSpcReduction="20000"/>
          </a:bodyPr>
          <a:lstStyle/>
          <a:p>
            <a:r>
              <a:rPr lang="en-US" dirty="0"/>
              <a:t>In corporate investigations, individuals who are criminally culpable need to be identified early in the process</a:t>
            </a:r>
          </a:p>
          <a:p>
            <a:r>
              <a:rPr lang="en-US" dirty="0"/>
              <a:t>Under the </a:t>
            </a:r>
            <a:r>
              <a:rPr lang="en-US" i="1" dirty="0"/>
              <a:t>“</a:t>
            </a:r>
            <a:r>
              <a:rPr lang="en-US" i="1" dirty="0" err="1"/>
              <a:t>respondeat</a:t>
            </a:r>
            <a:r>
              <a:rPr lang="en-US" i="1" dirty="0"/>
              <a:t> superior” </a:t>
            </a:r>
            <a:r>
              <a:rPr lang="en-US" dirty="0"/>
              <a:t>doctrine, corporation can be legally liable for the misconduct of its directors, officers, employees, agents</a:t>
            </a:r>
          </a:p>
          <a:p>
            <a:pPr lvl="1"/>
            <a:r>
              <a:rPr lang="en-US" dirty="0"/>
              <a:t>If actions were in </a:t>
            </a:r>
            <a:r>
              <a:rPr lang="en-US" u="sng" dirty="0"/>
              <a:t>scope</a:t>
            </a:r>
            <a:r>
              <a:rPr lang="en-US" dirty="0"/>
              <a:t> of individuals’ duties within the corporation</a:t>
            </a:r>
          </a:p>
          <a:p>
            <a:pPr lvl="1"/>
            <a:r>
              <a:rPr lang="en-US" dirty="0"/>
              <a:t>The actions were </a:t>
            </a:r>
            <a:r>
              <a:rPr lang="en-US" u="sng" dirty="0"/>
              <a:t>intended</a:t>
            </a:r>
            <a:r>
              <a:rPr lang="en-US" dirty="0"/>
              <a:t> to benefit the corporation </a:t>
            </a:r>
          </a:p>
          <a:p>
            <a:r>
              <a:rPr lang="en-US" i="1" dirty="0"/>
              <a:t>See United States v. </a:t>
            </a:r>
            <a:r>
              <a:rPr lang="en-US" i="1" dirty="0" err="1"/>
              <a:t>Cincotta</a:t>
            </a:r>
            <a:r>
              <a:rPr lang="en-US" dirty="0"/>
              <a:t>, 689 F.2d 238, 241-42 (1st Cir. 1982); </a:t>
            </a:r>
            <a:r>
              <a:rPr lang="en-US" i="1" dirty="0"/>
              <a:t>United States v. Automated Medical Laboratories, Inc.</a:t>
            </a:r>
            <a:r>
              <a:rPr lang="en-US" dirty="0"/>
              <a:t>, 770 F.2d 399 (4th Cir. 1985); </a:t>
            </a:r>
            <a:r>
              <a:rPr lang="en-US" i="1" dirty="0"/>
              <a:t>United States v. Potter</a:t>
            </a:r>
            <a:r>
              <a:rPr lang="en-US" dirty="0"/>
              <a:t>, 463 F.3d 9, 25 (1st Cir. 2006);  </a:t>
            </a:r>
          </a:p>
          <a:p>
            <a:r>
              <a:rPr lang="en-US" u="sng" dirty="0"/>
              <a:t>Primary factors</a:t>
            </a:r>
            <a:r>
              <a:rPr lang="en-US" dirty="0"/>
              <a:t> in determining whether to charge the corporation are:</a:t>
            </a:r>
          </a:p>
          <a:p>
            <a:pPr lvl="1"/>
            <a:r>
              <a:rPr lang="en-US" dirty="0"/>
              <a:t>The </a:t>
            </a:r>
            <a:r>
              <a:rPr lang="en-US" u="sng" dirty="0"/>
              <a:t>nature</a:t>
            </a:r>
            <a:r>
              <a:rPr lang="en-US" dirty="0"/>
              <a:t> and the </a:t>
            </a:r>
            <a:r>
              <a:rPr lang="en-US" u="sng" dirty="0"/>
              <a:t>seriousness</a:t>
            </a:r>
            <a:r>
              <a:rPr lang="en-US" dirty="0"/>
              <a:t> of the crime</a:t>
            </a:r>
          </a:p>
          <a:p>
            <a:r>
              <a:rPr lang="en-US" dirty="0"/>
              <a:t>Corporation can be charged even if the wrongdoing is minor if the wrongful act is prevalent and it is undertaken by significant number of employees</a:t>
            </a:r>
          </a:p>
          <a:p>
            <a:r>
              <a:rPr lang="en-US" dirty="0"/>
              <a:t>Management is an important factor in corporate culture and should be held responsible if criminal conduct is implicitly encouraged  </a:t>
            </a:r>
          </a:p>
          <a:p>
            <a:endParaRPr lang="en-US" dirty="0"/>
          </a:p>
          <a:p>
            <a:endParaRPr lang="en-US" dirty="0"/>
          </a:p>
        </p:txBody>
      </p:sp>
    </p:spTree>
    <p:extLst>
      <p:ext uri="{BB962C8B-B14F-4D97-AF65-F5344CB8AC3E}">
        <p14:creationId xmlns:p14="http://schemas.microsoft.com/office/powerpoint/2010/main" val="1965738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0640"/>
          </a:xfrm>
        </p:spPr>
        <p:txBody>
          <a:bodyPr>
            <a:normAutofit fontScale="90000"/>
          </a:bodyPr>
          <a:lstStyle/>
          <a:p>
            <a:br>
              <a:rPr lang="en-US" sz="4000" b="1" dirty="0"/>
            </a:br>
            <a:r>
              <a:rPr lang="en-US" sz="4000" b="1" dirty="0"/>
              <a:t>18 U.S. Code § 1348 - Securities and commodities fraud</a:t>
            </a:r>
            <a:br>
              <a:rPr lang="en-US" dirty="0"/>
            </a:br>
            <a:endParaRPr lang="en-US" dirty="0"/>
          </a:p>
        </p:txBody>
      </p:sp>
      <p:sp>
        <p:nvSpPr>
          <p:cNvPr id="3" name="Content Placeholder 2"/>
          <p:cNvSpPr>
            <a:spLocks noGrp="1"/>
          </p:cNvSpPr>
          <p:nvPr>
            <p:ph idx="1"/>
          </p:nvPr>
        </p:nvSpPr>
        <p:spPr>
          <a:xfrm>
            <a:off x="838200" y="1290918"/>
            <a:ext cx="10515600" cy="5196968"/>
          </a:xfrm>
        </p:spPr>
        <p:txBody>
          <a:bodyPr>
            <a:normAutofit fontScale="92500" lnSpcReduction="20000"/>
          </a:bodyPr>
          <a:lstStyle/>
          <a:p>
            <a:r>
              <a:rPr lang="en-US" dirty="0"/>
              <a:t>Applies to anyone who knowingly executes or attempts to execute a scheme to:</a:t>
            </a:r>
          </a:p>
          <a:p>
            <a:pPr lvl="1"/>
            <a:r>
              <a:rPr lang="en-US" dirty="0"/>
              <a:t>Defraud any person in connection with commodity or futures delivery</a:t>
            </a:r>
          </a:p>
          <a:p>
            <a:pPr lvl="1"/>
            <a:r>
              <a:rPr lang="en-US" dirty="0"/>
              <a:t>Option on a commodity for future delivery or any security registered under section 12 of the Securities Exchange Act of 1934</a:t>
            </a:r>
          </a:p>
          <a:p>
            <a:pPr lvl="1"/>
            <a:r>
              <a:rPr lang="en-US" dirty="0"/>
              <a:t>Obtain any money or property for future delivery of any securities, by defrauding a person by false promises and misleading representations </a:t>
            </a:r>
          </a:p>
          <a:p>
            <a:r>
              <a:rPr lang="en-US" dirty="0"/>
              <a:t>Fines and imprisonment are determined based on the severity of the case and the damage inflicted to the victim</a:t>
            </a:r>
          </a:p>
          <a:p>
            <a:r>
              <a:rPr lang="en-US" dirty="0"/>
              <a:t>The coverage of § 1348 is broader than Rule 10(b)-5 since </a:t>
            </a:r>
          </a:p>
          <a:p>
            <a:r>
              <a:rPr lang="en-US" u="sng" dirty="0"/>
              <a:t>Rule 10(b)-5 requires:</a:t>
            </a:r>
          </a:p>
          <a:p>
            <a:pPr lvl="1"/>
            <a:r>
              <a:rPr lang="en-US" dirty="0"/>
              <a:t> Actual trading in securities (not required by the first clause of § 1348)</a:t>
            </a:r>
          </a:p>
          <a:p>
            <a:pPr lvl="1"/>
            <a:r>
              <a:rPr lang="en-US" dirty="0"/>
              <a:t>Deception related to the security in question (not required by the second clause of § 1348) </a:t>
            </a:r>
          </a:p>
          <a:p>
            <a:r>
              <a:rPr lang="en-US" dirty="0"/>
              <a:t>Code § 1348 security fraud crime covers only publicly traded companies unlike Rule 10(b)-5</a:t>
            </a:r>
          </a:p>
        </p:txBody>
      </p:sp>
    </p:spTree>
    <p:extLst>
      <p:ext uri="{BB962C8B-B14F-4D97-AF65-F5344CB8AC3E}">
        <p14:creationId xmlns:p14="http://schemas.microsoft.com/office/powerpoint/2010/main" val="3273354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838200" y="1465942"/>
            <a:ext cx="10515600" cy="5225143"/>
          </a:xfrm>
        </p:spPr>
        <p:txBody>
          <a:bodyPr>
            <a:normAutofit fontScale="70000" lnSpcReduction="20000"/>
          </a:bodyPr>
          <a:lstStyle/>
          <a:p>
            <a:r>
              <a:rPr lang="en-US" dirty="0"/>
              <a:t>United States Sentencing Commission “Sentencing of Organizations” Chapter 8 (2015) (</a:t>
            </a:r>
            <a:r>
              <a:rPr lang="en-US" dirty="0">
                <a:hlinkClick r:id="rId2"/>
              </a:rPr>
              <a:t>https://www.ussc.gov/guidelines/2015-guidelines-manual/2015-chapter-8</a:t>
            </a:r>
            <a:r>
              <a:rPr lang="en-US" dirty="0"/>
              <a:t>) </a:t>
            </a:r>
          </a:p>
          <a:p>
            <a:r>
              <a:rPr lang="en-US" dirty="0"/>
              <a:t>An Overview of the FEDERAL SENTENCING GUIDELINES (</a:t>
            </a:r>
            <a:r>
              <a:rPr lang="en-US" dirty="0">
                <a:hlinkClick r:id="rId3"/>
              </a:rPr>
              <a:t>https://www.ussc.gov/sites/default/files/pdf/about/overview/Overview_Federal_Sentencing_Guidelines.pdf</a:t>
            </a:r>
            <a:r>
              <a:rPr lang="en-US" dirty="0"/>
              <a:t>) </a:t>
            </a:r>
          </a:p>
          <a:p>
            <a:r>
              <a:rPr lang="en-US" dirty="0"/>
              <a:t>Chapter Eight Fine Primer: Determining the Appropriate Fine Under the Organizational Guidelines (</a:t>
            </a:r>
            <a:r>
              <a:rPr lang="en-US" dirty="0">
                <a:hlinkClick r:id="rId4"/>
              </a:rPr>
              <a:t>https://www.ussc.gov/sites/default/files/pdf/training/primers/Primer_Organizational_Fines.pdf</a:t>
            </a:r>
            <a:r>
              <a:rPr lang="en-US" dirty="0"/>
              <a:t>) </a:t>
            </a:r>
          </a:p>
          <a:p>
            <a:r>
              <a:rPr lang="en-US" dirty="0"/>
              <a:t>Memorandum for Assistant Attorney General – Department of Justice (</a:t>
            </a:r>
            <a:r>
              <a:rPr lang="en-US" dirty="0">
                <a:hlinkClick r:id="rId5"/>
              </a:rPr>
              <a:t>https://www.justice.gov/archives/dag/file/769036/download</a:t>
            </a:r>
            <a:r>
              <a:rPr lang="en-US" dirty="0"/>
              <a:t>) </a:t>
            </a:r>
          </a:p>
          <a:p>
            <a:r>
              <a:rPr lang="en-US" dirty="0"/>
              <a:t>18 U.S. Code § 1348 - Securities and commodities fraud (</a:t>
            </a:r>
            <a:r>
              <a:rPr lang="en-US" dirty="0">
                <a:hlinkClick r:id="rId6"/>
              </a:rPr>
              <a:t>https://www.law.cornell.edu/uscode/text/18/1348</a:t>
            </a:r>
            <a:r>
              <a:rPr lang="en-US" dirty="0"/>
              <a:t>) </a:t>
            </a:r>
          </a:p>
          <a:p>
            <a:r>
              <a:rPr lang="en-US" dirty="0"/>
              <a:t>US Attorneys Manual Prosecution of Business Organizations (</a:t>
            </a:r>
            <a:r>
              <a:rPr lang="en-US" dirty="0">
                <a:hlinkClick r:id="rId7"/>
              </a:rPr>
              <a:t>https://www.justice.gov/usam/usam-9-28000-principles-federal-prosecution-business-organizations</a:t>
            </a:r>
            <a:r>
              <a:rPr lang="en-US" dirty="0"/>
              <a:t>) </a:t>
            </a:r>
          </a:p>
          <a:p>
            <a:r>
              <a:rPr lang="en-US" dirty="0"/>
              <a:t>Federal Energy Regulation Commission (FERC) (</a:t>
            </a:r>
            <a:r>
              <a:rPr lang="en-US" i="1" dirty="0">
                <a:hlinkClick r:id="rId8"/>
              </a:rPr>
              <a:t>https://www.ferc.gov/media/news-releases/2010/2010-1/flowchart-M-1.pdf</a:t>
            </a:r>
            <a:r>
              <a:rPr lang="en-US" i="1" dirty="0"/>
              <a:t>) </a:t>
            </a:r>
          </a:p>
          <a:p>
            <a:r>
              <a:rPr lang="en-US" dirty="0" err="1"/>
              <a:t>Palmiter</a:t>
            </a:r>
            <a:r>
              <a:rPr lang="en-US" dirty="0"/>
              <a:t>, Alan, Securities Regulation: Examples and Explanations, 6</a:t>
            </a:r>
            <a:r>
              <a:rPr lang="en-US" baseline="30000" dirty="0"/>
              <a:t>th</a:t>
            </a:r>
            <a:r>
              <a:rPr lang="en-US" dirty="0"/>
              <a:t> Ed., ISBN-13: 978-1454833925, ISBN-10: 1454833920</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9285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Sentencing of Organizations </a:t>
            </a:r>
          </a:p>
        </p:txBody>
      </p:sp>
      <p:sp>
        <p:nvSpPr>
          <p:cNvPr id="3" name="Content Placeholder 2"/>
          <p:cNvSpPr>
            <a:spLocks noGrp="1"/>
          </p:cNvSpPr>
          <p:nvPr>
            <p:ph idx="1"/>
          </p:nvPr>
        </p:nvSpPr>
        <p:spPr>
          <a:xfrm>
            <a:off x="838200" y="1690688"/>
            <a:ext cx="10515600" cy="4486275"/>
          </a:xfrm>
        </p:spPr>
        <p:txBody>
          <a:bodyPr>
            <a:normAutofit fontScale="77500" lnSpcReduction="20000"/>
          </a:bodyPr>
          <a:lstStyle/>
          <a:p>
            <a:r>
              <a:rPr lang="en-US" dirty="0"/>
              <a:t>Organizations act through agents, and are liable, under federal criminal law, for acts committed by their agents</a:t>
            </a:r>
          </a:p>
          <a:p>
            <a:r>
              <a:rPr lang="en-US" dirty="0"/>
              <a:t>Agents, personally are also liable for their individual acts</a:t>
            </a:r>
          </a:p>
          <a:p>
            <a:r>
              <a:rPr lang="en-US" dirty="0"/>
              <a:t>Organizations and agents are usually co-defendants in criminal cases</a:t>
            </a:r>
          </a:p>
          <a:p>
            <a:r>
              <a:rPr lang="en-US" dirty="0"/>
              <a:t>Sanctions against organizations and individuals are imposed to provide just punishment and incentives to prevent, detect, and report criminal acts</a:t>
            </a:r>
          </a:p>
          <a:p>
            <a:r>
              <a:rPr lang="en-US" dirty="0"/>
              <a:t>The law orders the organizations to make whole the victims of the crime caused by the organization</a:t>
            </a:r>
          </a:p>
          <a:p>
            <a:r>
              <a:rPr lang="en-US" dirty="0"/>
              <a:t>If the organization exists only for the criminal purpose, it needs to be dissolved, the fines need to be sufficiently high to preclude future activities</a:t>
            </a:r>
          </a:p>
          <a:p>
            <a:r>
              <a:rPr lang="en-US" dirty="0"/>
              <a:t>The fines are set based on the severity of the crime and the culpability of the organization </a:t>
            </a:r>
          </a:p>
          <a:p>
            <a:r>
              <a:rPr lang="en-US" dirty="0"/>
              <a:t>Probation is acceptable sentence for a defendant if steps can be ensured towards reducing likelihood of future criminal activities</a:t>
            </a:r>
          </a:p>
          <a:p>
            <a:endParaRPr lang="en-US" dirty="0"/>
          </a:p>
        </p:txBody>
      </p:sp>
    </p:spTree>
    <p:extLst>
      <p:ext uri="{BB962C8B-B14F-4D97-AF65-F5344CB8AC3E}">
        <p14:creationId xmlns:p14="http://schemas.microsoft.com/office/powerpoint/2010/main" val="236802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5046"/>
          </a:xfrm>
        </p:spPr>
        <p:txBody>
          <a:bodyPr>
            <a:normAutofit/>
          </a:bodyPr>
          <a:lstStyle/>
          <a:p>
            <a:r>
              <a:rPr lang="en-US" sz="3600" dirty="0"/>
              <a:t>Examples of Securities Enforcement Actions </a:t>
            </a:r>
          </a:p>
        </p:txBody>
      </p:sp>
      <p:sp>
        <p:nvSpPr>
          <p:cNvPr id="3" name="Content Placeholder 2"/>
          <p:cNvSpPr>
            <a:spLocks noGrp="1"/>
          </p:cNvSpPr>
          <p:nvPr>
            <p:ph idx="1"/>
          </p:nvPr>
        </p:nvSpPr>
        <p:spPr>
          <a:xfrm>
            <a:off x="838200" y="1320800"/>
            <a:ext cx="10515600" cy="4856163"/>
          </a:xfrm>
        </p:spPr>
        <p:txBody>
          <a:bodyPr>
            <a:normAutofit fontScale="92500" lnSpcReduction="20000"/>
          </a:bodyPr>
          <a:lstStyle/>
          <a:p>
            <a:r>
              <a:rPr lang="en-US" dirty="0"/>
              <a:t>SAC Capital Advisors, founded by Stephen A. Cohen – settled criminal charges for insider trading in a criminal law suit brought by the </a:t>
            </a:r>
            <a:r>
              <a:rPr lang="en-US" dirty="0" err="1"/>
              <a:t>DoJ</a:t>
            </a:r>
            <a:r>
              <a:rPr lang="en-US" dirty="0"/>
              <a:t>.</a:t>
            </a:r>
          </a:p>
          <a:p>
            <a:pPr lvl="1"/>
            <a:r>
              <a:rPr lang="en-US" dirty="0"/>
              <a:t>Agreed to pay criminal fine of $1.2 billion after</a:t>
            </a:r>
          </a:p>
          <a:p>
            <a:pPr lvl="1"/>
            <a:r>
              <a:rPr lang="en-US" dirty="0"/>
              <a:t>Paying $616 million in civil settlement for insider trading brought by the SEC</a:t>
            </a:r>
          </a:p>
          <a:p>
            <a:pPr lvl="1"/>
            <a:r>
              <a:rPr lang="en-US" dirty="0"/>
              <a:t>Steve A. Cohen also faces criminal charges </a:t>
            </a:r>
          </a:p>
          <a:p>
            <a:r>
              <a:rPr lang="en-US" dirty="0"/>
              <a:t> Goldman Sachs settled charges brought by the SEC on misleading the investors in collateralized debt obligations (CDO)</a:t>
            </a:r>
          </a:p>
          <a:p>
            <a:pPr lvl="1"/>
            <a:r>
              <a:rPr lang="en-US" dirty="0"/>
              <a:t>Agreed to pay $550 million</a:t>
            </a:r>
          </a:p>
          <a:p>
            <a:r>
              <a:rPr lang="en-US" dirty="0"/>
              <a:t>Raj </a:t>
            </a:r>
            <a:r>
              <a:rPr lang="en-US" dirty="0" err="1"/>
              <a:t>Rajaratnam</a:t>
            </a:r>
            <a:r>
              <a:rPr lang="en-US" dirty="0"/>
              <a:t> – founder of the Galleon Hedge Fund was convicted for insider trading and was sentenced to 11 years in prison, was ordered to pay $10 million fine, and forfeit $53.8 million in trading profits. </a:t>
            </a:r>
          </a:p>
          <a:p>
            <a:pPr lvl="1"/>
            <a:r>
              <a:rPr lang="en-US" dirty="0"/>
              <a:t>He received tips from former Intel employee</a:t>
            </a:r>
          </a:p>
          <a:p>
            <a:pPr lvl="1"/>
            <a:r>
              <a:rPr lang="en-US" dirty="0"/>
              <a:t>Bribed a partner of McKinsey &amp; Co. to receive tips</a:t>
            </a:r>
          </a:p>
          <a:p>
            <a:pPr lvl="1"/>
            <a:r>
              <a:rPr lang="en-US" dirty="0"/>
              <a:t>Obtained tips from a Goldman Sachs Board member about bank’s earning reports</a:t>
            </a:r>
          </a:p>
          <a:p>
            <a:pPr lvl="1"/>
            <a:endParaRPr lang="en-US" dirty="0"/>
          </a:p>
        </p:txBody>
      </p:sp>
    </p:spTree>
    <p:extLst>
      <p:ext uri="{BB962C8B-B14F-4D97-AF65-F5344CB8AC3E}">
        <p14:creationId xmlns:p14="http://schemas.microsoft.com/office/powerpoint/2010/main" val="3652176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3369"/>
          </a:xfrm>
        </p:spPr>
        <p:txBody>
          <a:bodyPr>
            <a:normAutofit/>
          </a:bodyPr>
          <a:lstStyle/>
          <a:p>
            <a:r>
              <a:rPr lang="en-US" sz="3600" dirty="0"/>
              <a:t>Determination of the culpability of the organization</a:t>
            </a:r>
          </a:p>
        </p:txBody>
      </p:sp>
      <p:sp>
        <p:nvSpPr>
          <p:cNvPr id="3" name="Content Placeholder 2"/>
          <p:cNvSpPr>
            <a:spLocks noGrp="1"/>
          </p:cNvSpPr>
          <p:nvPr>
            <p:ph idx="1"/>
          </p:nvPr>
        </p:nvSpPr>
        <p:spPr>
          <a:xfrm>
            <a:off x="838200" y="1398494"/>
            <a:ext cx="10515600" cy="4778469"/>
          </a:xfrm>
        </p:spPr>
        <p:txBody>
          <a:bodyPr>
            <a:normAutofit fontScale="92500" lnSpcReduction="20000"/>
          </a:bodyPr>
          <a:lstStyle/>
          <a:p>
            <a:r>
              <a:rPr lang="en-US" dirty="0"/>
              <a:t>Determining the ultimate punishment</a:t>
            </a:r>
          </a:p>
          <a:p>
            <a:pPr lvl="1"/>
            <a:r>
              <a:rPr lang="en-US" dirty="0"/>
              <a:t>Level of involvement in criminal activity or tolerance of the same</a:t>
            </a:r>
          </a:p>
          <a:p>
            <a:pPr lvl="1"/>
            <a:r>
              <a:rPr lang="en-US" dirty="0"/>
              <a:t>Previous history of criminal involvement</a:t>
            </a:r>
          </a:p>
          <a:p>
            <a:pPr lvl="1"/>
            <a:r>
              <a:rPr lang="en-US" dirty="0"/>
              <a:t>Violation of an order</a:t>
            </a:r>
          </a:p>
          <a:p>
            <a:pPr lvl="1"/>
            <a:r>
              <a:rPr lang="en-US" dirty="0"/>
              <a:t>Obstruction of justice</a:t>
            </a:r>
          </a:p>
          <a:p>
            <a:pPr marL="457200" lvl="1" indent="0">
              <a:buNone/>
            </a:pPr>
            <a:r>
              <a:rPr lang="en-US" dirty="0"/>
              <a:t> </a:t>
            </a:r>
          </a:p>
          <a:p>
            <a:r>
              <a:rPr lang="en-US" dirty="0"/>
              <a:t>Mitigating the ultimate punishment	</a:t>
            </a:r>
          </a:p>
          <a:p>
            <a:pPr lvl="1"/>
            <a:r>
              <a:rPr lang="en-US" dirty="0"/>
              <a:t>Existence of effective compliance and ethics program</a:t>
            </a:r>
          </a:p>
          <a:p>
            <a:pPr lvl="1"/>
            <a:r>
              <a:rPr lang="en-US" dirty="0"/>
              <a:t>Cooperation, self-reporting, acceptance of responsibility</a:t>
            </a:r>
          </a:p>
          <a:p>
            <a:pPr lvl="1"/>
            <a:endParaRPr lang="en-US" dirty="0"/>
          </a:p>
          <a:p>
            <a:r>
              <a:rPr lang="en-US" dirty="0"/>
              <a:t>These guidelines and steps are meant to reduce and hopefully eliminate criminal activities in organizations</a:t>
            </a:r>
          </a:p>
          <a:p>
            <a:r>
              <a:rPr lang="en-US" dirty="0"/>
              <a:t>Organizations are encouraged to self-police and comply with applicable laws through compliance and ethics programs</a:t>
            </a:r>
          </a:p>
        </p:txBody>
      </p:sp>
    </p:spTree>
    <p:extLst>
      <p:ext uri="{BB962C8B-B14F-4D97-AF65-F5344CB8AC3E}">
        <p14:creationId xmlns:p14="http://schemas.microsoft.com/office/powerpoint/2010/main" val="1438010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2349"/>
            <a:ext cx="10515600" cy="925793"/>
          </a:xfrm>
        </p:spPr>
        <p:txBody>
          <a:bodyPr>
            <a:normAutofit/>
          </a:bodyPr>
          <a:lstStyle/>
          <a:p>
            <a:r>
              <a:rPr lang="en-US" sz="3600" dirty="0"/>
              <a:t>Organizations – Persons that are not individuals</a:t>
            </a:r>
          </a:p>
        </p:txBody>
      </p:sp>
      <p:sp>
        <p:nvSpPr>
          <p:cNvPr id="3" name="Content Placeholder 2"/>
          <p:cNvSpPr>
            <a:spLocks noGrp="1"/>
          </p:cNvSpPr>
          <p:nvPr>
            <p:ph idx="1"/>
          </p:nvPr>
        </p:nvSpPr>
        <p:spPr>
          <a:xfrm>
            <a:off x="838200" y="1488142"/>
            <a:ext cx="10515600" cy="4688821"/>
          </a:xfrm>
        </p:spPr>
        <p:txBody>
          <a:bodyPr>
            <a:normAutofit fontScale="77500" lnSpcReduction="20000"/>
          </a:bodyPr>
          <a:lstStyle/>
          <a:p>
            <a:r>
              <a:rPr lang="en-US" u="sng" dirty="0"/>
              <a:t>Corporations</a:t>
            </a:r>
          </a:p>
          <a:p>
            <a:r>
              <a:rPr lang="en-US" u="sng" dirty="0"/>
              <a:t>Partnerships</a:t>
            </a:r>
          </a:p>
          <a:p>
            <a:r>
              <a:rPr lang="en-US" u="sng" dirty="0"/>
              <a:t>Associations</a:t>
            </a:r>
          </a:p>
          <a:p>
            <a:r>
              <a:rPr lang="en-US" u="sng" dirty="0"/>
              <a:t>Joint-stock companies </a:t>
            </a:r>
            <a:r>
              <a:rPr lang="en-US" dirty="0"/>
              <a:t>(like corporation, except that stockholders are liable for the debts of the company)</a:t>
            </a:r>
          </a:p>
          <a:p>
            <a:r>
              <a:rPr lang="en-US" u="sng" dirty="0"/>
              <a:t>Unions</a:t>
            </a:r>
            <a:r>
              <a:rPr lang="en-US" dirty="0"/>
              <a:t> (representatives of workers)</a:t>
            </a:r>
          </a:p>
          <a:p>
            <a:r>
              <a:rPr lang="en-US" u="sng" dirty="0"/>
              <a:t>Trusts</a:t>
            </a:r>
            <a:r>
              <a:rPr lang="en-US" dirty="0"/>
              <a:t> (One party [trustor] gives another party [trustee] a right to hold assets for the benefit of a third party [beneficiary])</a:t>
            </a:r>
          </a:p>
          <a:p>
            <a:r>
              <a:rPr lang="en-US" u="sng" dirty="0"/>
              <a:t>Pension Funds</a:t>
            </a:r>
          </a:p>
          <a:p>
            <a:r>
              <a:rPr lang="en-US" u="sng" dirty="0"/>
              <a:t>Unincorporated organizations </a:t>
            </a:r>
            <a:r>
              <a:rPr lang="en-US" dirty="0"/>
              <a:t>(two or more people pursuing common lawful purpose)</a:t>
            </a:r>
          </a:p>
          <a:p>
            <a:r>
              <a:rPr lang="en-US" u="sng" dirty="0"/>
              <a:t>Governments</a:t>
            </a:r>
          </a:p>
          <a:p>
            <a:r>
              <a:rPr lang="en-US" u="sng" dirty="0"/>
              <a:t>Political subdivisions </a:t>
            </a:r>
            <a:r>
              <a:rPr lang="en-US" dirty="0"/>
              <a:t>(counties, cities, towns, villages) </a:t>
            </a:r>
          </a:p>
          <a:p>
            <a:r>
              <a:rPr lang="en-US" u="sng" dirty="0"/>
              <a:t>Non-profit organizations</a:t>
            </a:r>
          </a:p>
          <a:p>
            <a:endParaRPr lang="en-US" dirty="0"/>
          </a:p>
        </p:txBody>
      </p:sp>
    </p:spTree>
    <p:extLst>
      <p:ext uri="{BB962C8B-B14F-4D97-AF65-F5344CB8AC3E}">
        <p14:creationId xmlns:p14="http://schemas.microsoft.com/office/powerpoint/2010/main" val="1145295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004"/>
          </a:xfrm>
        </p:spPr>
        <p:txBody>
          <a:bodyPr>
            <a:normAutofit/>
          </a:bodyPr>
          <a:lstStyle/>
          <a:p>
            <a:r>
              <a:rPr lang="en-US" sz="3600" dirty="0"/>
              <a:t>Determining the sentences and options</a:t>
            </a:r>
          </a:p>
        </p:txBody>
      </p:sp>
      <p:sp>
        <p:nvSpPr>
          <p:cNvPr id="3" name="Content Placeholder 2"/>
          <p:cNvSpPr>
            <a:spLocks noGrp="1"/>
          </p:cNvSpPr>
          <p:nvPr>
            <p:ph idx="1"/>
          </p:nvPr>
        </p:nvSpPr>
        <p:spPr>
          <a:xfrm>
            <a:off x="838200" y="1524000"/>
            <a:ext cx="10515600" cy="4652963"/>
          </a:xfrm>
        </p:spPr>
        <p:txBody>
          <a:bodyPr/>
          <a:lstStyle/>
          <a:p>
            <a:r>
              <a:rPr lang="en-US" dirty="0"/>
              <a:t>Determine offense level</a:t>
            </a:r>
          </a:p>
          <a:p>
            <a:r>
              <a:rPr lang="en-US" dirty="0"/>
              <a:t>Determine the base fine</a:t>
            </a:r>
          </a:p>
          <a:p>
            <a:r>
              <a:rPr lang="en-US" dirty="0"/>
              <a:t>Calculate the culpability score (min and max multipliers)</a:t>
            </a:r>
          </a:p>
          <a:p>
            <a:r>
              <a:rPr lang="en-US" dirty="0"/>
              <a:t>Determine the min and max fine range and the actual fine </a:t>
            </a:r>
          </a:p>
          <a:p>
            <a:r>
              <a:rPr lang="en-US" dirty="0"/>
              <a:t>Find out the necessity of disgorgement (potentially increase the fine)</a:t>
            </a:r>
          </a:p>
          <a:p>
            <a:r>
              <a:rPr lang="en-US" dirty="0"/>
              <a:t>Special assessments, costs, forfeitures</a:t>
            </a:r>
          </a:p>
          <a:p>
            <a:r>
              <a:rPr lang="en-US" dirty="0"/>
              <a:t>Obstruction-related adjustments</a:t>
            </a:r>
          </a:p>
          <a:p>
            <a:r>
              <a:rPr lang="en-US" dirty="0"/>
              <a:t>Victim-related adjustments</a:t>
            </a:r>
          </a:p>
          <a:p>
            <a:endParaRPr lang="en-US" dirty="0"/>
          </a:p>
          <a:p>
            <a:endParaRPr lang="en-US" dirty="0"/>
          </a:p>
        </p:txBody>
      </p:sp>
    </p:spTree>
    <p:extLst>
      <p:ext uri="{BB962C8B-B14F-4D97-AF65-F5344CB8AC3E}">
        <p14:creationId xmlns:p14="http://schemas.microsoft.com/office/powerpoint/2010/main" val="1475416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3369"/>
          </a:xfrm>
        </p:spPr>
        <p:txBody>
          <a:bodyPr>
            <a:normAutofit/>
          </a:bodyPr>
          <a:lstStyle/>
          <a:p>
            <a:r>
              <a:rPr lang="en-US" sz="3600" dirty="0"/>
              <a:t>Definitions and specific terms</a:t>
            </a:r>
          </a:p>
        </p:txBody>
      </p:sp>
      <p:sp>
        <p:nvSpPr>
          <p:cNvPr id="3" name="Content Placeholder 2"/>
          <p:cNvSpPr>
            <a:spLocks noGrp="1"/>
          </p:cNvSpPr>
          <p:nvPr>
            <p:ph idx="1"/>
          </p:nvPr>
        </p:nvSpPr>
        <p:spPr/>
        <p:txBody>
          <a:bodyPr/>
          <a:lstStyle/>
          <a:p>
            <a:r>
              <a:rPr lang="en-US" dirty="0"/>
              <a:t>“</a:t>
            </a:r>
            <a:r>
              <a:rPr lang="en-US" u="sng" dirty="0"/>
              <a:t>Offense</a:t>
            </a:r>
            <a:r>
              <a:rPr lang="en-US" dirty="0"/>
              <a:t>” – offence of conviction and all relevant offences</a:t>
            </a:r>
          </a:p>
          <a:p>
            <a:pPr lvl="1"/>
            <a:r>
              <a:rPr lang="en-US" dirty="0"/>
              <a:t>For more specifics: “federal offense”, “</a:t>
            </a:r>
            <a:r>
              <a:rPr lang="en-US" u="sng" dirty="0"/>
              <a:t>offence of conviction</a:t>
            </a:r>
            <a:r>
              <a:rPr lang="en-US" dirty="0"/>
              <a:t>” – to distinguish from </a:t>
            </a:r>
            <a:r>
              <a:rPr lang="en-US" u="sng" dirty="0"/>
              <a:t>previous</a:t>
            </a:r>
            <a:r>
              <a:rPr lang="en-US" dirty="0"/>
              <a:t> or </a:t>
            </a:r>
            <a:r>
              <a:rPr lang="en-US" u="sng" dirty="0"/>
              <a:t>subsequent</a:t>
            </a:r>
            <a:r>
              <a:rPr lang="en-US" dirty="0"/>
              <a:t> offenses</a:t>
            </a:r>
          </a:p>
          <a:p>
            <a:r>
              <a:rPr lang="en-US" dirty="0"/>
              <a:t>“</a:t>
            </a:r>
            <a:r>
              <a:rPr lang="en-US" u="sng" dirty="0"/>
              <a:t>High level personnel of the organization</a:t>
            </a:r>
            <a:r>
              <a:rPr lang="en-US" dirty="0"/>
              <a:t>” – individuals with substantial control and authority to make policy – directors, executive officers, heads of sales, finance, administration</a:t>
            </a:r>
          </a:p>
          <a:p>
            <a:r>
              <a:rPr lang="en-US" dirty="0"/>
              <a:t>“</a:t>
            </a:r>
            <a:r>
              <a:rPr lang="en-US" u="sng" dirty="0"/>
              <a:t>Pecuniary gain</a:t>
            </a:r>
            <a:r>
              <a:rPr lang="en-US" dirty="0"/>
              <a:t>” – additional profit that “defendant” has generated based on the relevant criminal conduct or offense. </a:t>
            </a:r>
          </a:p>
        </p:txBody>
      </p:sp>
    </p:spTree>
    <p:extLst>
      <p:ext uri="{BB962C8B-B14F-4D97-AF65-F5344CB8AC3E}">
        <p14:creationId xmlns:p14="http://schemas.microsoft.com/office/powerpoint/2010/main" val="1711786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Restitutions and Remedies</a:t>
            </a:r>
          </a:p>
        </p:txBody>
      </p:sp>
      <p:sp>
        <p:nvSpPr>
          <p:cNvPr id="3" name="Content Placeholder 2"/>
          <p:cNvSpPr>
            <a:spLocks noGrp="1"/>
          </p:cNvSpPr>
          <p:nvPr>
            <p:ph idx="1"/>
          </p:nvPr>
        </p:nvSpPr>
        <p:spPr>
          <a:xfrm>
            <a:off x="838200" y="1690688"/>
            <a:ext cx="10515600" cy="4486275"/>
          </a:xfrm>
        </p:spPr>
        <p:txBody>
          <a:bodyPr>
            <a:normAutofit fontScale="85000" lnSpcReduction="20000"/>
          </a:bodyPr>
          <a:lstStyle/>
          <a:p>
            <a:r>
              <a:rPr lang="en-US" dirty="0"/>
              <a:t>If a victim is identifiable, the court </a:t>
            </a:r>
          </a:p>
          <a:p>
            <a:pPr lvl="1"/>
            <a:r>
              <a:rPr lang="en-US" dirty="0"/>
              <a:t>Enters a restitution order for the full amount of victim’s loss under 18 U.S.C. § 2248, § 2259, § 2264, § 2327, § 3663, or § 3663A</a:t>
            </a:r>
          </a:p>
          <a:p>
            <a:pPr lvl="1"/>
            <a:r>
              <a:rPr lang="en-US" dirty="0"/>
              <a:t>Imposes a probation term requiring restitution for the full amount of victim’s loss, if the offense meets the criteria for restitution under 18 U.S.C. § 3663(a)(1) even if it is not an offense under this section</a:t>
            </a:r>
          </a:p>
          <a:p>
            <a:r>
              <a:rPr lang="en-US" dirty="0"/>
              <a:t>Restitution can be paid in</a:t>
            </a:r>
          </a:p>
          <a:p>
            <a:pPr lvl="1"/>
            <a:r>
              <a:rPr lang="en-US" dirty="0"/>
              <a:t>Single lump sum</a:t>
            </a:r>
          </a:p>
          <a:p>
            <a:pPr lvl="1"/>
            <a:r>
              <a:rPr lang="en-US" dirty="0"/>
              <a:t>Periodic payments</a:t>
            </a:r>
          </a:p>
          <a:p>
            <a:pPr lvl="1"/>
            <a:r>
              <a:rPr lang="en-US" dirty="0"/>
              <a:t>In-kind payments</a:t>
            </a:r>
          </a:p>
          <a:p>
            <a:r>
              <a:rPr lang="en-US" dirty="0"/>
              <a:t>Remedial orders require organizations to remedy the harm inflicted by the offense and to reduce the risk of future harm</a:t>
            </a:r>
          </a:p>
          <a:p>
            <a:r>
              <a:rPr lang="en-US" dirty="0"/>
              <a:t>Organizations may be required to take corrective actions in order to prevent injury from the instant offense (product recalls, environmental clean-up, etc.)</a:t>
            </a:r>
          </a:p>
          <a:p>
            <a:pPr lvl="1"/>
            <a:endParaRPr lang="en-US" dirty="0"/>
          </a:p>
        </p:txBody>
      </p:sp>
    </p:spTree>
    <p:extLst>
      <p:ext uri="{BB962C8B-B14F-4D97-AF65-F5344CB8AC3E}">
        <p14:creationId xmlns:p14="http://schemas.microsoft.com/office/powerpoint/2010/main" val="34171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1430</TotalTime>
  <Words>2723</Words>
  <Application>Microsoft Office PowerPoint</Application>
  <PresentationFormat>Widescreen</PresentationFormat>
  <Paragraphs>277</Paragraphs>
  <Slides>22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Calibri</vt:lpstr>
      <vt:lpstr>Calibri Light</vt:lpstr>
      <vt:lpstr>Office Theme</vt:lpstr>
      <vt:lpstr>Acrobat Document</vt:lpstr>
      <vt:lpstr>Racketeer Influenced and Corrupt Organizations (RICO) Act (Private RICO)</vt:lpstr>
      <vt:lpstr>RICO Prohibits engaging in pattern of racketeering activities</vt:lpstr>
      <vt:lpstr>Sentencing of Organizations </vt:lpstr>
      <vt:lpstr>Examples of Securities Enforcement Actions </vt:lpstr>
      <vt:lpstr>Determination of the culpability of the organization</vt:lpstr>
      <vt:lpstr>Organizations – Persons that are not individuals</vt:lpstr>
      <vt:lpstr>Determining the sentences and options</vt:lpstr>
      <vt:lpstr>Definitions and specific terms</vt:lpstr>
      <vt:lpstr>Restitutions and Remedies</vt:lpstr>
      <vt:lpstr>Organizations can pay remedies through community service </vt:lpstr>
      <vt:lpstr>Organizational Compliance and Ethics</vt:lpstr>
      <vt:lpstr>Base Fine Determination for Criminal Offense</vt:lpstr>
      <vt:lpstr>Base Offense Levels and Specific Offense Characteristics</vt:lpstr>
      <vt:lpstr>Culpability Scores – Minimum and Maximum Multipliers</vt:lpstr>
      <vt:lpstr>Culpability Score (§8C2.5) and  Max and Min Multipliers (§8C2.6) </vt:lpstr>
      <vt:lpstr>PowerPoint Presentation</vt:lpstr>
      <vt:lpstr>Fighting corporate fraud and misconduct</vt:lpstr>
      <vt:lpstr>Six key steps in pursuing individual corporate wrongdoing</vt:lpstr>
      <vt:lpstr>Prosecution of Corporate Crime</vt:lpstr>
      <vt:lpstr>Focus on individual wrongdoers</vt:lpstr>
      <vt:lpstr> 18 U.S. Code § 1348 - Securities and commodities fraud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Racketeer Influenced and Corrupt Organizations (RICO) Act (Private RICO)</dc:title>
  <dc:creator>eunice</dc:creator>
  <cp:lastModifiedBy>eunice</cp:lastModifiedBy>
  <cp:revision>1</cp:revision>
  <dcterms:created xsi:type="dcterms:W3CDTF">2017-12-04T14:06:50Z</dcterms:created>
  <dcterms:modified xsi:type="dcterms:W3CDTF">2019-11-28T04:21:37Z</dcterms:modified>
</cp:coreProperties>
</file>