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/>
    <p:restoredTop sz="94664"/>
  </p:normalViewPr>
  <p:slideViewPr>
    <p:cSldViewPr snapToGrid="0" snapToObjects="1">
      <p:cViewPr varScale="1">
        <p:scale>
          <a:sx n="85" d="100"/>
          <a:sy n="85" d="100"/>
        </p:scale>
        <p:origin x="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8080E-5E1D-904B-8DFD-6C69CFC12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Collins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A1644-D0FD-B84E-85C3-0C30DD1146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Conflict Theory</a:t>
            </a:r>
          </a:p>
        </p:txBody>
      </p:sp>
    </p:spTree>
    <p:extLst>
      <p:ext uri="{BB962C8B-B14F-4D97-AF65-F5344CB8AC3E}">
        <p14:creationId xmlns:p14="http://schemas.microsoft.com/office/powerpoint/2010/main" val="402320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C5554-A543-0D40-96E1-952F3FA9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Elite  Status Group Characteristics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4FFD6-44CE-0941-98C0-6A1C33B27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Upper and middle class</a:t>
            </a:r>
          </a:p>
          <a:p>
            <a:r>
              <a:rPr lang="en-US" sz="2800" dirty="0"/>
              <a:t>White </a:t>
            </a:r>
          </a:p>
          <a:p>
            <a:r>
              <a:rPr lang="en-US" sz="2800" dirty="0"/>
              <a:t>Male</a:t>
            </a:r>
          </a:p>
          <a:p>
            <a:r>
              <a:rPr lang="en-US" sz="2800" dirty="0"/>
              <a:t>Straight</a:t>
            </a:r>
          </a:p>
          <a:p>
            <a:r>
              <a:rPr lang="en-US" sz="2800" dirty="0"/>
              <a:t>Prestigious universities</a:t>
            </a:r>
          </a:p>
          <a:p>
            <a:pPr marL="0" indent="0">
              <a:buNone/>
            </a:pPr>
            <a:r>
              <a:rPr lang="en-US" sz="2800" dirty="0"/>
              <a:t>**Ascribed group </a:t>
            </a:r>
            <a:r>
              <a:rPr lang="en-US" sz="2800" dirty="0">
                <a:sym typeface="Wingdings"/>
              </a:rPr>
              <a:t> prime basis for selection</a:t>
            </a:r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713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3540-3542-CC4F-A65A-942E4B6A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2F240-5A08-894C-93A5-9C641AF1D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Distinctions among status groups; class and ethnicity</a:t>
            </a:r>
          </a:p>
          <a:p>
            <a:r>
              <a:rPr lang="en-US" sz="3200" dirty="0"/>
              <a:t>Status groups occupy different occupational positions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129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1FCD3-F555-024E-A6DD-87D52343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Critique of Functionalist Theory:</a:t>
            </a:r>
            <a:br>
              <a:rPr lang="en-US" sz="4000" dirty="0"/>
            </a:br>
            <a:r>
              <a:rPr lang="en-US" sz="4000" dirty="0"/>
              <a:t>Professionalization of Occupations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545F5A-6A1B-5B4E-B566-07B97BE9B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Ed degrees and quality little effect on productivity</a:t>
            </a:r>
          </a:p>
          <a:p>
            <a:r>
              <a:rPr lang="en-US" sz="3200" dirty="0"/>
              <a:t>Set educational requirement (licensing laws) </a:t>
            </a:r>
            <a:r>
              <a:rPr lang="en-US" sz="3200" dirty="0">
                <a:sym typeface="Wingdings"/>
              </a:rPr>
              <a:t> tactic to raise prestige/autonomy</a:t>
            </a:r>
          </a:p>
          <a:p>
            <a:r>
              <a:rPr lang="en-US" sz="3200" dirty="0">
                <a:sym typeface="Wingdings"/>
              </a:rPr>
              <a:t>Reality  learning retained only in small part</a:t>
            </a:r>
          </a:p>
          <a:p>
            <a:r>
              <a:rPr lang="en-US" sz="3200" dirty="0">
                <a:sym typeface="Wingdings"/>
              </a:rPr>
              <a:t>Ed goals achieved with a minimum of learning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681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0C221-9F34-6443-B9A1-8E9F406C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Mobility**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5282-AB25-1C41-B59E-DB7F5331A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Education </a:t>
            </a:r>
            <a:r>
              <a:rPr lang="en-US" sz="2800" dirty="0">
                <a:sym typeface="Wingdings"/>
              </a:rPr>
              <a:t> Occupational Success (functionalist theory)</a:t>
            </a:r>
          </a:p>
          <a:p>
            <a:pPr marL="0" indent="0">
              <a:buNone/>
            </a:pPr>
            <a:endParaRPr lang="en-US" sz="2800" dirty="0">
              <a:sym typeface="Wingdings"/>
            </a:endParaRP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                                      </a:t>
            </a: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Social Origin:  major intervening variable</a:t>
            </a:r>
          </a:p>
          <a:p>
            <a:pPr marL="0" indent="0">
              <a:buNone/>
            </a:pPr>
            <a:endParaRPr lang="en-US" sz="2800" dirty="0">
              <a:sym typeface="Wingdings"/>
            </a:endParaRPr>
          </a:p>
          <a:p>
            <a:pPr marL="0" indent="0">
              <a:buNone/>
            </a:pPr>
            <a:r>
              <a:rPr lang="en-US" sz="2800" dirty="0">
                <a:sym typeface="Wingdings"/>
              </a:rPr>
              <a:t>Independent of educational credentials**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5969FB-5049-7D48-9F8A-DB34527C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023" y="2789330"/>
            <a:ext cx="697459" cy="106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45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F7E35-952C-DE49-8010-FAADC8DC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Origin/Mobility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626F-AA3E-D847-9C75-4720AC02E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Race/ethnicity</a:t>
            </a:r>
          </a:p>
          <a:p>
            <a:r>
              <a:rPr lang="en-US" sz="2400" dirty="0"/>
              <a:t>Class</a:t>
            </a:r>
          </a:p>
          <a:p>
            <a:r>
              <a:rPr lang="en-US" sz="2400" dirty="0"/>
              <a:t>Skin color </a:t>
            </a:r>
          </a:p>
          <a:p>
            <a:r>
              <a:rPr lang="en-US" sz="2400" dirty="0"/>
              <a:t>Name</a:t>
            </a:r>
          </a:p>
          <a:p>
            <a:r>
              <a:rPr lang="en-US" sz="2400" dirty="0"/>
              <a:t>Accent</a:t>
            </a:r>
          </a:p>
          <a:p>
            <a:r>
              <a:rPr lang="en-US" sz="2400" dirty="0"/>
              <a:t>Style of dress</a:t>
            </a:r>
          </a:p>
          <a:p>
            <a:r>
              <a:rPr lang="en-US" sz="2400" dirty="0"/>
              <a:t>Manners</a:t>
            </a:r>
          </a:p>
          <a:p>
            <a:r>
              <a:rPr lang="en-US" sz="2400" dirty="0"/>
              <a:t>Conversational ability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1652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B233B-7C3B-2842-BA1A-CA1DBBD2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Education**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6A1EC-422E-E148-AC74-2140E93A8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Mark of membership in a particular group </a:t>
            </a:r>
            <a:r>
              <a:rPr lang="en-US" sz="3600" dirty="0">
                <a:sym typeface="Wingdings"/>
              </a:rPr>
              <a:t></a:t>
            </a:r>
          </a:p>
          <a:p>
            <a:pPr marL="0" indent="0">
              <a:buNone/>
            </a:pPr>
            <a:r>
              <a:rPr lang="en-US" sz="3600" dirty="0">
                <a:sym typeface="Wingdings"/>
              </a:rPr>
              <a:t>		not skills or achievement</a:t>
            </a:r>
            <a:endParaRPr lang="en-US" sz="3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901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DF53-CC9A-5D45-8643-DA7739649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Status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05199-1701-F34F-B57A-52AE9FAB3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>
                <a:sym typeface="Wingdings"/>
              </a:rPr>
              <a:t>Associated groups sharing common cultures/sub-cultures: share a sense of status equality based on participation in common culture    </a:t>
            </a:r>
          </a:p>
          <a:p>
            <a:pPr marL="0" indent="0">
              <a:buNone/>
            </a:pPr>
            <a:r>
              <a:rPr lang="en-US" sz="3600" dirty="0">
                <a:sym typeface="Wingdings"/>
              </a:rPr>
              <a:t>** a fundamental senses of identity: others can not participate comfortably </a:t>
            </a:r>
            <a:r>
              <a:rPr lang="en-US" sz="3600" dirty="0">
                <a:sym typeface="Wingdings" pitchFamily="2" charset="2"/>
              </a:rPr>
              <a:t> basis for exclusion</a:t>
            </a:r>
            <a:endParaRPr lang="en-US" sz="3600" dirty="0">
              <a:sym typeface="Wingdings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432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3BCEA-950A-9146-B661-1CDDF179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Group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A2A4A-2990-C143-8E26-EC5393796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Style of language</a:t>
            </a:r>
          </a:p>
          <a:p>
            <a:r>
              <a:rPr lang="en-US" sz="2400" dirty="0"/>
              <a:t>Taste of clothing/decor</a:t>
            </a:r>
          </a:p>
          <a:p>
            <a:r>
              <a:rPr lang="en-US" sz="2400" dirty="0"/>
              <a:t>Manners</a:t>
            </a:r>
          </a:p>
          <a:p>
            <a:r>
              <a:rPr lang="en-US" sz="2400" dirty="0"/>
              <a:t>Conversational topics</a:t>
            </a:r>
          </a:p>
          <a:p>
            <a:r>
              <a:rPr lang="en-US" sz="2400" dirty="0"/>
              <a:t>Opinions</a:t>
            </a:r>
          </a:p>
          <a:p>
            <a:r>
              <a:rPr lang="en-US" sz="2400" dirty="0"/>
              <a:t>Values</a:t>
            </a:r>
          </a:p>
          <a:p>
            <a:r>
              <a:rPr lang="en-US" sz="2400" dirty="0"/>
              <a:t>Preferences in sports, media, arts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850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0D1C5-1BBC-C940-A100-209A8FA7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**Education as a Status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BBEAA-19F2-A449-8484-91C0ADA57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Main activity is to teach status culture: </a:t>
            </a:r>
          </a:p>
          <a:p>
            <a:pPr marL="0" indent="0">
              <a:buNone/>
            </a:pPr>
            <a:r>
              <a:rPr lang="en-US" sz="3200" dirty="0"/>
              <a:t>vocabulary, inflection, dress, aesthetic tastes, values and manners</a:t>
            </a:r>
          </a:p>
          <a:p>
            <a:pPr marL="0" indent="0">
              <a:buNone/>
            </a:pPr>
            <a:r>
              <a:rPr lang="en-US" sz="3200" dirty="0"/>
              <a:t>Create and process “products” (graduates; alumni) that reflect the culture of the institution  </a:t>
            </a:r>
            <a:r>
              <a:rPr lang="en-US" sz="3200" dirty="0">
                <a:sym typeface="Wingdings" pitchFamily="2" charset="2"/>
              </a:rPr>
              <a:t> </a:t>
            </a:r>
            <a:r>
              <a:rPr lang="en-US" sz="3200" dirty="0">
                <a:sym typeface="Wingdings"/>
              </a:rPr>
              <a:t>**Schools produce distinctive personality types</a:t>
            </a:r>
            <a:endParaRPr lang="en-US" sz="3200" dirty="0"/>
          </a:p>
          <a:p>
            <a:pPr marL="0" indent="0">
              <a:buNone/>
            </a:pPr>
            <a:endParaRPr lang="en-US" sz="3200" dirty="0">
              <a:sym typeface="Wingdings" pitchFamily="2" charset="2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0322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11909-8E10-9D40-84D6-4DCC6F50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Education:** </a:t>
            </a:r>
            <a:br>
              <a:rPr lang="en-US" dirty="0"/>
            </a:br>
            <a:r>
              <a:rPr lang="en-US" dirty="0"/>
              <a:t>Mechanism of Occupational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9E9B1-8D33-624A-A895-2DD3C6582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Screening device: </a:t>
            </a:r>
          </a:p>
          <a:p>
            <a:pPr marL="0" indent="0">
              <a:buNone/>
            </a:pPr>
            <a:r>
              <a:rPr lang="en-US" sz="3600" dirty="0"/>
              <a:t>Elite </a:t>
            </a:r>
            <a:r>
              <a:rPr lang="en-US" sz="3600" dirty="0">
                <a:sym typeface="Wingdings"/>
              </a:rPr>
              <a:t> socialized to the dominant culture </a:t>
            </a:r>
            <a:r>
              <a:rPr lang="en-US" sz="3600" dirty="0">
                <a:sym typeface="Wingdings" pitchFamily="2" charset="2"/>
              </a:rPr>
              <a:t> groomed to  take leadership positions</a:t>
            </a:r>
          </a:p>
          <a:p>
            <a:pPr marL="0" indent="0">
              <a:buNone/>
            </a:pPr>
            <a:r>
              <a:rPr lang="en-US" sz="3600" dirty="0"/>
              <a:t>Elite select new members from their status group </a:t>
            </a:r>
            <a:r>
              <a:rPr lang="en-US" sz="3600" dirty="0">
                <a:sym typeface="Wingdings" pitchFamily="2" charset="2"/>
              </a:rPr>
              <a:t></a:t>
            </a:r>
            <a:r>
              <a:rPr lang="en-US" sz="3600" dirty="0"/>
              <a:t> “fit in”</a:t>
            </a:r>
          </a:p>
          <a:p>
            <a:pPr marL="0" indent="0">
              <a:buNone/>
            </a:pPr>
            <a:endParaRPr lang="en-US" sz="3500" dirty="0">
              <a:sym typeface="Wingdings"/>
            </a:endParaRPr>
          </a:p>
          <a:p>
            <a:pPr marL="0" indent="0">
              <a:buNone/>
            </a:pPr>
            <a:r>
              <a:rPr lang="en-US" sz="3600" dirty="0">
                <a:sym typeface="Wingdings"/>
              </a:rPr>
              <a:t>Employees  attitude of respect </a:t>
            </a:r>
            <a:r>
              <a:rPr lang="en-US" sz="3600" dirty="0">
                <a:sym typeface="Wingdings" pitchFamily="2" charset="2"/>
              </a:rPr>
              <a:t> groomed as subordinates</a:t>
            </a:r>
            <a:endParaRPr lang="en-US" sz="3600" dirty="0">
              <a:sym typeface="Wingdings"/>
            </a:endParaRPr>
          </a:p>
          <a:p>
            <a:pPr marL="0" indent="0">
              <a:buNone/>
            </a:pPr>
            <a:r>
              <a:rPr lang="en-US" sz="3600" dirty="0"/>
              <a:t>Lower level employees who are indoctrinated to respect superiority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926541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39</TotalTime>
  <Words>299</Words>
  <Application>Microsoft Macintosh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Franklin Gothic Book</vt:lpstr>
      <vt:lpstr>Wingdings</vt:lpstr>
      <vt:lpstr>Crop</vt:lpstr>
      <vt:lpstr>Collins</vt:lpstr>
      <vt:lpstr>Critique of Functionalist Theory: Professionalization of Occupations</vt:lpstr>
      <vt:lpstr>Social Mobility**</vt:lpstr>
      <vt:lpstr>Social Origin/Mobility Variables</vt:lpstr>
      <vt:lpstr>Education**</vt:lpstr>
      <vt:lpstr>Education  Status Groups</vt:lpstr>
      <vt:lpstr>Status Group Characteristics</vt:lpstr>
      <vt:lpstr>**Education as a Status Culture</vt:lpstr>
      <vt:lpstr>Education:**  Mechanism of Occupational Placement</vt:lpstr>
      <vt:lpstr>Elite  Status Group Characteristics</vt:lpstr>
      <vt:lpstr>Empirical Evidence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Collins</dc:title>
  <dc:creator>maria luisa alaniz</dc:creator>
  <cp:lastModifiedBy>maria luisa alaniz</cp:lastModifiedBy>
  <cp:revision>5</cp:revision>
  <dcterms:created xsi:type="dcterms:W3CDTF">2018-09-02T17:42:13Z</dcterms:created>
  <dcterms:modified xsi:type="dcterms:W3CDTF">2018-09-02T18:21:39Z</dcterms:modified>
</cp:coreProperties>
</file>